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306" r:id="rId3"/>
    <p:sldId id="307" r:id="rId4"/>
    <p:sldId id="343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44" r:id="rId37"/>
    <p:sldId id="345" r:id="rId38"/>
    <p:sldId id="346" r:id="rId39"/>
    <p:sldId id="347" r:id="rId40"/>
    <p:sldId id="348" r:id="rId41"/>
    <p:sldId id="349" r:id="rId42"/>
    <p:sldId id="351" r:id="rId43"/>
    <p:sldId id="350" r:id="rId44"/>
    <p:sldId id="339" r:id="rId45"/>
    <p:sldId id="340" r:id="rId46"/>
    <p:sldId id="352" r:id="rId47"/>
    <p:sldId id="341" r:id="rId48"/>
    <p:sldId id="363" r:id="rId49"/>
    <p:sldId id="342" r:id="rId50"/>
    <p:sldId id="364" r:id="rId51"/>
    <p:sldId id="365" r:id="rId52"/>
    <p:sldId id="355" r:id="rId53"/>
    <p:sldId id="356" r:id="rId54"/>
    <p:sldId id="357" r:id="rId55"/>
    <p:sldId id="358" r:id="rId56"/>
    <p:sldId id="359" r:id="rId57"/>
    <p:sldId id="366" r:id="rId58"/>
    <p:sldId id="360" r:id="rId5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69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248" autoAdjust="0"/>
  </p:normalViewPr>
  <p:slideViewPr>
    <p:cSldViewPr>
      <p:cViewPr>
        <p:scale>
          <a:sx n="40" d="100"/>
          <a:sy n="40" d="100"/>
        </p:scale>
        <p:origin x="-2172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A6D46-29FF-45B0-A644-3757799522E6}" type="datetimeFigureOut">
              <a:rPr lang="zh-TW" altLang="en-US" smtClean="0"/>
              <a:t>2018/10/15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8110E-D756-4326-8878-21033E5B12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49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这篇课文通过主人工打电话的经历，反应了现代人的生活状态和苦恼。请你读一读，思考一下文中主要人物的性格特征和生活状态，以及所反映的社会特征。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8110E-D756-4326-8878-21033E5B123A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868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8110E-D756-4326-8878-21033E5B123A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6886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Youtube</a:t>
            </a:r>
            <a:r>
              <a:rPr lang="en-US" altLang="zh-TW" baseline="0" dirty="0" smtClean="0"/>
              <a:t>   </a:t>
            </a:r>
            <a:r>
              <a:rPr lang="en-US" altLang="zh-TW" baseline="0" dirty="0" err="1" smtClean="0"/>
              <a:t>wechat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8110E-D756-4326-8878-21033E5B123A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5243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8110E-D756-4326-8878-21033E5B123A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6198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8110E-D756-4326-8878-21033E5B123A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2020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介意</a:t>
            </a:r>
            <a:r>
              <a:rPr lang="en-US" altLang="zh-CN" dirty="0" smtClean="0"/>
              <a:t>/</a:t>
            </a:r>
            <a:r>
              <a:rPr lang="zh-CN" altLang="en-US" dirty="0" smtClean="0"/>
              <a:t>在意</a:t>
            </a:r>
            <a:endParaRPr lang="en-US" altLang="zh-CN" dirty="0" smtClean="0"/>
          </a:p>
          <a:p>
            <a:r>
              <a:rPr lang="zh-CN" altLang="en-US" dirty="0" smtClean="0"/>
              <a:t>在意</a:t>
            </a:r>
            <a:endParaRPr lang="en-US" altLang="zh-CN" dirty="0" smtClean="0"/>
          </a:p>
          <a:p>
            <a:r>
              <a:rPr lang="zh-CN" altLang="en-US" dirty="0" smtClean="0"/>
              <a:t>在意</a:t>
            </a:r>
            <a:endParaRPr lang="en-US" altLang="zh-CN" dirty="0" smtClean="0"/>
          </a:p>
          <a:p>
            <a:r>
              <a:rPr lang="zh-CN" altLang="en-US" dirty="0" smtClean="0"/>
              <a:t>介意</a:t>
            </a:r>
            <a:r>
              <a:rPr lang="en-US" altLang="zh-CN" dirty="0" smtClean="0"/>
              <a:t>/</a:t>
            </a:r>
            <a:r>
              <a:rPr lang="zh-CN" altLang="en-US" dirty="0" smtClean="0"/>
              <a:t>在意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8110E-D756-4326-8878-21033E5B123A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7826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他的演技谈得上很有特色</a:t>
            </a:r>
            <a:endParaRPr lang="en-US" altLang="zh-CN" dirty="0" smtClean="0"/>
          </a:p>
          <a:p>
            <a:r>
              <a:rPr lang="zh-CN" altLang="en-US" dirty="0" smtClean="0"/>
              <a:t>他谈得上是中国古代最伟大的诗人之一了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8110E-D756-4326-8878-21033E5B123A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540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012B-57D5-42B2-8F3F-C5001459C848}" type="datetimeFigureOut">
              <a:rPr lang="zh-TW" altLang="en-US" smtClean="0"/>
              <a:t>2018/10/15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06F5-38D4-424F-8DC6-0F9FF22425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540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012B-57D5-42B2-8F3F-C5001459C848}" type="datetimeFigureOut">
              <a:rPr lang="zh-TW" altLang="en-US" smtClean="0"/>
              <a:t>2018/10/15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06F5-38D4-424F-8DC6-0F9FF22425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332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012B-57D5-42B2-8F3F-C5001459C848}" type="datetimeFigureOut">
              <a:rPr lang="zh-TW" altLang="en-US" smtClean="0"/>
              <a:t>2018/10/15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06F5-38D4-424F-8DC6-0F9FF22425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4804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012B-57D5-42B2-8F3F-C5001459C848}" type="datetimeFigureOut">
              <a:rPr lang="zh-TW" altLang="en-US" smtClean="0"/>
              <a:t>2018/10/15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06F5-38D4-424F-8DC6-0F9FF22425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3868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012B-57D5-42B2-8F3F-C5001459C848}" type="datetimeFigureOut">
              <a:rPr lang="zh-TW" altLang="en-US" smtClean="0"/>
              <a:t>2018/10/15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06F5-38D4-424F-8DC6-0F9FF22425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5453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012B-57D5-42B2-8F3F-C5001459C848}" type="datetimeFigureOut">
              <a:rPr lang="zh-TW" altLang="en-US" smtClean="0"/>
              <a:t>2018/10/15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06F5-38D4-424F-8DC6-0F9FF22425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6754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012B-57D5-42B2-8F3F-C5001459C848}" type="datetimeFigureOut">
              <a:rPr lang="zh-TW" altLang="en-US" smtClean="0"/>
              <a:t>2018/10/15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06F5-38D4-424F-8DC6-0F9FF22425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3677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012B-57D5-42B2-8F3F-C5001459C848}" type="datetimeFigureOut">
              <a:rPr lang="zh-TW" altLang="en-US" smtClean="0"/>
              <a:t>2018/10/15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06F5-38D4-424F-8DC6-0F9FF22425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4299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012B-57D5-42B2-8F3F-C5001459C848}" type="datetimeFigureOut">
              <a:rPr lang="zh-TW" altLang="en-US" smtClean="0"/>
              <a:t>2018/10/15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06F5-38D4-424F-8DC6-0F9FF22425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392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012B-57D5-42B2-8F3F-C5001459C848}" type="datetimeFigureOut">
              <a:rPr lang="zh-TW" altLang="en-US" smtClean="0"/>
              <a:t>2018/10/15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06F5-38D4-424F-8DC6-0F9FF22425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68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012B-57D5-42B2-8F3F-C5001459C848}" type="datetimeFigureOut">
              <a:rPr lang="zh-TW" altLang="en-US" smtClean="0"/>
              <a:t>2018/10/15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06F5-38D4-424F-8DC6-0F9FF22425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689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D6CECB"/>
            </a:gs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F012B-57D5-42B2-8F3F-C5001459C848}" type="datetimeFigureOut">
              <a:rPr lang="zh-TW" altLang="en-US" smtClean="0"/>
              <a:t>2018/10/15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C06F5-38D4-424F-8DC6-0F9FF22425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116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Practical Chinese</a:t>
            </a:r>
            <a:r>
              <a:rPr lang="en-US" altLang="zh-TW" b="1" dirty="0">
                <a:latin typeface="KaiTi" panose="02010609060101010101" pitchFamily="49" charset="-122"/>
                <a:ea typeface="KaiTi" panose="02010609060101010101" pitchFamily="49" charset="-122"/>
              </a:rPr>
              <a:t/>
            </a:r>
            <a:br>
              <a:rPr lang="en-US" altLang="zh-TW" b="1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endParaRPr lang="zh-TW" altLang="en-US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0</a:t>
            </a:r>
            <a:r>
              <a:rPr lang="en-US" altLang="zh-CN" dirty="0" smtClean="0">
                <a:solidFill>
                  <a:schemeClr val="tx1"/>
                </a:solidFill>
              </a:rPr>
              <a:t>9</a:t>
            </a:r>
            <a:r>
              <a:rPr lang="en-US" altLang="zh-TW" dirty="0" smtClean="0">
                <a:solidFill>
                  <a:schemeClr val="tx1"/>
                </a:solidFill>
              </a:rPr>
              <a:t>/10/2018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44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致电 </a:t>
            </a:r>
            <a:r>
              <a:rPr lang="en-US" altLang="zh-TW" dirty="0" err="1"/>
              <a:t>zhìdiàn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TW" dirty="0"/>
              <a:t>V. </a:t>
            </a:r>
            <a:r>
              <a:rPr lang="zh-CN" altLang="en-US" dirty="0" smtClean="0"/>
              <a:t>给某人打电话</a:t>
            </a:r>
            <a:endParaRPr lang="en-US" altLang="zh-CN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CN" altLang="en-US" dirty="0"/>
              <a:t>例句</a:t>
            </a:r>
            <a:r>
              <a:rPr lang="en-US" altLang="zh-CN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dirty="0" smtClean="0"/>
              <a:t>如果有任何问题，欢迎</a:t>
            </a:r>
            <a:r>
              <a:rPr lang="zh-CN" altLang="en-US" b="1" dirty="0"/>
              <a:t>致电</a:t>
            </a:r>
            <a:r>
              <a:rPr lang="zh-CN" altLang="en-US" dirty="0" smtClean="0"/>
              <a:t>查询。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谢谢您的</a:t>
            </a:r>
            <a:r>
              <a:rPr lang="zh-CN" altLang="en-US" b="1" dirty="0"/>
              <a:t>致电</a:t>
            </a:r>
            <a:r>
              <a:rPr lang="zh-CN" altLang="en-US" dirty="0" smtClean="0"/>
              <a:t>，请问你需要什么服务？</a:t>
            </a:r>
            <a:endParaRPr lang="cs-CZ" altLang="zh-TW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752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班</a:t>
            </a:r>
            <a:r>
              <a:rPr lang="zh-CN" altLang="en-US" dirty="0" smtClean="0"/>
              <a:t>机 </a:t>
            </a:r>
            <a:r>
              <a:rPr lang="en-US" altLang="zh-TW" dirty="0" err="1"/>
              <a:t>bānjī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TW" dirty="0" smtClean="0"/>
              <a:t>N. </a:t>
            </a:r>
            <a:r>
              <a:rPr lang="zh-CN" altLang="en-US" dirty="0"/>
              <a:t>有固定</a:t>
            </a:r>
            <a:r>
              <a:rPr lang="zh-CN" altLang="en-US" dirty="0" smtClean="0"/>
              <a:t>的航线并按排定的时间起飞的飞机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airliner</a:t>
            </a:r>
            <a:r>
              <a:rPr lang="zh-CN" altLang="en-US" dirty="0" smtClean="0"/>
              <a:t>；</a:t>
            </a:r>
            <a:r>
              <a:rPr lang="en-US" altLang="zh-CN" dirty="0" smtClean="0"/>
              <a:t>regular air service</a:t>
            </a:r>
            <a:r>
              <a:rPr lang="zh-CN" altLang="en-US" dirty="0" smtClean="0"/>
              <a:t>。</a:t>
            </a:r>
            <a:endParaRPr lang="en-US" altLang="zh-CN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CN" altLang="en-US" dirty="0"/>
              <a:t>例句</a:t>
            </a:r>
            <a:r>
              <a:rPr lang="en-US" altLang="zh-CN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dirty="0" smtClean="0"/>
              <a:t>欢迎各位搭乘本公司的</a:t>
            </a:r>
            <a:r>
              <a:rPr lang="zh-CN" altLang="en-US" b="1" dirty="0"/>
              <a:t>班机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/>
              <a:t>你</a:t>
            </a:r>
            <a:r>
              <a:rPr lang="zh-CN" altLang="en-US" dirty="0" smtClean="0"/>
              <a:t>知道去北京的</a:t>
            </a:r>
            <a:r>
              <a:rPr lang="zh-CN" altLang="en-US" b="1" dirty="0"/>
              <a:t>班机</a:t>
            </a:r>
            <a:r>
              <a:rPr lang="zh-CN" altLang="en-US" dirty="0" smtClean="0"/>
              <a:t>什么时候起飞吗？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974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按</a:t>
            </a:r>
            <a:r>
              <a:rPr lang="zh-CN" altLang="en-US" dirty="0" smtClean="0"/>
              <a:t>钮 </a:t>
            </a:r>
            <a:r>
              <a:rPr lang="en-US" altLang="zh-TW" dirty="0" err="1"/>
              <a:t>ànniǔ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TW" dirty="0" smtClean="0"/>
              <a:t>n. </a:t>
            </a:r>
            <a:r>
              <a:rPr lang="zh-CN" altLang="en-US" dirty="0" smtClean="0"/>
              <a:t>用手按的开关。 </a:t>
            </a:r>
            <a:r>
              <a:rPr lang="en-US" altLang="zh-CN" dirty="0" smtClean="0"/>
              <a:t>Push button</a:t>
            </a:r>
            <a:endParaRPr lang="en-US" altLang="zh-CN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CN" altLang="en-US" dirty="0"/>
              <a:t>例句</a:t>
            </a:r>
            <a:r>
              <a:rPr lang="en-US" altLang="zh-CN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dirty="0" smtClean="0"/>
              <a:t>我该按哪个</a:t>
            </a:r>
            <a:r>
              <a:rPr lang="zh-CN" altLang="en-US" b="1" dirty="0"/>
              <a:t>按钮</a:t>
            </a:r>
            <a:r>
              <a:rPr lang="zh-CN" altLang="en-US" dirty="0" smtClean="0"/>
              <a:t>才能打开电视？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按红色的</a:t>
            </a:r>
            <a:r>
              <a:rPr lang="zh-CN" altLang="en-US" b="1" dirty="0"/>
              <a:t>按钮</a:t>
            </a:r>
            <a:r>
              <a:rPr lang="zh-CN" altLang="en-US" dirty="0" smtClean="0"/>
              <a:t>就能把机器关掉。</a:t>
            </a:r>
            <a:endParaRPr lang="cs-CZ" altLang="zh-TW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146" name="Picture 2" descr="C:\Users\ASUS\Desktop\清大\碩二上\實習\上課用\博雅漢語\第四週\课文\按钮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48880"/>
            <a:ext cx="2627784" cy="199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73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不必 </a:t>
            </a:r>
            <a:r>
              <a:rPr lang="en-US" altLang="zh-TW" dirty="0" err="1" smtClean="0"/>
              <a:t>b</a:t>
            </a:r>
            <a:r>
              <a:rPr lang="en-US" altLang="zh-TW" dirty="0" err="1"/>
              <a:t>ú</a:t>
            </a:r>
            <a:r>
              <a:rPr lang="en-US" altLang="zh-TW" dirty="0" err="1" smtClean="0"/>
              <a:t>bì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TW" dirty="0" smtClean="0"/>
              <a:t>adv. </a:t>
            </a:r>
            <a:r>
              <a:rPr lang="zh-CN" altLang="en-US" dirty="0" smtClean="0"/>
              <a:t>表示事理上或情理上不需要。（不必</a:t>
            </a:r>
            <a:r>
              <a:rPr lang="en-US" altLang="zh-CN" dirty="0" smtClean="0"/>
              <a:t>-</a:t>
            </a:r>
            <a:r>
              <a:rPr lang="zh-CN" altLang="en-US" dirty="0" smtClean="0"/>
              <a:t>未必）</a:t>
            </a:r>
            <a:endParaRPr lang="en-US" altLang="zh-CN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CN" altLang="en-US" dirty="0"/>
              <a:t>例句</a:t>
            </a:r>
            <a:r>
              <a:rPr lang="en-US" altLang="zh-CN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dirty="0" smtClean="0"/>
              <a:t>这件事我已经决定了，你</a:t>
            </a:r>
            <a:r>
              <a:rPr lang="zh-CN" altLang="en-US" b="1" dirty="0"/>
              <a:t>不必</a:t>
            </a:r>
            <a:r>
              <a:rPr lang="zh-CN" altLang="en-US" dirty="0" smtClean="0"/>
              <a:t>再说。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这只是一件小事情，你就</a:t>
            </a:r>
            <a:r>
              <a:rPr lang="zh-CN" altLang="en-US" b="1" dirty="0"/>
              <a:t>不必</a:t>
            </a:r>
            <a:r>
              <a:rPr lang="zh-CN" altLang="en-US" dirty="0" smtClean="0"/>
              <a:t>烦恼了。</a:t>
            </a:r>
            <a:endParaRPr lang="cs-CZ" altLang="zh-TW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660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架 </a:t>
            </a:r>
            <a:r>
              <a:rPr lang="en-US" altLang="zh-TW" dirty="0" err="1"/>
              <a:t>jià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TW" dirty="0" smtClean="0"/>
              <a:t>mw. </a:t>
            </a:r>
            <a:r>
              <a:rPr lang="zh-CN" altLang="en-US" dirty="0" smtClean="0"/>
              <a:t>主要用于机器、</a:t>
            </a:r>
            <a:r>
              <a:rPr lang="zh-CN" altLang="en-US" dirty="0"/>
              <a:t>飞</a:t>
            </a:r>
            <a:r>
              <a:rPr lang="zh-CN" altLang="en-US" dirty="0" smtClean="0"/>
              <a:t>机、钢琴等</a:t>
            </a:r>
            <a:r>
              <a:rPr lang="zh-CN" altLang="en-US" dirty="0"/>
              <a:t>。</a:t>
            </a:r>
            <a:endParaRPr lang="en-US" altLang="zh-CN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C:\Users\ASUS\Desktop\清大\碩二上\實習\上課用\博雅漢語\第四週\课文\摄影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78" y="3261729"/>
            <a:ext cx="2202011" cy="123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US\Desktop\清大\碩二上\實習\上課用\博雅漢語\第四週\课文\飞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95829"/>
            <a:ext cx="2195711" cy="130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SUS\Desktop\清大\碩二上\實習\上課用\博雅漢語\第四週\课文\一架钢琴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157538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86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省却</a:t>
            </a:r>
            <a:r>
              <a:rPr lang="en-US" altLang="zh-CN" dirty="0" smtClean="0"/>
              <a:t> </a:t>
            </a:r>
            <a:r>
              <a:rPr lang="en-US" altLang="zh-TW" dirty="0" err="1"/>
              <a:t>shěngquè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TW" dirty="0"/>
              <a:t>V. </a:t>
            </a:r>
            <a:r>
              <a:rPr lang="zh-CN" altLang="en-US" dirty="0" smtClean="0"/>
              <a:t>节省、去掉。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节</a:t>
            </a:r>
            <a:r>
              <a:rPr lang="zh-CN" altLang="en-US" dirty="0" smtClean="0"/>
              <a:t>省：省却时间、省却金钱、省却财力、省却物力、省却人工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去掉：省却麻烦、省却烦恼、省却苦恼、省却手续、省却环节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CN" altLang="en-US" dirty="0"/>
              <a:t>例句</a:t>
            </a:r>
            <a:r>
              <a:rPr lang="en-US" altLang="zh-CN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dirty="0" smtClean="0"/>
              <a:t>如果找个可以直接上岗的老手会</a:t>
            </a:r>
            <a:r>
              <a:rPr lang="zh-CN" altLang="en-US" sz="3500" b="1" dirty="0"/>
              <a:t>省却</a:t>
            </a:r>
            <a:r>
              <a:rPr lang="zh-CN" altLang="en-US" dirty="0" smtClean="0"/>
              <a:t>许多麻烦。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/>
              <a:t>这</a:t>
            </a:r>
            <a:r>
              <a:rPr lang="zh-CN" altLang="en-US" dirty="0" smtClean="0"/>
              <a:t>个手机软件可以帮助你</a:t>
            </a:r>
            <a:r>
              <a:rPr lang="zh-CN" altLang="en-US" sz="3500" b="1" dirty="0"/>
              <a:t>省却</a:t>
            </a:r>
            <a:r>
              <a:rPr lang="zh-CN" altLang="en-US" dirty="0" smtClean="0"/>
              <a:t>排队的时间。</a:t>
            </a:r>
            <a:endParaRPr lang="en-US" altLang="zh-CN" dirty="0" smtClean="0"/>
          </a:p>
          <a:p>
            <a:pPr marL="514350" indent="-514350">
              <a:buAutoNum type="arabicPeriod"/>
            </a:pPr>
            <a:endParaRPr lang="en-US" altLang="zh-CN" dirty="0" smtClean="0"/>
          </a:p>
          <a:p>
            <a:pPr marL="514350" indent="-514350">
              <a:buAutoNum type="arabicPeriod"/>
            </a:pPr>
            <a:endParaRPr lang="cs-CZ" altLang="zh-TW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129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实惠 </a:t>
            </a:r>
            <a:r>
              <a:rPr lang="en-US" altLang="zh-TW" dirty="0" err="1"/>
              <a:t>shíhuì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TW" dirty="0" smtClean="0"/>
              <a:t>a. </a:t>
            </a:r>
            <a:r>
              <a:rPr lang="zh-CN" altLang="en-US" dirty="0"/>
              <a:t>有实</a:t>
            </a:r>
            <a:r>
              <a:rPr lang="zh-CN" altLang="en-US" dirty="0" smtClean="0"/>
              <a:t>际的好处。（实惠</a:t>
            </a:r>
            <a:r>
              <a:rPr lang="en-US" altLang="zh-CN" dirty="0" smtClean="0"/>
              <a:t>-</a:t>
            </a:r>
            <a:r>
              <a:rPr lang="zh-CN" altLang="en-US" dirty="0"/>
              <a:t>优</a:t>
            </a:r>
            <a:r>
              <a:rPr lang="zh-CN" altLang="en-US" dirty="0" smtClean="0"/>
              <a:t>惠）</a:t>
            </a:r>
            <a:endParaRPr lang="en-US" altLang="zh-CN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CN" altLang="en-US" dirty="0"/>
              <a:t>例句</a:t>
            </a:r>
            <a:r>
              <a:rPr lang="en-US" altLang="zh-CN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dirty="0" smtClean="0"/>
              <a:t>这个手机外形美观，价格经济又</a:t>
            </a:r>
            <a:r>
              <a:rPr lang="zh-CN" altLang="en-US" b="1" dirty="0"/>
              <a:t>实惠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这次进口关税下降，可以让消费者得到很大的</a:t>
            </a:r>
            <a:r>
              <a:rPr lang="zh-CN" altLang="en-US" b="1" dirty="0"/>
              <a:t>实惠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514350" indent="-514350">
              <a:buAutoNum type="arabicPeriod"/>
            </a:pPr>
            <a:endParaRPr lang="cs-CZ" altLang="zh-TW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489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固定 </a:t>
            </a:r>
            <a:r>
              <a:rPr lang="en-US" altLang="zh-TW" dirty="0" err="1"/>
              <a:t>gùdìng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475252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zh-CN" altLang="en-US" sz="7000" dirty="0"/>
              <a:t>解释</a:t>
            </a:r>
            <a:endParaRPr lang="en-US" altLang="zh-CN" sz="7000" dirty="0"/>
          </a:p>
          <a:p>
            <a:pPr marL="514350" indent="-514350">
              <a:buAutoNum type="alphaLcPeriod"/>
            </a:pPr>
            <a:r>
              <a:rPr lang="zh-CN" altLang="en-US" sz="7000" dirty="0" smtClean="0"/>
              <a:t>不变动或不移动的。</a:t>
            </a:r>
            <a:endParaRPr lang="en-US" altLang="zh-CN" sz="7000" dirty="0" smtClean="0"/>
          </a:p>
          <a:p>
            <a:pPr marL="0" indent="0">
              <a:buNone/>
            </a:pPr>
            <a:r>
              <a:rPr lang="zh-CN" altLang="en-US" sz="7000" dirty="0"/>
              <a:t>形容</a:t>
            </a:r>
            <a:r>
              <a:rPr lang="zh-CN" altLang="en-US" sz="7000" dirty="0" smtClean="0"/>
              <a:t>词：固定的时间、固定的地点、固定的座位、固定的工作、固定的人员、固定的数量、固定的方法</a:t>
            </a:r>
            <a:endParaRPr lang="en-US" altLang="zh-CN" sz="7000" dirty="0" smtClean="0"/>
          </a:p>
          <a:p>
            <a:pPr marL="0" indent="0">
              <a:buNone/>
            </a:pPr>
            <a:r>
              <a:rPr lang="zh-CN" altLang="en-US" sz="7000" dirty="0"/>
              <a:t>动</a:t>
            </a:r>
            <a:r>
              <a:rPr lang="zh-CN" altLang="en-US" sz="7000" dirty="0" smtClean="0"/>
              <a:t>词：被固定住了、把钉子固定在墙上、把人数固定下来</a:t>
            </a:r>
            <a:endParaRPr lang="en-US" altLang="zh-CN" sz="7000" dirty="0" smtClean="0"/>
          </a:p>
          <a:p>
            <a:pPr marL="0" indent="0">
              <a:buNone/>
            </a:pPr>
            <a:r>
              <a:rPr lang="zh-CN" altLang="en-US" sz="7000" dirty="0"/>
              <a:t>近义</a:t>
            </a:r>
            <a:r>
              <a:rPr lang="zh-CN" altLang="en-US" sz="7000" dirty="0" smtClean="0"/>
              <a:t>词：稳定    反义词：变动、移动</a:t>
            </a:r>
            <a:endParaRPr lang="en-US" altLang="zh-CN" sz="7000" dirty="0"/>
          </a:p>
          <a:p>
            <a:pPr marL="0" indent="0">
              <a:buNone/>
            </a:pPr>
            <a:endParaRPr lang="en-US" altLang="zh-TW" sz="7000" dirty="0"/>
          </a:p>
          <a:p>
            <a:pPr marL="0" indent="0">
              <a:buNone/>
            </a:pPr>
            <a:r>
              <a:rPr lang="zh-CN" altLang="en-US" sz="7000" dirty="0"/>
              <a:t>例句</a:t>
            </a:r>
            <a:r>
              <a:rPr lang="en-US" altLang="zh-CN" sz="7000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sz="7000" dirty="0" smtClean="0"/>
              <a:t>这台机器是</a:t>
            </a:r>
            <a:r>
              <a:rPr lang="zh-CN" altLang="en-US" sz="7000" b="1" dirty="0"/>
              <a:t>固定</a:t>
            </a:r>
            <a:r>
              <a:rPr lang="zh-CN" altLang="en-US" sz="7000" dirty="0" smtClean="0"/>
              <a:t>的，不能移动。</a:t>
            </a:r>
            <a:endParaRPr lang="en-US" altLang="zh-CN" sz="7000" dirty="0" smtClean="0"/>
          </a:p>
          <a:p>
            <a:pPr marL="514350" indent="-514350">
              <a:buAutoNum type="arabicPeriod"/>
            </a:pPr>
            <a:r>
              <a:rPr lang="zh-CN" altLang="en-US" sz="7000" dirty="0" smtClean="0"/>
              <a:t>她总是在固定的时间出门去上班。</a:t>
            </a:r>
            <a:endParaRPr lang="cs-CZ" altLang="zh-TW" sz="7000" dirty="0"/>
          </a:p>
        </p:txBody>
      </p:sp>
    </p:spTree>
    <p:extLst>
      <p:ext uri="{BB962C8B-B14F-4D97-AF65-F5344CB8AC3E}">
        <p14:creationId xmlns:p14="http://schemas.microsoft.com/office/powerpoint/2010/main" val="14639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835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作风 </a:t>
            </a:r>
            <a:r>
              <a:rPr lang="en-US" altLang="zh-TW" dirty="0" err="1"/>
              <a:t>zuòfēng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892480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800" dirty="0"/>
              <a:t>解释</a:t>
            </a:r>
            <a:endParaRPr lang="en-US" altLang="zh-CN" sz="2800" dirty="0"/>
          </a:p>
          <a:p>
            <a:pPr marL="0" indent="0">
              <a:buNone/>
            </a:pPr>
            <a:r>
              <a:rPr lang="en-US" altLang="zh-TW" sz="2800" dirty="0" smtClean="0"/>
              <a:t>n. (</a:t>
            </a:r>
            <a:r>
              <a:rPr lang="zh-CN" altLang="en-US" sz="2800" dirty="0" smtClean="0"/>
              <a:t>思想上、工作上、生活上）表现出来的态度、行为。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zh-CN" altLang="en-US" sz="2800" dirty="0"/>
              <a:t>作</a:t>
            </a:r>
            <a:r>
              <a:rPr lang="zh-CN" altLang="en-US" sz="2800" dirty="0" smtClean="0"/>
              <a:t>风</a:t>
            </a:r>
            <a:r>
              <a:rPr lang="en-US" altLang="zh-CN" sz="2800" dirty="0" smtClean="0"/>
              <a:t>+</a:t>
            </a:r>
            <a:r>
              <a:rPr lang="zh-CN" altLang="en-US" sz="2800" dirty="0" smtClean="0"/>
              <a:t>形容词：作风好（坏）、作风严肃、作风粗暴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zh-CN" altLang="en-US" sz="2800" dirty="0"/>
              <a:t>形容</a:t>
            </a:r>
            <a:r>
              <a:rPr lang="zh-CN" altLang="en-US" sz="2800" dirty="0" smtClean="0"/>
              <a:t>词</a:t>
            </a:r>
            <a:r>
              <a:rPr lang="en-US" altLang="zh-CN" sz="2800" dirty="0" smtClean="0"/>
              <a:t>+</a:t>
            </a:r>
            <a:r>
              <a:rPr lang="zh-CN" altLang="en-US" sz="2800" dirty="0" smtClean="0"/>
              <a:t>的</a:t>
            </a:r>
            <a:r>
              <a:rPr lang="en-US" altLang="zh-CN" sz="2800" dirty="0" smtClean="0"/>
              <a:t>+</a:t>
            </a:r>
            <a:r>
              <a:rPr lang="zh-CN" altLang="en-US" sz="2800" dirty="0" smtClean="0"/>
              <a:t>作风：谦虚的作风、诚实的作风、保守的作风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zh-CN" altLang="en-US" sz="2800" dirty="0"/>
              <a:t>动</a:t>
            </a:r>
            <a:r>
              <a:rPr lang="zh-CN" altLang="en-US" sz="2800" dirty="0" smtClean="0"/>
              <a:t>词</a:t>
            </a:r>
            <a:r>
              <a:rPr lang="en-US" altLang="zh-CN" sz="2800" dirty="0" smtClean="0"/>
              <a:t>+</a:t>
            </a:r>
            <a:r>
              <a:rPr lang="zh-CN" altLang="en-US" sz="2800" dirty="0" smtClean="0"/>
              <a:t>作风：保持作风、改变作风、恢复作风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zh-CN" altLang="en-US" sz="2800" dirty="0"/>
              <a:t>近义</a:t>
            </a:r>
            <a:r>
              <a:rPr lang="zh-CN" altLang="en-US" sz="2800" dirty="0" smtClean="0"/>
              <a:t>词：风格</a:t>
            </a:r>
            <a:endParaRPr lang="en-US" altLang="zh-CN" sz="2800" dirty="0" smtClean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r>
              <a:rPr lang="zh-CN" altLang="en-US" sz="2800" dirty="0"/>
              <a:t>例句</a:t>
            </a:r>
            <a:r>
              <a:rPr lang="en-US" altLang="zh-CN" sz="2800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sz="2800" dirty="0" smtClean="0"/>
              <a:t>我们必须去除掉这种不良的</a:t>
            </a:r>
            <a:r>
              <a:rPr lang="zh-CN" altLang="en-US" sz="2800" b="1" dirty="0" smtClean="0"/>
              <a:t>作风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pPr marL="514350" indent="-514350">
              <a:buAutoNum type="arabicPeriod"/>
            </a:pPr>
            <a:r>
              <a:rPr lang="zh-CN" altLang="en-US" sz="2800" dirty="0" smtClean="0"/>
              <a:t>那是典型的英国人</a:t>
            </a:r>
            <a:r>
              <a:rPr lang="zh-CN" altLang="en-US" sz="2800" b="1" dirty="0" smtClean="0"/>
              <a:t>作风</a:t>
            </a:r>
            <a:r>
              <a:rPr lang="zh-CN" altLang="en-US" sz="2800" dirty="0" smtClean="0"/>
              <a:t>，凡事必须准时。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2253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订阅 </a:t>
            </a:r>
            <a:r>
              <a:rPr lang="en-US" altLang="zh-TW" dirty="0" err="1"/>
              <a:t>dìngyuè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TW" dirty="0"/>
              <a:t>V. </a:t>
            </a:r>
            <a:r>
              <a:rPr lang="zh-CN" altLang="en-US" dirty="0" smtClean="0"/>
              <a:t>预先付款订购报纸、期刊等。</a:t>
            </a:r>
            <a:endParaRPr lang="en-US" altLang="zh-CN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122" name="Picture 2" descr="C:\Users\ASUS\Desktop\清大\碩二上\實習\上課用\博雅漢語\第四週\课文\youtube订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05064"/>
            <a:ext cx="5607072" cy="185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48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068960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小考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22942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故</a:t>
            </a:r>
            <a:r>
              <a:rPr lang="en-US" altLang="zh-CN" dirty="0" smtClean="0"/>
              <a:t> </a:t>
            </a:r>
            <a:r>
              <a:rPr lang="en-US" altLang="zh-TW" dirty="0" err="1"/>
              <a:t>gù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连</a:t>
            </a:r>
            <a:r>
              <a:rPr lang="zh-CN" altLang="en-US" dirty="0" smtClean="0"/>
              <a:t>词。所以。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 smtClean="0"/>
              <a:t>多用于书面语，例如：老师今天生病，故汉语课停课一次。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CN" altLang="en-US" dirty="0"/>
              <a:t>例句</a:t>
            </a:r>
            <a:r>
              <a:rPr lang="en-US" altLang="zh-CN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dirty="0" smtClean="0"/>
              <a:t>他有坚强的意志，故能克服困难。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/>
              <a:t>由</a:t>
            </a:r>
            <a:r>
              <a:rPr lang="zh-CN" altLang="en-US" dirty="0" smtClean="0"/>
              <a:t>于这个景点地理位置偏远，故建议大家开车前往。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093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追究 </a:t>
            </a:r>
            <a:r>
              <a:rPr lang="en-US" altLang="zh-TW" dirty="0" err="1"/>
              <a:t>zhuījiù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TW" dirty="0"/>
              <a:t>V. </a:t>
            </a:r>
            <a:r>
              <a:rPr lang="zh-CN" altLang="en-US" dirty="0"/>
              <a:t>追</a:t>
            </a:r>
            <a:r>
              <a:rPr lang="zh-CN" altLang="en-US" dirty="0" smtClean="0"/>
              <a:t>问（根由）；追查（原因、责任等）。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 smtClean="0"/>
              <a:t>追究</a:t>
            </a:r>
            <a:r>
              <a:rPr lang="en-US" altLang="zh-CN" dirty="0" smtClean="0"/>
              <a:t>+</a:t>
            </a:r>
            <a:r>
              <a:rPr lang="zh-CN" altLang="en-US" dirty="0" smtClean="0"/>
              <a:t>名词：追究责任、追究原因、追究后果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形容</a:t>
            </a:r>
            <a:r>
              <a:rPr lang="zh-CN" altLang="en-US" dirty="0" smtClean="0"/>
              <a:t>词</a:t>
            </a:r>
            <a:r>
              <a:rPr lang="en-US" altLang="zh-CN" dirty="0" smtClean="0"/>
              <a:t>+</a:t>
            </a:r>
            <a:r>
              <a:rPr lang="zh-CN" altLang="en-US" dirty="0" smtClean="0"/>
              <a:t>追究：认真追究、全面追究、主动追究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近义</a:t>
            </a:r>
            <a:r>
              <a:rPr lang="zh-CN" altLang="en-US" dirty="0" smtClean="0"/>
              <a:t>词：追查、追问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CN" altLang="en-US" dirty="0"/>
              <a:t>例句</a:t>
            </a:r>
            <a:r>
              <a:rPr lang="en-US" altLang="zh-CN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dirty="0" smtClean="0"/>
              <a:t>老师表示要对这次的破坏事件</a:t>
            </a:r>
            <a:r>
              <a:rPr lang="zh-CN" altLang="en-US" b="1" dirty="0" smtClean="0"/>
              <a:t>追究</a:t>
            </a:r>
            <a:r>
              <a:rPr lang="zh-CN" altLang="en-US" dirty="0" smtClean="0"/>
              <a:t>到底。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/>
              <a:t>这</a:t>
            </a:r>
            <a:r>
              <a:rPr lang="zh-CN" altLang="en-US" dirty="0" smtClean="0"/>
              <a:t>次的事我们就暂时不</a:t>
            </a:r>
            <a:r>
              <a:rPr lang="zh-CN" altLang="en-US" b="1" dirty="0" smtClean="0"/>
              <a:t>追究</a:t>
            </a:r>
            <a:r>
              <a:rPr lang="zh-CN" altLang="en-US" dirty="0" smtClean="0"/>
              <a:t>，但下不为例。</a:t>
            </a:r>
            <a:endParaRPr lang="en-US" altLang="zh-CN" dirty="0" smtClean="0"/>
          </a:p>
          <a:p>
            <a:pPr marL="514350" indent="-514350">
              <a:buAutoNum type="arabicPeriod"/>
            </a:pPr>
            <a:endParaRPr lang="cs-CZ" altLang="zh-TW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569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宇宙 </a:t>
            </a:r>
            <a:r>
              <a:rPr lang="en-US" altLang="zh-TW" dirty="0" err="1"/>
              <a:t>ǔzhòu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TW" dirty="0" smtClean="0"/>
              <a:t>n. </a:t>
            </a:r>
            <a:r>
              <a:rPr lang="zh-CN" altLang="en-US" dirty="0" smtClean="0"/>
              <a:t>包括地球及其他一切天体的无限空间。</a:t>
            </a:r>
            <a:r>
              <a:rPr lang="en-US" altLang="zh-CN" dirty="0" smtClean="0"/>
              <a:t>The universe</a:t>
            </a:r>
            <a:r>
              <a:rPr lang="zh-CN" altLang="en-US" dirty="0" smtClean="0"/>
              <a:t>；</a:t>
            </a:r>
            <a:r>
              <a:rPr lang="en-US" altLang="zh-CN" dirty="0" smtClean="0"/>
              <a:t>the cosmos</a:t>
            </a:r>
            <a:endParaRPr lang="en-US" altLang="zh-CN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8" name="Picture 2" descr="C:\Users\ASUS\Desktop\清大\碩二上\實習\上課用\博雅漢語\第四週\课文\宇宙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61048"/>
            <a:ext cx="4010323" cy="272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19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发行 </a:t>
            </a:r>
            <a:r>
              <a:rPr lang="en-US" altLang="zh-TW" dirty="0" err="1"/>
              <a:t>fāxíng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TW" dirty="0"/>
              <a:t>V. </a:t>
            </a:r>
            <a:r>
              <a:rPr lang="zh-CN" altLang="en-US" dirty="0" smtClean="0"/>
              <a:t>发出新印制的货币、债券、或新出版的书刊、新制作的电影等。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发</a:t>
            </a:r>
            <a:r>
              <a:rPr lang="zh-CN" altLang="en-US" dirty="0" smtClean="0"/>
              <a:t>行</a:t>
            </a:r>
            <a:r>
              <a:rPr lang="en-US" altLang="zh-CN" dirty="0" smtClean="0"/>
              <a:t>+</a:t>
            </a:r>
            <a:r>
              <a:rPr lang="zh-CN" altLang="en-US" dirty="0" smtClean="0"/>
              <a:t>名词：发行书籍、发行报纸、发行邮票、发行货币、发行股票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形容</a:t>
            </a:r>
            <a:r>
              <a:rPr lang="zh-CN" altLang="en-US" dirty="0" smtClean="0"/>
              <a:t>词</a:t>
            </a:r>
            <a:r>
              <a:rPr lang="en-US" altLang="zh-CN" dirty="0" smtClean="0"/>
              <a:t>+</a:t>
            </a:r>
            <a:r>
              <a:rPr lang="zh-CN" altLang="en-US" dirty="0" smtClean="0"/>
              <a:t>发行：公开发行、正式发行、成功发行</a:t>
            </a:r>
            <a:endParaRPr lang="en-US" altLang="zh-CN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CN" altLang="en-US" dirty="0"/>
              <a:t>例句</a:t>
            </a:r>
            <a:r>
              <a:rPr lang="en-US" altLang="zh-CN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dirty="0" smtClean="0"/>
              <a:t>新硬币何时</a:t>
            </a:r>
            <a:r>
              <a:rPr lang="zh-CN" altLang="en-US" b="1" dirty="0" smtClean="0"/>
              <a:t>发行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五月天的第九张专辑已经</a:t>
            </a:r>
            <a:r>
              <a:rPr lang="zh-CN" altLang="en-US" b="1" dirty="0" smtClean="0"/>
              <a:t>发行</a:t>
            </a:r>
            <a:r>
              <a:rPr lang="zh-CN" altLang="en-US" dirty="0" smtClean="0"/>
              <a:t>了，赶快去买。</a:t>
            </a:r>
            <a:endParaRPr lang="cs-CZ" altLang="zh-TW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477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编辑 </a:t>
            </a:r>
            <a:r>
              <a:rPr lang="en-US" altLang="zh-TW" dirty="0" err="1"/>
              <a:t>biānjí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TW" dirty="0"/>
              <a:t>V. </a:t>
            </a:r>
            <a:r>
              <a:rPr lang="zh-CN" altLang="en-US" dirty="0" smtClean="0"/>
              <a:t>对资料或现成的作品进行整理、加工。</a:t>
            </a:r>
            <a:endParaRPr lang="en-US" altLang="zh-CN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CN" altLang="en-US" dirty="0"/>
              <a:t>例句</a:t>
            </a:r>
            <a:r>
              <a:rPr lang="en-US" altLang="zh-CN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dirty="0" smtClean="0"/>
              <a:t>这篇报道请</a:t>
            </a:r>
            <a:r>
              <a:rPr lang="zh-CN" altLang="en-US" b="1" dirty="0" smtClean="0"/>
              <a:t>编辑</a:t>
            </a:r>
            <a:r>
              <a:rPr lang="zh-CN" altLang="en-US" dirty="0" smtClean="0"/>
              <a:t>完成后再给我。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/>
              <a:t>对</a:t>
            </a:r>
            <a:r>
              <a:rPr lang="zh-CN" altLang="en-US" dirty="0" smtClean="0"/>
              <a:t>我来说，</a:t>
            </a:r>
            <a:r>
              <a:rPr lang="zh-CN" altLang="en-US" b="1" dirty="0" smtClean="0"/>
              <a:t>编辑</a:t>
            </a:r>
            <a:r>
              <a:rPr lang="zh-CN" altLang="en-US" dirty="0" smtClean="0"/>
              <a:t>教材是一件有趣的事。</a:t>
            </a:r>
            <a:endParaRPr lang="cs-CZ" altLang="zh-TW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186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尽快 </a:t>
            </a:r>
            <a:r>
              <a:rPr lang="en-US" altLang="zh-TW" dirty="0" err="1" smtClean="0"/>
              <a:t>jǐnkuài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TW" dirty="0" smtClean="0"/>
              <a:t>adv. </a:t>
            </a:r>
            <a:r>
              <a:rPr lang="zh-CN" altLang="en-US" dirty="0" smtClean="0"/>
              <a:t>尽量加快</a:t>
            </a:r>
            <a:r>
              <a:rPr lang="en-US" altLang="zh-TW" dirty="0" smtClean="0"/>
              <a:t> </a:t>
            </a:r>
            <a:r>
              <a:rPr lang="zh-CN" altLang="en-US" dirty="0" smtClean="0"/>
              <a:t>。</a:t>
            </a:r>
            <a:endParaRPr lang="en-US" altLang="zh-CN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CN" altLang="en-US" dirty="0"/>
              <a:t>例句</a:t>
            </a:r>
            <a:r>
              <a:rPr lang="en-US" altLang="zh-CN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dirty="0" smtClean="0"/>
              <a:t>已经晚上十点了，现在谁都想要</a:t>
            </a:r>
            <a:r>
              <a:rPr lang="zh-CN" altLang="en-US" b="1" dirty="0" smtClean="0"/>
              <a:t>尽快</a:t>
            </a:r>
            <a:r>
              <a:rPr lang="zh-CN" altLang="en-US" dirty="0" smtClean="0"/>
              <a:t>离开。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假如有新的消息，我们一定会</a:t>
            </a:r>
            <a:r>
              <a:rPr lang="zh-CN" altLang="en-US" b="1" dirty="0" smtClean="0"/>
              <a:t>尽快</a:t>
            </a:r>
            <a:r>
              <a:rPr lang="zh-CN" altLang="en-US" dirty="0" smtClean="0"/>
              <a:t>通知。</a:t>
            </a:r>
            <a:endParaRPr lang="cs-CZ" altLang="zh-TW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017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介意 </a:t>
            </a:r>
            <a:r>
              <a:rPr lang="en-US" altLang="zh-TW" dirty="0" err="1"/>
              <a:t>jièyì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TW" dirty="0"/>
              <a:t>V. </a:t>
            </a:r>
            <a:r>
              <a:rPr lang="zh-CN" altLang="en-US" dirty="0" smtClean="0"/>
              <a:t>把不愉快的事情记在心里；在意。</a:t>
            </a:r>
            <a:endParaRPr lang="en-US" altLang="zh-CN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CN" altLang="en-US" dirty="0"/>
              <a:t>例句</a:t>
            </a:r>
            <a:r>
              <a:rPr lang="en-US" altLang="zh-CN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dirty="0" smtClean="0"/>
              <a:t>请</a:t>
            </a:r>
            <a:r>
              <a:rPr lang="zh-CN" altLang="en-US" dirty="0"/>
              <a:t>你</a:t>
            </a:r>
            <a:r>
              <a:rPr lang="zh-CN" altLang="en-US" dirty="0" smtClean="0"/>
              <a:t>不要</a:t>
            </a:r>
            <a:r>
              <a:rPr lang="zh-CN" altLang="en-US" b="1" dirty="0" smtClean="0"/>
              <a:t>介意</a:t>
            </a:r>
            <a:r>
              <a:rPr lang="zh-CN" altLang="en-US" dirty="0" smtClean="0"/>
              <a:t>我刚刚</a:t>
            </a:r>
            <a:r>
              <a:rPr lang="zh-CN" altLang="en-US" dirty="0" smtClean="0"/>
              <a:t>说</a:t>
            </a:r>
            <a:r>
              <a:rPr lang="zh-CN" altLang="en-US" dirty="0"/>
              <a:t>的</a:t>
            </a:r>
            <a:r>
              <a:rPr lang="zh-CN" altLang="en-US" dirty="0" smtClean="0"/>
              <a:t>话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要是你不</a:t>
            </a:r>
            <a:r>
              <a:rPr lang="zh-CN" altLang="en-US" b="1" dirty="0" smtClean="0"/>
              <a:t>介意</a:t>
            </a:r>
            <a:r>
              <a:rPr lang="zh-CN" altLang="en-US" dirty="0" smtClean="0"/>
              <a:t>，我想要在这里抽烟。</a:t>
            </a:r>
            <a:endParaRPr lang="cs-CZ" altLang="zh-TW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373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细节 </a:t>
            </a:r>
            <a:r>
              <a:rPr lang="en-US" altLang="zh-TW" dirty="0" err="1"/>
              <a:t>xìjié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TW" dirty="0" smtClean="0"/>
              <a:t>n. </a:t>
            </a:r>
            <a:r>
              <a:rPr lang="zh-CN" altLang="en-US" dirty="0"/>
              <a:t>细</a:t>
            </a:r>
            <a:r>
              <a:rPr lang="zh-CN" altLang="en-US" dirty="0" smtClean="0"/>
              <a:t>小的环境或情节。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 smtClean="0"/>
              <a:t>名词</a:t>
            </a:r>
            <a:r>
              <a:rPr lang="en-US" altLang="zh-CN" dirty="0" smtClean="0"/>
              <a:t>+</a:t>
            </a:r>
            <a:r>
              <a:rPr lang="zh-CN" altLang="en-US" dirty="0" smtClean="0"/>
              <a:t>的</a:t>
            </a:r>
            <a:r>
              <a:rPr lang="en-US" altLang="zh-CN" dirty="0" smtClean="0"/>
              <a:t>+</a:t>
            </a:r>
            <a:r>
              <a:rPr lang="zh-CN" altLang="en-US" dirty="0" smtClean="0"/>
              <a:t>细节：事情的细节、作品的细节、生活的细节、故事的细节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动</a:t>
            </a:r>
            <a:r>
              <a:rPr lang="zh-CN" altLang="en-US" dirty="0" smtClean="0"/>
              <a:t>词</a:t>
            </a:r>
            <a:r>
              <a:rPr lang="en-US" altLang="zh-CN" dirty="0" smtClean="0"/>
              <a:t>+</a:t>
            </a:r>
            <a:r>
              <a:rPr lang="zh-CN" altLang="en-US" dirty="0" smtClean="0"/>
              <a:t>细节：增加细节、减少细节、忽视细节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形容词</a:t>
            </a:r>
            <a:r>
              <a:rPr lang="en-US" altLang="zh-CN" dirty="0" smtClean="0"/>
              <a:t>+</a:t>
            </a:r>
            <a:r>
              <a:rPr lang="zh-CN" altLang="en-US" dirty="0" smtClean="0"/>
              <a:t>的</a:t>
            </a:r>
            <a:r>
              <a:rPr lang="en-US" altLang="zh-CN" dirty="0" smtClean="0"/>
              <a:t>+</a:t>
            </a:r>
            <a:r>
              <a:rPr lang="zh-CN" altLang="en-US" dirty="0" smtClean="0"/>
              <a:t>细节：真实的细节、丰富的细节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近义</a:t>
            </a:r>
            <a:r>
              <a:rPr lang="zh-CN" altLang="en-US" dirty="0" smtClean="0"/>
              <a:t>词：环节、情节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CN" altLang="en-US" dirty="0"/>
              <a:t>例句</a:t>
            </a:r>
            <a:r>
              <a:rPr lang="en-US" altLang="zh-CN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dirty="0" smtClean="0"/>
              <a:t>他是一个非常细心的人，十分注意</a:t>
            </a:r>
            <a:r>
              <a:rPr lang="zh-CN" altLang="en-US" b="1" dirty="0" smtClean="0"/>
              <a:t>细节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请删去文章中不重要的小</a:t>
            </a:r>
            <a:r>
              <a:rPr lang="zh-CN" altLang="en-US" b="1" dirty="0" smtClean="0"/>
              <a:t>细节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514350" indent="-514350">
              <a:buAutoNum type="arabicPeriod"/>
            </a:pPr>
            <a:endParaRPr lang="cs-CZ" altLang="zh-TW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 descr="C:\Users\ASUS\Desktop\清大\碩二上\實習\上課用\博雅漢語\第四週\课文\柯南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2" r="25759"/>
          <a:stretch/>
        </p:blipFill>
        <p:spPr bwMode="auto">
          <a:xfrm>
            <a:off x="7164288" y="404664"/>
            <a:ext cx="125128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39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计较 </a:t>
            </a:r>
            <a:r>
              <a:rPr lang="en-US" altLang="zh-TW" dirty="0" err="1"/>
              <a:t>jìjiào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TW" dirty="0"/>
              <a:t>V. </a:t>
            </a:r>
            <a:r>
              <a:rPr lang="zh-CN" altLang="en-US" dirty="0"/>
              <a:t>计</a:t>
            </a:r>
            <a:r>
              <a:rPr lang="zh-CN" altLang="en-US" dirty="0" smtClean="0"/>
              <a:t>算比较。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计</a:t>
            </a:r>
            <a:r>
              <a:rPr lang="zh-CN" altLang="en-US" dirty="0" smtClean="0"/>
              <a:t>较</a:t>
            </a:r>
            <a:r>
              <a:rPr lang="en-US" altLang="zh-CN" dirty="0" smtClean="0"/>
              <a:t>+</a:t>
            </a:r>
            <a:r>
              <a:rPr lang="zh-CN" altLang="en-US" dirty="0" smtClean="0"/>
              <a:t>名词：计较小事、计较地位、计较态度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程度副词</a:t>
            </a:r>
            <a:r>
              <a:rPr lang="en-US" altLang="zh-CN" dirty="0" smtClean="0"/>
              <a:t>+</a:t>
            </a:r>
            <a:r>
              <a:rPr lang="zh-CN" altLang="en-US" dirty="0" smtClean="0"/>
              <a:t>计较：他这个人非常计较；你别太计较了。</a:t>
            </a:r>
            <a:endParaRPr lang="en-US" altLang="zh-CN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CN" altLang="en-US" dirty="0"/>
              <a:t>例句</a:t>
            </a:r>
            <a:r>
              <a:rPr lang="en-US" altLang="zh-CN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dirty="0" smtClean="0"/>
              <a:t>天啊！不过是一块钱，有什么好</a:t>
            </a:r>
            <a:r>
              <a:rPr lang="zh-CN" altLang="en-US" b="1" dirty="0" smtClean="0"/>
              <a:t>计较</a:t>
            </a:r>
            <a:r>
              <a:rPr lang="zh-CN" altLang="en-US" dirty="0" smtClean="0"/>
              <a:t>的！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/>
              <a:t>一个</a:t>
            </a:r>
            <a:r>
              <a:rPr lang="zh-CN" altLang="en-US" dirty="0" smtClean="0"/>
              <a:t>人快乐不是因为他拥有的多，而是因为</a:t>
            </a:r>
            <a:r>
              <a:rPr lang="zh-CN" altLang="en-US" b="1" dirty="0" smtClean="0"/>
              <a:t>计较</a:t>
            </a:r>
            <a:r>
              <a:rPr lang="zh-CN" altLang="en-US" dirty="0" smtClean="0"/>
              <a:t>得少。</a:t>
            </a:r>
            <a:endParaRPr lang="en-US" altLang="zh-CN" dirty="0" smtClean="0"/>
          </a:p>
          <a:p>
            <a:pPr marL="514350" indent="-514350">
              <a:buAutoNum type="arabicPeriod"/>
            </a:pPr>
            <a:endParaRPr lang="cs-CZ" altLang="zh-TW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877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扼要 </a:t>
            </a:r>
            <a:r>
              <a:rPr lang="en-US" altLang="zh-TW" dirty="0" err="1"/>
              <a:t>èyào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zh-CN" altLang="en-US" sz="4500" dirty="0"/>
              <a:t>解释</a:t>
            </a:r>
            <a:endParaRPr lang="en-US" altLang="zh-CN" sz="4500" dirty="0"/>
          </a:p>
          <a:p>
            <a:pPr marL="514350" indent="-514350">
              <a:buAutoNum type="alphaLcPeriod"/>
            </a:pPr>
            <a:r>
              <a:rPr lang="zh-CN" altLang="en-US" sz="4500" dirty="0" smtClean="0"/>
              <a:t>抓住重要的内容。</a:t>
            </a:r>
            <a:endParaRPr lang="en-US" altLang="zh-CN" sz="4500" dirty="0" smtClean="0"/>
          </a:p>
          <a:p>
            <a:pPr marL="0" indent="0">
              <a:buNone/>
            </a:pPr>
            <a:r>
              <a:rPr lang="zh-CN" altLang="en-US" sz="4500" dirty="0" smtClean="0"/>
              <a:t>扼要的</a:t>
            </a:r>
            <a:r>
              <a:rPr lang="en-US" altLang="zh-CN" sz="4500" dirty="0" smtClean="0"/>
              <a:t>+</a:t>
            </a:r>
            <a:r>
              <a:rPr lang="zh-CN" altLang="en-US" sz="4500" dirty="0" smtClean="0"/>
              <a:t>名词：扼要的语言、扼要的演讲、扼要的解释</a:t>
            </a:r>
            <a:endParaRPr lang="en-US" altLang="zh-CN" sz="4500" dirty="0" smtClean="0"/>
          </a:p>
          <a:p>
            <a:pPr marL="0" indent="0">
              <a:buNone/>
            </a:pPr>
            <a:r>
              <a:rPr lang="zh-CN" altLang="en-US" sz="4500" dirty="0" smtClean="0"/>
              <a:t>扼要地</a:t>
            </a:r>
            <a:r>
              <a:rPr lang="en-US" altLang="zh-CN" sz="4500" dirty="0" smtClean="0"/>
              <a:t>+</a:t>
            </a:r>
            <a:r>
              <a:rPr lang="zh-CN" altLang="en-US" sz="4500" dirty="0" smtClean="0"/>
              <a:t>动词：扼要地说明、扼要地介绍、扼要的分析</a:t>
            </a:r>
            <a:endParaRPr lang="en-US" altLang="zh-CN" sz="4500" dirty="0" smtClean="0"/>
          </a:p>
          <a:p>
            <a:pPr marL="0" indent="0">
              <a:buNone/>
            </a:pPr>
            <a:r>
              <a:rPr lang="zh-CN" altLang="en-US" sz="4500" dirty="0"/>
              <a:t>近义</a:t>
            </a:r>
            <a:r>
              <a:rPr lang="zh-CN" altLang="en-US" sz="4500" dirty="0" smtClean="0"/>
              <a:t>词：简明、简要；反义词：啰嗦、烦琐</a:t>
            </a:r>
            <a:endParaRPr lang="en-US" altLang="zh-CN" sz="4500" dirty="0"/>
          </a:p>
          <a:p>
            <a:pPr marL="0" indent="0">
              <a:buNone/>
            </a:pPr>
            <a:endParaRPr lang="en-US" altLang="zh-TW" sz="4500" dirty="0"/>
          </a:p>
          <a:p>
            <a:pPr marL="0" indent="0">
              <a:buNone/>
            </a:pPr>
            <a:endParaRPr lang="en-US" altLang="zh-TW" sz="4500" dirty="0"/>
          </a:p>
          <a:p>
            <a:pPr marL="0" indent="0">
              <a:buNone/>
            </a:pPr>
            <a:r>
              <a:rPr lang="zh-CN" altLang="en-US" sz="4500" dirty="0"/>
              <a:t>例句</a:t>
            </a:r>
            <a:r>
              <a:rPr lang="en-US" altLang="zh-CN" sz="4500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sz="4500" dirty="0" smtClean="0"/>
              <a:t>这是会议</a:t>
            </a:r>
            <a:r>
              <a:rPr lang="zh-CN" altLang="en-US" sz="4500" b="1" dirty="0" smtClean="0"/>
              <a:t>扼要</a:t>
            </a:r>
            <a:r>
              <a:rPr lang="zh-CN" altLang="en-US" sz="4500" dirty="0" smtClean="0"/>
              <a:t>的记录。</a:t>
            </a:r>
            <a:endParaRPr lang="en-US" altLang="zh-CN" sz="4500" dirty="0" smtClean="0"/>
          </a:p>
          <a:p>
            <a:pPr marL="514350" indent="-514350">
              <a:buAutoNum type="arabicPeriod"/>
            </a:pPr>
            <a:r>
              <a:rPr lang="zh-CN" altLang="en-US" sz="4500" dirty="0" smtClean="0"/>
              <a:t>他说话简单</a:t>
            </a:r>
            <a:r>
              <a:rPr lang="zh-CN" altLang="en-US" sz="4500" b="1" dirty="0" smtClean="0"/>
              <a:t>扼要</a:t>
            </a:r>
            <a:r>
              <a:rPr lang="zh-CN" altLang="en-US" sz="4500" dirty="0" smtClean="0"/>
              <a:t>，从不啰嗦</a:t>
            </a:r>
            <a:endParaRPr lang="cs-CZ" altLang="zh-TW" sz="45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9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068960"/>
            <a:ext cx="8229600" cy="1143000"/>
          </a:xfrm>
        </p:spPr>
        <p:txBody>
          <a:bodyPr/>
          <a:lstStyle/>
          <a:p>
            <a:r>
              <a:rPr lang="zh-CN" altLang="en-US" b="1" dirty="0" smtClean="0"/>
              <a:t>第二课  请按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610764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寒暄 </a:t>
            </a:r>
            <a:r>
              <a:rPr lang="en-US" altLang="zh-TW" dirty="0" err="1"/>
              <a:t>hánxuān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TW" dirty="0"/>
              <a:t>V. </a:t>
            </a:r>
            <a:r>
              <a:rPr lang="zh-CN" altLang="en-US" dirty="0"/>
              <a:t>见</a:t>
            </a:r>
            <a:r>
              <a:rPr lang="zh-CN" altLang="en-US" dirty="0" smtClean="0"/>
              <a:t>面时谈天气冷暖之类的应酬话。</a:t>
            </a:r>
            <a:endParaRPr lang="en-US" altLang="zh-CN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CN" altLang="en-US" dirty="0" smtClean="0"/>
              <a:t>例句</a:t>
            </a:r>
            <a:r>
              <a:rPr lang="en-US" altLang="zh-CN" dirty="0" smtClean="0"/>
              <a:t>:</a:t>
            </a:r>
          </a:p>
          <a:p>
            <a:pPr marL="514350" indent="-514350">
              <a:buAutoNum type="arabicPeriod"/>
            </a:pPr>
            <a:r>
              <a:rPr lang="zh-CN" altLang="en-US" dirty="0" smtClean="0"/>
              <a:t>喝茶</a:t>
            </a:r>
            <a:r>
              <a:rPr lang="zh-CN" altLang="en-US" b="1" dirty="0" smtClean="0"/>
              <a:t>寒暄</a:t>
            </a:r>
            <a:r>
              <a:rPr lang="zh-CN" altLang="en-US" dirty="0" smtClean="0"/>
              <a:t>后，他们开始谈起了正事。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b="1" dirty="0" smtClean="0"/>
              <a:t>寒暄</a:t>
            </a:r>
            <a:r>
              <a:rPr lang="zh-CN" altLang="en-US" dirty="0" smtClean="0"/>
              <a:t>时应该注意你的态度是否真诚。</a:t>
            </a:r>
            <a:endParaRPr lang="cs-CZ" altLang="zh-TW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219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虚伪 </a:t>
            </a:r>
            <a:r>
              <a:rPr lang="en-US" altLang="zh-TW" dirty="0" err="1"/>
              <a:t>xūwèi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TW" dirty="0" smtClean="0"/>
              <a:t>a. </a:t>
            </a:r>
            <a:r>
              <a:rPr lang="zh-CN" altLang="en-US" dirty="0"/>
              <a:t>不真</a:t>
            </a:r>
            <a:r>
              <a:rPr lang="zh-CN" altLang="en-US" dirty="0" smtClean="0"/>
              <a:t>实、不实在；作假。（虚伪</a:t>
            </a:r>
            <a:r>
              <a:rPr lang="en-US" altLang="zh-CN" dirty="0" smtClean="0"/>
              <a:t>-</a:t>
            </a:r>
            <a:r>
              <a:rPr lang="zh-CN" altLang="en-US" dirty="0"/>
              <a:t>虚</a:t>
            </a:r>
            <a:r>
              <a:rPr lang="zh-CN" altLang="en-US" dirty="0" smtClean="0"/>
              <a:t>假）</a:t>
            </a:r>
            <a:endParaRPr lang="en-US" altLang="zh-CN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CN" altLang="en-US" dirty="0"/>
              <a:t>例句</a:t>
            </a:r>
            <a:r>
              <a:rPr lang="en-US" altLang="zh-CN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dirty="0" smtClean="0"/>
              <a:t>他的话听起来有点儿</a:t>
            </a:r>
            <a:r>
              <a:rPr lang="zh-CN" altLang="en-US" b="1" dirty="0" smtClean="0"/>
              <a:t>虚伪</a:t>
            </a:r>
            <a:r>
              <a:rPr lang="zh-CN" altLang="en-US" dirty="0" smtClean="0"/>
              <a:t>，让人感到不舒服。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b="1" dirty="0" smtClean="0"/>
              <a:t>虚伪</a:t>
            </a:r>
            <a:r>
              <a:rPr lang="zh-CN" altLang="en-US" dirty="0" smtClean="0"/>
              <a:t>的人会在背后偷偷的说别人坏话。</a:t>
            </a:r>
            <a:endParaRPr lang="cs-CZ" altLang="zh-TW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543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公众 </a:t>
            </a:r>
            <a:r>
              <a:rPr lang="en-US" altLang="zh-TW" dirty="0" err="1"/>
              <a:t>gōngzhòng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TW" dirty="0"/>
              <a:t>n</a:t>
            </a:r>
            <a:r>
              <a:rPr lang="en-US" altLang="zh-TW" dirty="0" smtClean="0"/>
              <a:t>. </a:t>
            </a:r>
            <a:r>
              <a:rPr lang="zh-CN" altLang="en-US" dirty="0" smtClean="0"/>
              <a:t>社会上大多数的人；大众。</a:t>
            </a:r>
            <a:endParaRPr lang="en-US" altLang="zh-CN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CN" altLang="en-US" dirty="0"/>
              <a:t>例句</a:t>
            </a:r>
            <a:r>
              <a:rPr lang="en-US" altLang="zh-CN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dirty="0" smtClean="0"/>
              <a:t>我不习惯在</a:t>
            </a:r>
            <a:r>
              <a:rPr lang="zh-CN" altLang="en-US" b="1" dirty="0" smtClean="0"/>
              <a:t>公众</a:t>
            </a:r>
            <a:r>
              <a:rPr lang="zh-CN" altLang="en-US" dirty="0" smtClean="0"/>
              <a:t>面前讲话。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他的影片上了新闻，引起了</a:t>
            </a:r>
            <a:r>
              <a:rPr lang="zh-CN" altLang="en-US" b="1" dirty="0" smtClean="0"/>
              <a:t>公众</a:t>
            </a:r>
            <a:r>
              <a:rPr lang="zh-CN" altLang="en-US" dirty="0" smtClean="0"/>
              <a:t>的注意。</a:t>
            </a:r>
            <a:endParaRPr lang="cs-CZ" altLang="zh-TW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538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值班 </a:t>
            </a:r>
            <a:r>
              <a:rPr lang="en-US" altLang="zh-TW" dirty="0" err="1"/>
              <a:t>zhíbān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TW" dirty="0"/>
              <a:t>V. </a:t>
            </a:r>
            <a:r>
              <a:rPr lang="zh-CN" altLang="en-US" dirty="0" smtClean="0"/>
              <a:t>在规定的时间担任工作。</a:t>
            </a:r>
            <a:r>
              <a:rPr lang="en-US" altLang="zh-CN" dirty="0" smtClean="0"/>
              <a:t>Be on duty</a:t>
            </a:r>
            <a:endParaRPr lang="en-US" altLang="zh-CN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CN" altLang="en-US" dirty="0"/>
              <a:t>例句</a:t>
            </a:r>
            <a:r>
              <a:rPr lang="en-US" altLang="zh-CN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dirty="0" smtClean="0"/>
              <a:t>今天轮到你</a:t>
            </a:r>
            <a:r>
              <a:rPr lang="zh-CN" altLang="en-US" b="1" dirty="0" smtClean="0"/>
              <a:t>值班</a:t>
            </a:r>
            <a:r>
              <a:rPr lang="zh-CN" altLang="en-US" dirty="0" smtClean="0"/>
              <a:t>了。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/>
              <a:t>负</a:t>
            </a:r>
            <a:r>
              <a:rPr lang="zh-CN" altLang="en-US" dirty="0" smtClean="0"/>
              <a:t>责维修的部门，需要</a:t>
            </a:r>
            <a:r>
              <a:rPr lang="en-US" altLang="zh-CN" dirty="0" smtClean="0"/>
              <a:t>24</a:t>
            </a:r>
            <a:r>
              <a:rPr lang="zh-CN" altLang="en-US" dirty="0" smtClean="0"/>
              <a:t>小时</a:t>
            </a:r>
            <a:r>
              <a:rPr lang="zh-CN" altLang="en-US" b="1" dirty="0" smtClean="0"/>
              <a:t>值班</a:t>
            </a:r>
            <a:r>
              <a:rPr lang="zh-CN" altLang="en-US" dirty="0" smtClean="0"/>
              <a:t>工作。</a:t>
            </a:r>
            <a:endParaRPr lang="cs-CZ" altLang="zh-TW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914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95536" y="404664"/>
            <a:ext cx="1728192" cy="101566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/>
              <a:t>搭乘</a:t>
            </a:r>
            <a:endParaRPr lang="zh-TW" altLang="en-US" sz="6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395536" y="1838656"/>
            <a:ext cx="1728192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讯息</a:t>
            </a:r>
            <a:endParaRPr lang="zh-TW" altLang="en-US" sz="6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379095" y="3353215"/>
            <a:ext cx="1728192" cy="101566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致电</a:t>
            </a:r>
            <a:endParaRPr lang="zh-TW" altLang="en-US" sz="6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627784" y="822993"/>
            <a:ext cx="1728192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班机</a:t>
            </a:r>
            <a:endParaRPr lang="zh-TW" altLang="en-US" sz="6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2627784" y="2402584"/>
            <a:ext cx="1728192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按钮</a:t>
            </a:r>
            <a:endParaRPr lang="zh-TW" altLang="en-US" sz="60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2627784" y="4368877"/>
            <a:ext cx="1728192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不必</a:t>
            </a:r>
            <a:endParaRPr lang="zh-TW" altLang="en-US" sz="60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53707" y="5006794"/>
            <a:ext cx="1127303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架</a:t>
            </a:r>
            <a:endParaRPr lang="zh-TW" altLang="en-US" sz="60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029926" y="395093"/>
            <a:ext cx="1728192" cy="101566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/>
              <a:t>省却</a:t>
            </a:r>
            <a:endParaRPr lang="zh-TW" altLang="en-US" sz="6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004048" y="2487013"/>
            <a:ext cx="1728192" cy="10156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实惠</a:t>
            </a:r>
            <a:endParaRPr lang="zh-TW" altLang="en-US" sz="6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975992" y="4589916"/>
            <a:ext cx="1728192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固定</a:t>
            </a:r>
            <a:endParaRPr lang="zh-TW" altLang="en-US" sz="60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7081608" y="1140506"/>
            <a:ext cx="1728192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作风</a:t>
            </a:r>
            <a:endParaRPr lang="zh-TW" altLang="en-US" sz="60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7085782" y="3353214"/>
            <a:ext cx="1728192" cy="101566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订阅</a:t>
            </a:r>
            <a:endParaRPr lang="zh-TW" altLang="en-US" sz="60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7619853" y="5038682"/>
            <a:ext cx="1194121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故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42033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39534" y="3324892"/>
            <a:ext cx="1728192" cy="101566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发行</a:t>
            </a:r>
            <a:endParaRPr lang="zh-TW" altLang="en-US" sz="6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91852" y="5357290"/>
            <a:ext cx="2088232" cy="101566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编辑</a:t>
            </a:r>
            <a:endParaRPr lang="zh-TW" altLang="en-US" sz="6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699792" y="352312"/>
            <a:ext cx="1728192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尽快</a:t>
            </a:r>
            <a:endParaRPr lang="zh-TW" altLang="en-US" sz="6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3563888" y="1810961"/>
            <a:ext cx="1728192" cy="101566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介意</a:t>
            </a:r>
            <a:endParaRPr lang="zh-TW" altLang="en-US" sz="6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7156775" y="1140749"/>
            <a:ext cx="1728192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细节</a:t>
            </a:r>
            <a:endParaRPr lang="zh-TW" altLang="en-US" sz="60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2680084" y="3365055"/>
            <a:ext cx="1728192" cy="101566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/>
              <a:t>计较</a:t>
            </a:r>
            <a:endParaRPr lang="zh-TW" altLang="en-US" sz="60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204755" y="4876711"/>
            <a:ext cx="1728192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扼要</a:t>
            </a:r>
            <a:endParaRPr lang="zh-TW" altLang="en-US" sz="60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220072" y="353094"/>
            <a:ext cx="1728192" cy="101566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寒暄</a:t>
            </a:r>
            <a:endParaRPr lang="zh-TW" altLang="en-US" sz="6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026061" y="2349392"/>
            <a:ext cx="1728192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虚伪</a:t>
            </a:r>
            <a:endParaRPr lang="zh-TW" altLang="en-US" sz="6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374541" y="3824613"/>
            <a:ext cx="1728192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公众</a:t>
            </a:r>
            <a:endParaRPr lang="zh-TW" altLang="en-US" sz="60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084168" y="5336327"/>
            <a:ext cx="1728192" cy="101566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值班</a:t>
            </a:r>
            <a:endParaRPr lang="zh-TW" altLang="en-US" sz="60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339534" y="1648581"/>
            <a:ext cx="1728192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宇宙</a:t>
            </a:r>
            <a:endParaRPr lang="zh-TW" altLang="en-US" sz="60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61138" y="217386"/>
            <a:ext cx="1728192" cy="101566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追究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85658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练一练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zh-CN" altLang="en-US" dirty="0">
                <a:latin typeface="+mn-ea"/>
              </a:rPr>
              <a:t>这样的摆设方法，可以</a:t>
            </a:r>
            <a:r>
              <a:rPr lang="en-US" altLang="zh-CN" dirty="0">
                <a:latin typeface="+mn-ea"/>
              </a:rPr>
              <a:t>________</a:t>
            </a:r>
            <a:r>
              <a:rPr lang="zh-CN" altLang="en-US" dirty="0">
                <a:latin typeface="+mn-ea"/>
              </a:rPr>
              <a:t>不少空间</a:t>
            </a:r>
            <a:r>
              <a:rPr lang="zh-CN" altLang="en-US" dirty="0" smtClean="0">
                <a:latin typeface="+mn-ea"/>
              </a:rPr>
              <a:t>。</a:t>
            </a:r>
            <a:endParaRPr lang="en-US" altLang="zh-CN" dirty="0" smtClean="0">
              <a:latin typeface="+mn-ea"/>
            </a:endParaRPr>
          </a:p>
          <a:p>
            <a:r>
              <a:rPr lang="zh-CN" altLang="en-US" dirty="0">
                <a:latin typeface="+mn-ea"/>
              </a:rPr>
              <a:t>澳大利亚新版</a:t>
            </a:r>
            <a:r>
              <a:rPr lang="en-US" altLang="zh-CN" dirty="0">
                <a:latin typeface="+mn-ea"/>
              </a:rPr>
              <a:t>50</a:t>
            </a:r>
            <a:r>
              <a:rPr lang="zh-CN" altLang="en-US" dirty="0">
                <a:latin typeface="+mn-ea"/>
              </a:rPr>
              <a:t>澳元纸币下周全面</a:t>
            </a:r>
            <a:r>
              <a:rPr lang="en-US" altLang="zh-CN" dirty="0">
                <a:latin typeface="+mn-ea"/>
              </a:rPr>
              <a:t>________</a:t>
            </a:r>
            <a:r>
              <a:rPr lang="zh-CN" altLang="en-US" dirty="0" smtClean="0">
                <a:latin typeface="+mn-ea"/>
              </a:rPr>
              <a:t>。</a:t>
            </a:r>
            <a:endParaRPr lang="en-US" altLang="zh-CN" dirty="0" smtClean="0">
              <a:latin typeface="+mn-ea"/>
            </a:endParaRPr>
          </a:p>
          <a:p>
            <a:r>
              <a:rPr lang="zh-CN" altLang="en-US" dirty="0" smtClean="0">
                <a:latin typeface="+mn-ea"/>
              </a:rPr>
              <a:t>明天是周末，所以</a:t>
            </a:r>
            <a:r>
              <a:rPr lang="en-US" altLang="zh-CN" dirty="0" smtClean="0">
                <a:latin typeface="+mn-ea"/>
              </a:rPr>
              <a:t>________</a:t>
            </a:r>
            <a:r>
              <a:rPr lang="zh-CN" altLang="en-US" dirty="0" smtClean="0">
                <a:latin typeface="+mn-ea"/>
              </a:rPr>
              <a:t>早起。</a:t>
            </a:r>
            <a:endParaRPr lang="en-US" altLang="zh-TW" dirty="0">
              <a:latin typeface="+mn-ea"/>
            </a:endParaRPr>
          </a:p>
          <a:p>
            <a:r>
              <a:rPr lang="en-US" altLang="zh-CN" dirty="0">
                <a:latin typeface="+mn-ea"/>
              </a:rPr>
              <a:t>________</a:t>
            </a:r>
            <a:r>
              <a:rPr lang="zh-CN" altLang="en-US" dirty="0">
                <a:latin typeface="+mn-ea"/>
              </a:rPr>
              <a:t>起来，这件事是你的错，你还是赶紧去道歉吧。</a:t>
            </a:r>
          </a:p>
          <a:p>
            <a:pPr marL="0" indent="0">
              <a:buNone/>
            </a:pPr>
            <a:endParaRPr lang="zh-TW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024790"/>
              </p:ext>
            </p:extLst>
          </p:nvPr>
        </p:nvGraphicFramePr>
        <p:xfrm>
          <a:off x="683568" y="1397000"/>
          <a:ext cx="8064896" cy="66384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16224"/>
                <a:gridCol w="2016224"/>
                <a:gridCol w="2016224"/>
                <a:gridCol w="2016224"/>
              </a:tblGrid>
              <a:tr h="6638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/>
                        <a:t>追究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/>
                        <a:t>省却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/>
                        <a:t>不必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/>
                        <a:t>发行</a:t>
                      </a:r>
                      <a:endParaRPr lang="zh-TW" altLang="en-US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8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72816"/>
            <a:ext cx="8507288" cy="4353347"/>
          </a:xfrm>
        </p:spPr>
        <p:txBody>
          <a:bodyPr/>
          <a:lstStyle/>
          <a:p>
            <a:r>
              <a:rPr lang="zh-CN" altLang="en-US" dirty="0"/>
              <a:t>会议上的发言应该用语准确，简明</a:t>
            </a:r>
            <a:r>
              <a:rPr lang="en-US" altLang="zh-CN" dirty="0"/>
              <a:t>________</a:t>
            </a:r>
            <a:r>
              <a:rPr lang="zh-CN" altLang="en-US" dirty="0"/>
              <a:t>。</a:t>
            </a:r>
          </a:p>
          <a:p>
            <a:r>
              <a:rPr lang="zh-CN" altLang="en-US" dirty="0"/>
              <a:t>这次是秘密会议，</a:t>
            </a:r>
            <a:r>
              <a:rPr lang="en-US" altLang="zh-CN" dirty="0"/>
              <a:t>________</a:t>
            </a:r>
            <a:r>
              <a:rPr lang="zh-CN" altLang="en-US" dirty="0"/>
              <a:t>不需要记录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这家店不但食材新鲜，而且价格</a:t>
            </a:r>
            <a:r>
              <a:rPr lang="en-US" altLang="zh-CN" dirty="0"/>
              <a:t>________</a:t>
            </a:r>
            <a:r>
              <a:rPr lang="zh-CN" altLang="en-US" dirty="0"/>
              <a:t>，难怪总是很多人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她的笑容一点都不真诚，而是非常</a:t>
            </a:r>
            <a:r>
              <a:rPr lang="en-US" altLang="zh-CN" dirty="0"/>
              <a:t>________</a:t>
            </a:r>
            <a:r>
              <a:rPr lang="zh-CN" altLang="en-US" dirty="0"/>
              <a:t>。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421161"/>
              </p:ext>
            </p:extLst>
          </p:nvPr>
        </p:nvGraphicFramePr>
        <p:xfrm>
          <a:off x="539552" y="620688"/>
          <a:ext cx="8064896" cy="66384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16224"/>
                <a:gridCol w="2016224"/>
                <a:gridCol w="2016224"/>
                <a:gridCol w="2016224"/>
              </a:tblGrid>
              <a:tr h="6638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/>
                        <a:t>实惠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/>
                        <a:t>扼要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/>
                        <a:t>虚伪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/>
                        <a:t>故</a:t>
                      </a:r>
                      <a:endParaRPr lang="zh-TW" altLang="en-US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36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不必</a:t>
            </a:r>
            <a:r>
              <a:rPr lang="en-US" altLang="zh-CN" dirty="0" smtClean="0"/>
              <a:t>-</a:t>
            </a:r>
            <a:r>
              <a:rPr lang="zh-CN" altLang="en-US" dirty="0" smtClean="0"/>
              <a:t>未必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132442"/>
              </p:ext>
            </p:extLst>
          </p:nvPr>
        </p:nvGraphicFramePr>
        <p:xfrm>
          <a:off x="529389" y="2780928"/>
          <a:ext cx="8229600" cy="1280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22331"/>
                <a:gridCol w="6707269"/>
              </a:tblGrid>
              <a:tr h="370766">
                <a:tc>
                  <a:txBody>
                    <a:bodyPr/>
                    <a:lstStyle/>
                    <a:p>
                      <a:pPr algn="dist"/>
                      <a:endParaRPr lang="zh-TW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CN" altLang="en-US" sz="3600" dirty="0" smtClean="0">
                          <a:solidFill>
                            <a:schemeClr val="tx1"/>
                          </a:solidFill>
                        </a:rPr>
                        <a:t>不必   未必</a:t>
                      </a:r>
                      <a:endParaRPr lang="zh-TW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766">
                <a:tc>
                  <a:txBody>
                    <a:bodyPr/>
                    <a:lstStyle/>
                    <a:p>
                      <a:r>
                        <a:rPr lang="zh-CN" altLang="en-US" sz="3600" b="1" dirty="0" smtClean="0">
                          <a:solidFill>
                            <a:schemeClr val="tx1"/>
                          </a:solidFill>
                        </a:rPr>
                        <a:t>词性</a:t>
                      </a:r>
                      <a:endParaRPr lang="zh-TW" alt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>
                          <a:solidFill>
                            <a:schemeClr val="tx1"/>
                          </a:solidFill>
                        </a:rPr>
                        <a:t>都是副词</a:t>
                      </a:r>
                      <a:endParaRPr lang="zh-TW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C:\Users\ASUS\Downloads\gaitubao_com_0930210328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457200" y="4437112"/>
            <a:ext cx="822960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/>
              <a:t>明天的考试你</a:t>
            </a:r>
            <a:r>
              <a:rPr lang="zh-CN" altLang="en-US" b="1" dirty="0" smtClean="0"/>
              <a:t>不必</a:t>
            </a:r>
            <a:r>
              <a:rPr lang="zh-CN" altLang="en-US" dirty="0" smtClean="0"/>
              <a:t>太担心，你已经准备的很充分了，一定能顺利通过。</a:t>
            </a:r>
            <a:endParaRPr lang="en-US" altLang="zh-CN" dirty="0" smtClean="0"/>
          </a:p>
          <a:p>
            <a:r>
              <a:rPr lang="zh-CN" altLang="en-US" dirty="0" smtClean="0"/>
              <a:t>父母的细心照顾对孩子来说</a:t>
            </a:r>
            <a:r>
              <a:rPr lang="zh-CN" altLang="en-US" b="1" dirty="0" smtClean="0"/>
              <a:t>未必</a:t>
            </a:r>
            <a:r>
              <a:rPr lang="zh-CN" altLang="en-US" dirty="0" smtClean="0"/>
              <a:t>都是好事，有时候反而会害了孩子。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057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1689051"/>
          </a:xfrm>
        </p:spPr>
        <p:txBody>
          <a:bodyPr/>
          <a:lstStyle/>
          <a:p>
            <a:r>
              <a:rPr lang="zh-CN" altLang="en-US" dirty="0" smtClean="0"/>
              <a:t>他</a:t>
            </a:r>
            <a:r>
              <a:rPr lang="zh-CN" altLang="en-US" b="1" dirty="0" smtClean="0"/>
              <a:t>不必</a:t>
            </a:r>
            <a:r>
              <a:rPr lang="zh-CN" altLang="en-US" dirty="0" smtClean="0"/>
              <a:t>来了。（意思是“他用不着来了”）</a:t>
            </a:r>
            <a:endParaRPr lang="en-US" altLang="zh-CN" dirty="0" smtClean="0"/>
          </a:p>
          <a:p>
            <a:r>
              <a:rPr lang="zh-CN" altLang="en-US" dirty="0" smtClean="0"/>
              <a:t>他</a:t>
            </a:r>
            <a:r>
              <a:rPr lang="zh-CN" altLang="en-US" b="1" dirty="0" smtClean="0"/>
              <a:t>未必</a:t>
            </a:r>
            <a:r>
              <a:rPr lang="zh-CN" altLang="en-US" dirty="0"/>
              <a:t>会</a:t>
            </a:r>
            <a:r>
              <a:rPr lang="zh-CN" altLang="en-US" dirty="0" smtClean="0"/>
              <a:t>来。（意思是“他不一定会来”）</a:t>
            </a:r>
            <a:endParaRPr lang="zh-TW" altLang="en-US" dirty="0"/>
          </a:p>
        </p:txBody>
      </p:sp>
      <p:pic>
        <p:nvPicPr>
          <p:cNvPr id="4" name="Picture 3" descr="C:\Users\ASUS\Downloads\gaitubao_com_0930211009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52" y="188640"/>
            <a:ext cx="1328936" cy="13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982929"/>
              </p:ext>
            </p:extLst>
          </p:nvPr>
        </p:nvGraphicFramePr>
        <p:xfrm>
          <a:off x="572689" y="1844824"/>
          <a:ext cx="8319791" cy="2377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25367"/>
                <a:gridCol w="3458496"/>
                <a:gridCol w="3735928"/>
              </a:tblGrid>
              <a:tr h="620377">
                <a:tc>
                  <a:txBody>
                    <a:bodyPr/>
                    <a:lstStyle/>
                    <a:p>
                      <a:pPr algn="dist"/>
                      <a:endParaRPr lang="zh-TW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>
                          <a:solidFill>
                            <a:schemeClr val="tx1"/>
                          </a:solidFill>
                        </a:rPr>
                        <a:t>不必</a:t>
                      </a:r>
                      <a:endParaRPr lang="zh-TW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600" dirty="0" smtClean="0">
                          <a:solidFill>
                            <a:schemeClr val="tx1"/>
                          </a:solidFill>
                        </a:rPr>
                        <a:t>未必</a:t>
                      </a:r>
                      <a:endParaRPr lang="zh-TW" altLang="en-US" sz="3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683879">
                <a:tc>
                  <a:txBody>
                    <a:bodyPr/>
                    <a:lstStyle/>
                    <a:p>
                      <a:r>
                        <a:rPr lang="zh-CN" altLang="en-US" sz="3600" b="1" dirty="0" smtClean="0">
                          <a:solidFill>
                            <a:schemeClr val="tx1"/>
                          </a:solidFill>
                        </a:rPr>
                        <a:t>语义</a:t>
                      </a:r>
                      <a:endParaRPr lang="zh-TW" alt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>
                          <a:solidFill>
                            <a:schemeClr val="tx1"/>
                          </a:solidFill>
                        </a:rPr>
                        <a:t>是“必须”的否定，意思是不需要，用不着。</a:t>
                      </a:r>
                      <a:endParaRPr lang="zh-TW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>
                          <a:solidFill>
                            <a:schemeClr val="tx1"/>
                          </a:solidFill>
                        </a:rPr>
                        <a:t>是“必定”的否定，意思是不一定。</a:t>
                      </a:r>
                      <a:endParaRPr lang="zh-TW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20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作者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亦舒，原名倪</a:t>
            </a:r>
            <a:r>
              <a:rPr lang="zh-CN" altLang="en-US" dirty="0"/>
              <a:t>亦</a:t>
            </a:r>
            <a:r>
              <a:rPr lang="zh-CN" altLang="en-US" dirty="0" smtClean="0"/>
              <a:t>舒。香港著名作家倪匡时她的哥哥。有人称</a:t>
            </a:r>
            <a:r>
              <a:rPr lang="zh-CN" altLang="en-US" dirty="0"/>
              <a:t>亦</a:t>
            </a:r>
            <a:r>
              <a:rPr lang="zh-CN" altLang="en-US" dirty="0" smtClean="0"/>
              <a:t>舒、倪匡、金庸是“香港文坛三大奇迹”金庸创作流行武侠小说，倪匡创作流行科幻小说，</a:t>
            </a:r>
            <a:r>
              <a:rPr lang="zh-CN" altLang="en-US" dirty="0"/>
              <a:t>亦</a:t>
            </a:r>
            <a:r>
              <a:rPr lang="zh-CN" altLang="en-US" dirty="0" smtClean="0"/>
              <a:t>舒则创作流行言情小说。</a:t>
            </a:r>
            <a:endParaRPr lang="en-US" altLang="zh-CN" dirty="0" smtClean="0"/>
          </a:p>
          <a:p>
            <a:r>
              <a:rPr lang="zh-CN" altLang="en-US" dirty="0" smtClean="0"/>
              <a:t>代表作</a:t>
            </a:r>
            <a:r>
              <a:rPr lang="en-US" altLang="zh-CN" dirty="0" smtClean="0"/>
              <a:t>《</a:t>
            </a:r>
            <a:r>
              <a:rPr lang="zh-CN" altLang="en-US" dirty="0" smtClean="0"/>
              <a:t>玫瑰的故事</a:t>
            </a:r>
            <a:r>
              <a:rPr lang="en-US" altLang="zh-CN" dirty="0" smtClean="0"/>
              <a:t>》</a:t>
            </a:r>
            <a:r>
              <a:rPr lang="zh-CN" altLang="en-US" dirty="0" smtClean="0"/>
              <a:t>、</a:t>
            </a:r>
            <a:r>
              <a:rPr lang="en-US" altLang="zh-CN" dirty="0" smtClean="0"/>
              <a:t>《</a:t>
            </a:r>
            <a:r>
              <a:rPr lang="zh-CN" altLang="en-US" dirty="0" smtClean="0"/>
              <a:t>喜宝</a:t>
            </a:r>
            <a:r>
              <a:rPr lang="en-US" altLang="zh-CN" dirty="0" smtClean="0"/>
              <a:t>》</a:t>
            </a:r>
            <a:r>
              <a:rPr lang="zh-CN" altLang="en-US" dirty="0" smtClean="0"/>
              <a:t>、</a:t>
            </a:r>
            <a:r>
              <a:rPr lang="en-US" altLang="zh-CN" dirty="0" smtClean="0"/>
              <a:t>《</a:t>
            </a:r>
            <a:r>
              <a:rPr lang="zh-CN" altLang="en-US" dirty="0" smtClean="0"/>
              <a:t>朝花夕拾</a:t>
            </a:r>
            <a:r>
              <a:rPr lang="en-US" altLang="zh-CN" dirty="0"/>
              <a:t>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830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练一练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一些生活上的事情你（    ）管得太多，他自己会安排好的。</a:t>
            </a:r>
            <a:endParaRPr lang="en-US" altLang="zh-CN" dirty="0" smtClean="0"/>
          </a:p>
          <a:p>
            <a:r>
              <a:rPr lang="zh-CN" altLang="en-US" dirty="0"/>
              <a:t>他虽</a:t>
            </a:r>
            <a:r>
              <a:rPr lang="zh-CN" altLang="en-US" dirty="0" smtClean="0"/>
              <a:t>然年纪还小，但</a:t>
            </a:r>
            <a:r>
              <a:rPr lang="zh-CN" altLang="en-US" dirty="0"/>
              <a:t>（    </a:t>
            </a:r>
            <a:r>
              <a:rPr lang="zh-CN" altLang="en-US" dirty="0" smtClean="0"/>
              <a:t>）不明白你的意思。你不要小看这个孩子。</a:t>
            </a:r>
            <a:endParaRPr lang="en-US" altLang="zh-CN" dirty="0" smtClean="0"/>
          </a:p>
          <a:p>
            <a:r>
              <a:rPr lang="zh-CN" altLang="en-US" dirty="0"/>
              <a:t>电脑技术越来越先进了，但它（    </a:t>
            </a:r>
            <a:r>
              <a:rPr lang="zh-CN" altLang="en-US" dirty="0" smtClean="0"/>
              <a:t>）能代替得了人脑。</a:t>
            </a:r>
            <a:endParaRPr lang="en-US" altLang="zh-CN" dirty="0" smtClean="0"/>
          </a:p>
          <a:p>
            <a:r>
              <a:rPr lang="zh-CN" altLang="en-US" dirty="0"/>
              <a:t>晚</a:t>
            </a:r>
            <a:r>
              <a:rPr lang="zh-CN" altLang="en-US" dirty="0" smtClean="0"/>
              <a:t>会</a:t>
            </a:r>
            <a:r>
              <a:rPr lang="zh-CN" altLang="en-US" dirty="0"/>
              <a:t>九点</a:t>
            </a:r>
            <a:r>
              <a:rPr lang="zh-CN" altLang="en-US" dirty="0" smtClean="0"/>
              <a:t>才</a:t>
            </a:r>
            <a:r>
              <a:rPr lang="zh-CN" altLang="en-US" dirty="0"/>
              <a:t>开始，我们（    </a:t>
            </a:r>
            <a:r>
              <a:rPr lang="zh-CN" altLang="en-US" dirty="0" smtClean="0"/>
              <a:t>）去那么早，八点出发完全来得及。</a:t>
            </a:r>
            <a:endParaRPr lang="en-US" altLang="zh-CN" dirty="0" smtClean="0"/>
          </a:p>
          <a:p>
            <a:r>
              <a:rPr lang="en-US" altLang="zh-TW" dirty="0" smtClean="0"/>
              <a:t>A: </a:t>
            </a:r>
            <a:r>
              <a:rPr lang="zh-CN" altLang="en-US" dirty="0" smtClean="0"/>
              <a:t>听说你明天要搬家，我们去帮你吧。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TW" dirty="0" smtClean="0"/>
              <a:t>    B: </a:t>
            </a:r>
            <a:r>
              <a:rPr lang="zh-CN" altLang="en-US" dirty="0"/>
              <a:t>谢谢！ （    </a:t>
            </a:r>
            <a:r>
              <a:rPr lang="zh-CN" altLang="en-US" dirty="0" smtClean="0"/>
              <a:t>）了，我已经请了搬家公司。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022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实惠</a:t>
            </a:r>
            <a:r>
              <a:rPr lang="en-US" altLang="zh-CN" dirty="0" smtClean="0"/>
              <a:t>-</a:t>
            </a:r>
            <a:r>
              <a:rPr lang="zh-CN" altLang="en-US" dirty="0" smtClean="0"/>
              <a:t>优惠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4293096"/>
            <a:ext cx="8229600" cy="2077691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这家超市有丰富的商品、实惠</a:t>
            </a:r>
            <a:r>
              <a:rPr lang="en-US" altLang="zh-CN" dirty="0" smtClean="0"/>
              <a:t>/</a:t>
            </a:r>
            <a:r>
              <a:rPr lang="zh-CN" altLang="en-US" dirty="0" smtClean="0"/>
              <a:t>优惠的价格和周到的服务，所以附近的居民们都爱去。</a:t>
            </a:r>
            <a:endParaRPr lang="en-US" altLang="zh-CN" dirty="0" smtClean="0"/>
          </a:p>
          <a:p>
            <a:r>
              <a:rPr lang="zh-CN" altLang="en-US" dirty="0"/>
              <a:t>跟那</a:t>
            </a:r>
            <a:r>
              <a:rPr lang="zh-CN" altLang="en-US" dirty="0" smtClean="0"/>
              <a:t>家公司做生意有很多实惠</a:t>
            </a:r>
            <a:r>
              <a:rPr lang="en-US" altLang="zh-CN" dirty="0" smtClean="0"/>
              <a:t>/</a:t>
            </a:r>
            <a:r>
              <a:rPr lang="zh-CN" altLang="en-US" dirty="0" smtClean="0"/>
              <a:t>优惠的条件。</a:t>
            </a:r>
            <a:endParaRPr lang="en-US" altLang="zh-CN" dirty="0" smtClean="0"/>
          </a:p>
        </p:txBody>
      </p:sp>
      <p:pic>
        <p:nvPicPr>
          <p:cNvPr id="4" name="Picture 2" descr="C:\Users\ASUS\Downloads\gaitubao_com_0930210328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4432280"/>
              </p:ext>
            </p:extLst>
          </p:nvPr>
        </p:nvGraphicFramePr>
        <p:xfrm>
          <a:off x="539552" y="2060848"/>
          <a:ext cx="8229600" cy="1920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22331"/>
                <a:gridCol w="6707269"/>
              </a:tblGrid>
              <a:tr h="370766">
                <a:tc>
                  <a:txBody>
                    <a:bodyPr/>
                    <a:lstStyle/>
                    <a:p>
                      <a:pPr algn="dist"/>
                      <a:endParaRPr lang="zh-TW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CN" altLang="en-US" sz="3600" dirty="0" smtClean="0">
                          <a:solidFill>
                            <a:schemeClr val="tx1"/>
                          </a:solidFill>
                        </a:rPr>
                        <a:t>实惠  优惠</a:t>
                      </a:r>
                      <a:endParaRPr lang="zh-TW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766">
                <a:tc>
                  <a:txBody>
                    <a:bodyPr/>
                    <a:lstStyle/>
                    <a:p>
                      <a:r>
                        <a:rPr lang="zh-CN" altLang="en-US" sz="3600" b="1" dirty="0" smtClean="0">
                          <a:solidFill>
                            <a:schemeClr val="tx1"/>
                          </a:solidFill>
                        </a:rPr>
                        <a:t>词性</a:t>
                      </a:r>
                      <a:endParaRPr lang="zh-TW" alt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>
                          <a:solidFill>
                            <a:schemeClr val="tx1"/>
                          </a:solidFill>
                        </a:rPr>
                        <a:t>都是形容词，常常可以通用。</a:t>
                      </a:r>
                      <a:endParaRPr lang="zh-TW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766">
                <a:tc>
                  <a:txBody>
                    <a:bodyPr/>
                    <a:lstStyle/>
                    <a:p>
                      <a:r>
                        <a:rPr lang="zh-CN" altLang="en-US" sz="3600" b="1" dirty="0" smtClean="0">
                          <a:solidFill>
                            <a:schemeClr val="tx1"/>
                          </a:solidFill>
                        </a:rPr>
                        <a:t>语义</a:t>
                      </a:r>
                      <a:endParaRPr lang="zh-TW" alt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>
                          <a:solidFill>
                            <a:schemeClr val="tx1"/>
                          </a:solidFill>
                        </a:rPr>
                        <a:t>都有价格低，有实际好处的意思</a:t>
                      </a:r>
                      <a:endParaRPr lang="zh-TW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0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US\Downloads\gaitubao_com_0930211009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328936" cy="13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312099"/>
              </p:ext>
            </p:extLst>
          </p:nvPr>
        </p:nvGraphicFramePr>
        <p:xfrm>
          <a:off x="467544" y="1772816"/>
          <a:ext cx="8319791" cy="27363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25367"/>
                <a:gridCol w="2619049"/>
                <a:gridCol w="4575375"/>
              </a:tblGrid>
              <a:tr h="620377">
                <a:tc>
                  <a:txBody>
                    <a:bodyPr/>
                    <a:lstStyle/>
                    <a:p>
                      <a:pPr algn="dist"/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实惠</a:t>
                      </a:r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优惠</a:t>
                      </a:r>
                      <a:endParaRPr lang="zh-TW" alt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963799">
                <a:tc>
                  <a:txBody>
                    <a:bodyPr/>
                    <a:lstStyle/>
                    <a:p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</a:rPr>
                        <a:t>语义</a:t>
                      </a:r>
                      <a:endParaRPr lang="zh-TW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没有这个意思</a:t>
                      </a:r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有专指商家打折销售的意思。</a:t>
                      </a:r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</a:rPr>
                        <a:t>词性</a:t>
                      </a:r>
                      <a:endParaRPr lang="zh-TW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可以兼做名词</a:t>
                      </a:r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不可以</a:t>
                      </a:r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</a:rPr>
                        <a:t>词性</a:t>
                      </a:r>
                      <a:endParaRPr lang="zh-TW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不可以</a:t>
                      </a:r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可以兼做动词。</a:t>
                      </a:r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3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r>
              <a:rPr lang="zh-CN" altLang="en-US" dirty="0" smtClean="0"/>
              <a:t>最近你们商店有什么优惠活动？</a:t>
            </a:r>
            <a:endParaRPr lang="en-US" altLang="zh-CN" dirty="0" smtClean="0"/>
          </a:p>
          <a:p>
            <a:r>
              <a:rPr lang="zh-CN" altLang="en-US" dirty="0"/>
              <a:t>听</a:t>
            </a:r>
            <a:r>
              <a:rPr lang="zh-CN" altLang="en-US" dirty="0" smtClean="0"/>
              <a:t>说超市优惠销售酱油，大家都去采购。</a:t>
            </a:r>
            <a:endParaRPr lang="en-US" altLang="zh-CN" dirty="0" smtClean="0"/>
          </a:p>
          <a:p>
            <a:r>
              <a:rPr lang="zh-CN" altLang="en-US" dirty="0" smtClean="0"/>
              <a:t>如果你有优惠券，买东西就可以打八折。</a:t>
            </a:r>
            <a:endParaRPr lang="zh-TW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742998"/>
              </p:ext>
            </p:extLst>
          </p:nvPr>
        </p:nvGraphicFramePr>
        <p:xfrm>
          <a:off x="467544" y="404664"/>
          <a:ext cx="8319791" cy="15841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25367"/>
                <a:gridCol w="2619049"/>
                <a:gridCol w="4575375"/>
              </a:tblGrid>
              <a:tr h="620377">
                <a:tc>
                  <a:txBody>
                    <a:bodyPr/>
                    <a:lstStyle/>
                    <a:p>
                      <a:pPr algn="dist"/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实惠</a:t>
                      </a:r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优惠</a:t>
                      </a:r>
                      <a:endParaRPr lang="zh-TW" alt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963799">
                <a:tc>
                  <a:txBody>
                    <a:bodyPr/>
                    <a:lstStyle/>
                    <a:p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</a:rPr>
                        <a:t>语义</a:t>
                      </a:r>
                      <a:endParaRPr lang="zh-TW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没有这个意思</a:t>
                      </a:r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有专指商家打折销售的意思。</a:t>
                      </a:r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3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zh-CN" altLang="en-US" dirty="0"/>
              <a:t>顾</a:t>
            </a:r>
            <a:r>
              <a:rPr lang="zh-CN" altLang="en-US" dirty="0" smtClean="0"/>
              <a:t>客们能从这商店得到很多实惠。</a:t>
            </a:r>
            <a:endParaRPr lang="en-US" altLang="zh-CN" dirty="0" smtClean="0"/>
          </a:p>
          <a:p>
            <a:r>
              <a:rPr lang="zh-CN" altLang="en-US" dirty="0"/>
              <a:t>他是</a:t>
            </a:r>
            <a:r>
              <a:rPr lang="zh-CN" altLang="en-US" dirty="0" smtClean="0"/>
              <a:t>个讲求实惠的人，不太喜</a:t>
            </a:r>
            <a:r>
              <a:rPr lang="zh-CN" altLang="en-US" dirty="0" smtClean="0"/>
              <a:t>欢</a:t>
            </a:r>
            <a:r>
              <a:rPr lang="zh-CN" altLang="en-US" dirty="0"/>
              <a:t>那</a:t>
            </a:r>
            <a:r>
              <a:rPr lang="zh-CN" altLang="en-US" dirty="0" smtClean="0"/>
              <a:t>些喜欢画大饼的人。</a:t>
            </a:r>
            <a:endParaRPr lang="en-US" altLang="zh-CN" dirty="0" smtClean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978781"/>
              </p:ext>
            </p:extLst>
          </p:nvPr>
        </p:nvGraphicFramePr>
        <p:xfrm>
          <a:off x="467544" y="404664"/>
          <a:ext cx="8319791" cy="119644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25367"/>
                <a:gridCol w="2619049"/>
                <a:gridCol w="4575375"/>
              </a:tblGrid>
              <a:tr h="620377">
                <a:tc>
                  <a:txBody>
                    <a:bodyPr/>
                    <a:lstStyle/>
                    <a:p>
                      <a:pPr algn="dist"/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实惠</a:t>
                      </a:r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优惠</a:t>
                      </a:r>
                      <a:endParaRPr lang="zh-TW" alt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</a:rPr>
                        <a:t>词性</a:t>
                      </a:r>
                      <a:endParaRPr lang="zh-TW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可以兼做名词</a:t>
                      </a:r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不可以</a:t>
                      </a:r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28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/>
              <a:t>这种洗发水从今天开始优惠三天，大家快来买吧。</a:t>
            </a:r>
            <a:endParaRPr lang="en-US" altLang="zh-CN" dirty="0" smtClean="0"/>
          </a:p>
          <a:p>
            <a:r>
              <a:rPr lang="zh-CN" altLang="en-US" dirty="0"/>
              <a:t>你</a:t>
            </a:r>
            <a:r>
              <a:rPr lang="zh-CN" altLang="en-US" dirty="0" smtClean="0"/>
              <a:t>们是我的第一位顾客，所以我给你们优惠</a:t>
            </a:r>
            <a:r>
              <a:rPr lang="en-US" altLang="zh-CN" dirty="0" smtClean="0"/>
              <a:t>100</a:t>
            </a:r>
            <a:r>
              <a:rPr lang="zh-CN" altLang="en-US" dirty="0"/>
              <a:t>块</a:t>
            </a:r>
            <a:r>
              <a:rPr lang="zh-CN" altLang="en-US" dirty="0" smtClean="0"/>
              <a:t>钱。</a:t>
            </a:r>
            <a:endParaRPr lang="en-US" altLang="zh-CN" dirty="0" smtClean="0"/>
          </a:p>
          <a:p>
            <a:r>
              <a:rPr lang="zh-CN" altLang="en-US" dirty="0"/>
              <a:t>这</a:t>
            </a:r>
            <a:r>
              <a:rPr lang="zh-CN" altLang="en-US" dirty="0" smtClean="0"/>
              <a:t>家商店从来不优惠客人，所以现在客人越来越少了。</a:t>
            </a:r>
            <a:endParaRPr lang="cs-CZ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266423"/>
              </p:ext>
            </p:extLst>
          </p:nvPr>
        </p:nvGraphicFramePr>
        <p:xfrm>
          <a:off x="467544" y="404664"/>
          <a:ext cx="8319791" cy="119644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25367"/>
                <a:gridCol w="2619049"/>
                <a:gridCol w="4575375"/>
              </a:tblGrid>
              <a:tr h="620377">
                <a:tc>
                  <a:txBody>
                    <a:bodyPr/>
                    <a:lstStyle/>
                    <a:p>
                      <a:pPr algn="dist"/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实惠</a:t>
                      </a:r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优惠</a:t>
                      </a:r>
                      <a:endParaRPr lang="zh-TW" alt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</a:rPr>
                        <a:t>词性</a:t>
                      </a:r>
                      <a:endParaRPr lang="zh-TW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不可以</a:t>
                      </a:r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可以兼做动词。</a:t>
                      </a:r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28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练一练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他习惯在商场搞</a:t>
            </a:r>
            <a:r>
              <a:rPr lang="zh-CN" altLang="en-US" dirty="0"/>
              <a:t>（    </a:t>
            </a:r>
            <a:r>
              <a:rPr lang="zh-CN" altLang="en-US" dirty="0" smtClean="0"/>
              <a:t>）活动的时候去大量采购，这样能省一笔钱。</a:t>
            </a:r>
            <a:endParaRPr lang="en-US" altLang="zh-CN" dirty="0" smtClean="0"/>
          </a:p>
          <a:p>
            <a:r>
              <a:rPr lang="zh-CN" altLang="en-US" dirty="0"/>
              <a:t>现</a:t>
            </a:r>
            <a:r>
              <a:rPr lang="zh-CN" altLang="en-US" dirty="0" smtClean="0"/>
              <a:t>在是销售淡季，所以这辆汽车给你</a:t>
            </a:r>
            <a:r>
              <a:rPr lang="zh-CN" altLang="en-US" dirty="0"/>
              <a:t>（    </a:t>
            </a:r>
            <a:r>
              <a:rPr lang="zh-CN" altLang="en-US" dirty="0" smtClean="0"/>
              <a:t>）</a:t>
            </a:r>
            <a:r>
              <a:rPr lang="en-US" altLang="zh-CN" dirty="0" smtClean="0"/>
              <a:t>5%</a:t>
            </a:r>
            <a:r>
              <a:rPr lang="zh-CN" altLang="en-US" dirty="0" smtClean="0"/>
              <a:t>，怎么样？</a:t>
            </a:r>
            <a:endParaRPr lang="en-US" altLang="zh-CN" dirty="0" smtClean="0"/>
          </a:p>
          <a:p>
            <a:r>
              <a:rPr lang="zh-CN" altLang="en-US" dirty="0" smtClean="0"/>
              <a:t>这是商场给的</a:t>
            </a:r>
            <a:r>
              <a:rPr lang="zh-CN" altLang="en-US" dirty="0"/>
              <a:t>（    </a:t>
            </a:r>
            <a:r>
              <a:rPr lang="zh-CN" altLang="en-US" dirty="0" smtClean="0"/>
              <a:t>）券，可以免费喝咖啡，请您那好。</a:t>
            </a:r>
            <a:endParaRPr lang="en-US" altLang="zh-CN" dirty="0" smtClean="0"/>
          </a:p>
          <a:p>
            <a:r>
              <a:rPr lang="zh-CN" altLang="en-US" dirty="0"/>
              <a:t>经</a:t>
            </a:r>
            <a:r>
              <a:rPr lang="zh-CN" altLang="en-US" dirty="0" smtClean="0"/>
              <a:t>过记者调查，发现买东西还是去批发市场最</a:t>
            </a:r>
            <a:r>
              <a:rPr lang="zh-CN" altLang="en-US" dirty="0"/>
              <a:t>（    </a:t>
            </a:r>
            <a:r>
              <a:rPr lang="zh-CN" altLang="en-US" dirty="0" smtClean="0"/>
              <a:t>），又便宜又好。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912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介意</a:t>
            </a:r>
            <a:r>
              <a:rPr lang="en-US" altLang="zh-CN" dirty="0" smtClean="0"/>
              <a:t>-</a:t>
            </a:r>
            <a:r>
              <a:rPr lang="zh-CN" altLang="en-US" dirty="0"/>
              <a:t>在意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5013176"/>
            <a:ext cx="8147248" cy="1844824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我刚才是跟你开玩笑的，你可千万别</a:t>
            </a:r>
            <a:r>
              <a:rPr lang="zh-CN" altLang="en-US" b="1" dirty="0" smtClean="0"/>
              <a:t>介意</a:t>
            </a:r>
            <a:r>
              <a:rPr lang="en-US" altLang="zh-CN" b="1" dirty="0" smtClean="0"/>
              <a:t>/</a:t>
            </a:r>
            <a:r>
              <a:rPr lang="zh-CN" altLang="en-US" b="1" dirty="0" smtClean="0"/>
              <a:t>在意</a:t>
            </a:r>
            <a:r>
              <a:rPr lang="zh-CN" altLang="en-US" dirty="0" smtClean="0"/>
              <a:t>呀。</a:t>
            </a:r>
            <a:endParaRPr lang="en-US" altLang="zh-CN" dirty="0" smtClean="0"/>
          </a:p>
          <a:p>
            <a:r>
              <a:rPr lang="zh-CN" altLang="en-US" dirty="0" smtClean="0"/>
              <a:t>他是个谨慎小心的人，很</a:t>
            </a:r>
            <a:r>
              <a:rPr lang="zh-CN" altLang="en-US" b="1" dirty="0"/>
              <a:t>介意</a:t>
            </a:r>
            <a:r>
              <a:rPr lang="en-US" altLang="zh-CN" b="1" dirty="0"/>
              <a:t>/</a:t>
            </a:r>
            <a:r>
              <a:rPr lang="zh-CN" altLang="en-US" b="1" dirty="0" smtClean="0"/>
              <a:t>在意</a:t>
            </a:r>
            <a:r>
              <a:rPr lang="zh-CN" altLang="en-US" dirty="0" smtClean="0"/>
              <a:t>被人对自己的看法。</a:t>
            </a:r>
            <a:endParaRPr lang="cs-CZ" dirty="0"/>
          </a:p>
        </p:txBody>
      </p:sp>
      <p:pic>
        <p:nvPicPr>
          <p:cNvPr id="4" name="Picture 2" descr="C:\Users\ASUS\Downloads\gaitubao_com_0930210328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2146446"/>
              </p:ext>
            </p:extLst>
          </p:nvPr>
        </p:nvGraphicFramePr>
        <p:xfrm>
          <a:off x="564160" y="2060848"/>
          <a:ext cx="8229600" cy="2468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22331"/>
                <a:gridCol w="6707269"/>
              </a:tblGrid>
              <a:tr h="370766">
                <a:tc>
                  <a:txBody>
                    <a:bodyPr/>
                    <a:lstStyle/>
                    <a:p>
                      <a:pPr algn="dist"/>
                      <a:endParaRPr lang="zh-TW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CN" altLang="en-US" sz="3600" dirty="0" smtClean="0">
                          <a:solidFill>
                            <a:schemeClr val="tx1"/>
                          </a:solidFill>
                        </a:rPr>
                        <a:t>介意  在意</a:t>
                      </a:r>
                      <a:endParaRPr lang="zh-TW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766">
                <a:tc>
                  <a:txBody>
                    <a:bodyPr/>
                    <a:lstStyle/>
                    <a:p>
                      <a:r>
                        <a:rPr lang="zh-CN" altLang="en-US" sz="3600" b="1" dirty="0" smtClean="0">
                          <a:solidFill>
                            <a:schemeClr val="tx1"/>
                          </a:solidFill>
                        </a:rPr>
                        <a:t>语义</a:t>
                      </a:r>
                      <a:endParaRPr lang="zh-TW" alt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>
                          <a:solidFill>
                            <a:schemeClr val="tx1"/>
                          </a:solidFill>
                        </a:rPr>
                        <a:t>都有把不愉快的事情放在心上的意思。</a:t>
                      </a:r>
                      <a:endParaRPr lang="zh-TW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766">
                <a:tc>
                  <a:txBody>
                    <a:bodyPr/>
                    <a:lstStyle/>
                    <a:p>
                      <a:r>
                        <a:rPr lang="zh-CN" altLang="en-US" sz="3600" b="1" dirty="0" smtClean="0">
                          <a:solidFill>
                            <a:schemeClr val="tx1"/>
                          </a:solidFill>
                        </a:rPr>
                        <a:t>词性</a:t>
                      </a:r>
                      <a:endParaRPr lang="zh-TW" alt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>
                          <a:solidFill>
                            <a:schemeClr val="tx1"/>
                          </a:solidFill>
                        </a:rPr>
                        <a:t>都是动词</a:t>
                      </a:r>
                      <a:endParaRPr lang="zh-TW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369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2708920"/>
            <a:ext cx="8229600" cy="3744416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我多次提醒过他要注意交通安全，可他就是不</a:t>
            </a:r>
            <a:r>
              <a:rPr lang="zh-CN" altLang="en-US" b="1" dirty="0" smtClean="0"/>
              <a:t>在意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他</a:t>
            </a:r>
            <a:r>
              <a:rPr lang="zh-CN" altLang="en-US" dirty="0" smtClean="0"/>
              <a:t>对自己的衣着毫不</a:t>
            </a:r>
            <a:r>
              <a:rPr lang="zh-CN" altLang="en-US" b="1" dirty="0" smtClean="0"/>
              <a:t>在意</a:t>
            </a:r>
            <a:r>
              <a:rPr lang="zh-CN" altLang="en-US" dirty="0" smtClean="0"/>
              <a:t>，因此常被别人笑话。</a:t>
            </a:r>
            <a:endParaRPr lang="en-US" altLang="zh-CN" dirty="0" smtClean="0"/>
          </a:p>
          <a:p>
            <a:r>
              <a:rPr lang="zh-CN" altLang="en-US" dirty="0" smtClean="0"/>
              <a:t>如果在饮食方面太不</a:t>
            </a:r>
            <a:r>
              <a:rPr lang="zh-CN" altLang="en-US" b="1" dirty="0" smtClean="0"/>
              <a:t>在意</a:t>
            </a:r>
            <a:r>
              <a:rPr lang="zh-CN" altLang="en-US" dirty="0" smtClean="0"/>
              <a:t>，时间长了会引起健康方面的问题。</a:t>
            </a:r>
            <a:endParaRPr lang="en-US" altLang="zh-CN" dirty="0" smtClean="0"/>
          </a:p>
          <a:p>
            <a:endParaRPr lang="zh-TW" altLang="en-US" dirty="0"/>
          </a:p>
        </p:txBody>
      </p:sp>
      <p:pic>
        <p:nvPicPr>
          <p:cNvPr id="4" name="Picture 3" descr="C:\Users\ASUS\Downloads\gaitubao_com_0930211009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328936" cy="13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6203382"/>
              </p:ext>
            </p:extLst>
          </p:nvPr>
        </p:nvGraphicFramePr>
        <p:xfrm>
          <a:off x="1763688" y="188640"/>
          <a:ext cx="7128791" cy="2160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96144"/>
                <a:gridCol w="2631526"/>
                <a:gridCol w="3201121"/>
              </a:tblGrid>
              <a:tr h="723433">
                <a:tc>
                  <a:txBody>
                    <a:bodyPr/>
                    <a:lstStyle/>
                    <a:p>
                      <a:pPr algn="dist"/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介意</a:t>
                      </a:r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在意</a:t>
                      </a:r>
                      <a:endParaRPr lang="zh-TW" altLang="en-US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436807">
                <a:tc>
                  <a:txBody>
                    <a:bodyPr/>
                    <a:lstStyle/>
                    <a:p>
                      <a:r>
                        <a:rPr lang="zh-CN" altLang="en-US" sz="3200" b="1" dirty="0" smtClean="0">
                          <a:solidFill>
                            <a:schemeClr val="tx1"/>
                          </a:solidFill>
                        </a:rPr>
                        <a:t>语义</a:t>
                      </a:r>
                      <a:endParaRPr lang="zh-TW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没有这个意思。</a:t>
                      </a:r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tx1"/>
                          </a:solidFill>
                        </a:rPr>
                        <a:t>有思想上重视留意的意思。</a:t>
                      </a:r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93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练一练</a:t>
            </a:r>
            <a:r>
              <a:rPr lang="en-US" altLang="zh-CN" dirty="0" smtClean="0"/>
              <a:t>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他还是个不懂事的孩子，你对他说的话不必（    ）。</a:t>
            </a:r>
            <a:endParaRPr lang="en-US" altLang="zh-CN" dirty="0" smtClean="0"/>
          </a:p>
          <a:p>
            <a:r>
              <a:rPr lang="zh-CN" altLang="en-US" dirty="0"/>
              <a:t>老</a:t>
            </a:r>
            <a:r>
              <a:rPr lang="zh-CN" altLang="en-US" dirty="0" smtClean="0"/>
              <a:t>师解释的时候你不</a:t>
            </a:r>
            <a:r>
              <a:rPr lang="zh-CN" altLang="en-US" dirty="0"/>
              <a:t>（    </a:t>
            </a:r>
            <a:r>
              <a:rPr lang="zh-CN" altLang="en-US" dirty="0" smtClean="0"/>
              <a:t>），到做作业的时候可不就糊涂了嘛。</a:t>
            </a:r>
            <a:endParaRPr lang="en-US" altLang="zh-CN" dirty="0" smtClean="0"/>
          </a:p>
          <a:p>
            <a:r>
              <a:rPr lang="zh-CN" altLang="en-US" dirty="0"/>
              <a:t>看着孩子一副毫不（    </a:t>
            </a:r>
            <a:r>
              <a:rPr lang="zh-CN" altLang="en-US" dirty="0" smtClean="0"/>
              <a:t>）的样子，妈妈真的很生气。</a:t>
            </a:r>
            <a:endParaRPr lang="en-US" altLang="zh-CN" dirty="0" smtClean="0"/>
          </a:p>
          <a:p>
            <a:r>
              <a:rPr lang="zh-CN" altLang="en-US" dirty="0"/>
              <a:t>对</a:t>
            </a:r>
            <a:r>
              <a:rPr lang="zh-CN" altLang="en-US" dirty="0" smtClean="0"/>
              <a:t>于这些鸡毛蒜皮的小事，他是从来不会</a:t>
            </a:r>
            <a:r>
              <a:rPr lang="zh-CN" altLang="en-US" dirty="0"/>
              <a:t>（    </a:t>
            </a:r>
            <a:r>
              <a:rPr lang="zh-CN" altLang="en-US" dirty="0" smtClean="0"/>
              <a:t>）的。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788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zh-CN" altLang="en-US" dirty="0" smtClean="0"/>
              <a:t>电话从发明到现在，发生过哪些变化？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7" r="21469"/>
          <a:stretch/>
        </p:blipFill>
        <p:spPr>
          <a:xfrm>
            <a:off x="827584" y="1556792"/>
            <a:ext cx="1296144" cy="185680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22359"/>
            <a:ext cx="2091696" cy="156877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66375"/>
            <a:ext cx="1899675" cy="142475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r="35999"/>
          <a:stretch/>
        </p:blipFill>
        <p:spPr>
          <a:xfrm>
            <a:off x="7829231" y="1804183"/>
            <a:ext cx="857569" cy="164078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t="-1" r="19201" b="-2265"/>
          <a:stretch/>
        </p:blipFill>
        <p:spPr>
          <a:xfrm>
            <a:off x="60866" y="4350853"/>
            <a:ext cx="1533436" cy="200026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368" y="3821577"/>
            <a:ext cx="1864488" cy="139836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1" r="13601"/>
          <a:stretch/>
        </p:blipFill>
        <p:spPr>
          <a:xfrm>
            <a:off x="2257069" y="5504402"/>
            <a:ext cx="1207029" cy="124352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0" r="15001"/>
          <a:stretch/>
        </p:blipFill>
        <p:spPr>
          <a:xfrm>
            <a:off x="4791488" y="4113441"/>
            <a:ext cx="2032840" cy="247508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77"/>
          <a:stretch/>
        </p:blipFill>
        <p:spPr>
          <a:xfrm>
            <a:off x="7228936" y="4713057"/>
            <a:ext cx="1688784" cy="16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6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C:\Users\ASUS\Desktop\清大\碩二上\實習\上課用\博雅漢語\第四週\课文\课文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1" y="1818959"/>
            <a:ext cx="9123929" cy="245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US\Desktop\清大\碩二上\實習\上課用\博雅漢語\第四週\课文\课文2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76829"/>
            <a:ext cx="9144000" cy="138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57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C:\Users\ASUS\Desktop\清大\碩二上\實習\上課用\博雅漢語\第四週\课文\课文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481"/>
            <a:ext cx="9128447" cy="276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SUS\Desktop\清大\碩二上\實習\上課用\博雅漢語\第四週\课文\课文2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05300"/>
            <a:ext cx="9128446" cy="367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00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语言点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498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她是一个办事的人，很多时候不动感情，也</a:t>
            </a:r>
            <a:r>
              <a:rPr lang="zh-CN" altLang="en-US" b="1" u="sng" dirty="0" smtClean="0"/>
              <a:t>谈不上</a:t>
            </a:r>
            <a:r>
              <a:rPr lang="zh-CN" altLang="en-US" dirty="0" smtClean="0"/>
              <a:t>喜恶，</a:t>
            </a:r>
            <a:r>
              <a:rPr lang="en-US" altLang="zh-CN" dirty="0" smtClean="0"/>
              <a:t>……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【</a:t>
            </a:r>
            <a:r>
              <a:rPr lang="zh-CN" altLang="en-US" dirty="0" smtClean="0"/>
              <a:t>解释</a:t>
            </a:r>
            <a:r>
              <a:rPr lang="en-US" altLang="zh-CN" dirty="0" smtClean="0"/>
              <a:t>}</a:t>
            </a:r>
            <a:r>
              <a:rPr lang="zh-CN" altLang="en-US" dirty="0" smtClean="0"/>
              <a:t>谈不上：也可以说成“说不上”意思是引条件不够或不可靠而不值得提。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【</a:t>
            </a:r>
            <a:r>
              <a:rPr lang="zh-CN" altLang="en-US" dirty="0" smtClean="0"/>
              <a:t>举例</a:t>
            </a:r>
            <a:r>
              <a:rPr lang="en-US" altLang="zh-CN" dirty="0" smtClean="0"/>
              <a:t>】</a:t>
            </a:r>
          </a:p>
          <a:p>
            <a:pPr marL="514350" indent="-514350">
              <a:buAutoNum type="arabicPeriod"/>
            </a:pPr>
            <a:r>
              <a:rPr lang="zh-CN" altLang="en-US" dirty="0" smtClean="0"/>
              <a:t>这孩子</a:t>
            </a:r>
            <a:r>
              <a:rPr lang="zh-CN" altLang="en-US" b="1" dirty="0" smtClean="0"/>
              <a:t>谈不上</a:t>
            </a:r>
            <a:r>
              <a:rPr lang="zh-CN" altLang="en-US" dirty="0" smtClean="0"/>
              <a:t>很聪明，但他做什么都非常认真、努力，从来都是老师眼中的好学生。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/>
              <a:t>这</a:t>
            </a:r>
            <a:r>
              <a:rPr lang="zh-CN" altLang="en-US" dirty="0" smtClean="0"/>
              <a:t>个地方虽然</a:t>
            </a:r>
            <a:r>
              <a:rPr lang="zh-CN" altLang="en-US" b="1" dirty="0" smtClean="0"/>
              <a:t>说不上</a:t>
            </a:r>
            <a:r>
              <a:rPr lang="zh-CN" altLang="en-US" dirty="0" smtClean="0"/>
              <a:t>是风景名胜，但也是个好地方。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467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【</a:t>
            </a:r>
            <a:r>
              <a:rPr lang="zh-CN" altLang="en-US" dirty="0" smtClean="0"/>
              <a:t>链接</a:t>
            </a:r>
            <a:r>
              <a:rPr lang="en-US" altLang="zh-CN" dirty="0" smtClean="0"/>
              <a:t>】</a:t>
            </a:r>
            <a:r>
              <a:rPr lang="zh-CN" altLang="en-US" dirty="0" smtClean="0"/>
              <a:t>谈得上（说得上</a:t>
            </a:r>
            <a:r>
              <a:rPr lang="zh-CN" altLang="en-US" dirty="0"/>
              <a:t>）</a:t>
            </a:r>
            <a:r>
              <a:rPr lang="zh-CN" altLang="en-US" dirty="0" smtClean="0"/>
              <a:t>：是“谈不上”或“说不上”的肯定式。在实际运用中多用“说得上”。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如：</a:t>
            </a:r>
            <a:r>
              <a:rPr lang="en-US" altLang="zh-CN" dirty="0" smtClean="0"/>
              <a:t>《</a:t>
            </a:r>
            <a:r>
              <a:rPr lang="zh-CN" altLang="en-US" dirty="0" smtClean="0"/>
              <a:t>哈利</a:t>
            </a:r>
            <a:r>
              <a:rPr lang="en-US" altLang="zh-TW" dirty="0" smtClean="0"/>
              <a:t>·</a:t>
            </a:r>
            <a:r>
              <a:rPr lang="zh-CN" altLang="en-US" dirty="0" smtClean="0"/>
              <a:t>波特</a:t>
            </a:r>
            <a:r>
              <a:rPr lang="en-US" altLang="zh-CN" dirty="0" smtClean="0"/>
              <a:t>》</a:t>
            </a:r>
            <a:r>
              <a:rPr lang="zh-CN" altLang="en-US" dirty="0" smtClean="0"/>
              <a:t>的作者</a:t>
            </a:r>
            <a:r>
              <a:rPr lang="zh-CN" altLang="en-US" b="1" dirty="0" smtClean="0"/>
              <a:t>说得上</a:t>
            </a:r>
            <a:r>
              <a:rPr lang="zh-CN" altLang="en-US" dirty="0" smtClean="0"/>
              <a:t>是一位很有才华的女作家。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我</a:t>
            </a:r>
            <a:r>
              <a:rPr lang="zh-CN" altLang="en-US" dirty="0" smtClean="0"/>
              <a:t>们倆青梅竹马，</a:t>
            </a:r>
            <a:r>
              <a:rPr lang="zh-CN" altLang="en-US" b="1" dirty="0" smtClean="0"/>
              <a:t>说得上</a:t>
            </a:r>
            <a:r>
              <a:rPr lang="zh-CN" altLang="en-US" dirty="0" smtClean="0"/>
              <a:t>是无话不说的好朋友。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170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【</a:t>
            </a:r>
            <a:r>
              <a:rPr lang="zh-CN" altLang="en-US" dirty="0" smtClean="0"/>
              <a:t>辨析</a:t>
            </a:r>
            <a:r>
              <a:rPr lang="en-US" altLang="zh-CN" dirty="0" smtClean="0"/>
              <a:t>】</a:t>
            </a:r>
            <a:r>
              <a:rPr lang="zh-CN" altLang="en-US" dirty="0" smtClean="0"/>
              <a:t>谈不上</a:t>
            </a:r>
            <a:r>
              <a:rPr lang="en-US" altLang="zh-CN" dirty="0" smtClean="0"/>
              <a:t>-</a:t>
            </a:r>
            <a:r>
              <a:rPr lang="zh-CN" altLang="en-US" dirty="0" smtClean="0"/>
              <a:t>说不上：“说不上”还有因为了解、认识不清而无法说出来的意思，“谈不上”没有这个意思。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CN" altLang="en-US" dirty="0" smtClean="0"/>
              <a:t>例如：我也说不上是北京好还是老家好，反正各有各的特色。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792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练一练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用“谈不上”或“谈得上”完成句子和对话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在我看来，她作为一个演员，</a:t>
            </a:r>
            <a:r>
              <a:rPr lang="en-US" altLang="zh-CN" dirty="0" smtClean="0"/>
              <a:t>__________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en-US" altLang="zh-CN" dirty="0" smtClean="0"/>
              <a:t>A: </a:t>
            </a:r>
            <a:r>
              <a:rPr lang="zh-CN" altLang="en-US" dirty="0" smtClean="0"/>
              <a:t>你知道在唐代有个叫李白的大诗人吗？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   B: _________________________________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394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回答</a:t>
            </a:r>
            <a:r>
              <a:rPr lang="zh-CN" altLang="en-US" dirty="0" smtClean="0"/>
              <a:t>问题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江世平是怎么样开始对录音电话感兴趣的？</a:t>
            </a:r>
            <a:endParaRPr lang="en-US" altLang="zh-CN" dirty="0" smtClean="0"/>
          </a:p>
          <a:p>
            <a:r>
              <a:rPr lang="zh-CN" altLang="en-US" dirty="0" smtClean="0"/>
              <a:t>江世平认为录音电话有什么好处？</a:t>
            </a:r>
            <a:endParaRPr lang="en-US" altLang="zh-CN" dirty="0" smtClean="0"/>
          </a:p>
          <a:p>
            <a:r>
              <a:rPr lang="zh-CN" altLang="en-US" dirty="0" smtClean="0"/>
              <a:t>说说江世平追要杂志的过程。</a:t>
            </a:r>
            <a:endParaRPr lang="en-US" altLang="zh-CN" dirty="0" smtClean="0"/>
          </a:p>
          <a:p>
            <a:r>
              <a:rPr lang="zh-CN" altLang="en-US" dirty="0" smtClean="0"/>
              <a:t>江世平对录音电话有什么“同许多人相反”的看法？这说明她是个什么样的人？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7201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2021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你觉</a:t>
            </a:r>
            <a:r>
              <a:rPr lang="zh-CN" altLang="en-US" dirty="0" smtClean="0"/>
              <a:t>得电话在你的生活中占有什么样的位置？你在孤独、寂寞的时候，会采取什么方法排除这种心理状态？</a:t>
            </a:r>
            <a:endParaRPr lang="en-US" altLang="zh-CN" dirty="0" smtClean="0"/>
          </a:p>
          <a:p>
            <a:r>
              <a:rPr lang="zh-CN" altLang="en-US" dirty="0" smtClean="0"/>
              <a:t>你认为现代生活中，电话是缩短了人们的距离还是加大了这种距离？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754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dirty="0"/>
              <a:t>生</a:t>
            </a:r>
            <a:r>
              <a:rPr lang="zh-CN" altLang="en-US" dirty="0" smtClean="0"/>
              <a:t>词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619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搭乘 </a:t>
            </a:r>
            <a:r>
              <a:rPr lang="en-US" altLang="zh-TW" dirty="0" err="1"/>
              <a:t>dāchéng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解释</a:t>
            </a:r>
            <a:endParaRPr lang="en-US" altLang="zh-CN" dirty="0" smtClean="0"/>
          </a:p>
          <a:p>
            <a:pPr marL="0" indent="0">
              <a:buNone/>
            </a:pPr>
            <a:r>
              <a:rPr lang="en-US" dirty="0" smtClean="0"/>
              <a:t>V. </a:t>
            </a:r>
            <a:r>
              <a:rPr lang="zh-CN" altLang="en-US" dirty="0" smtClean="0"/>
              <a:t>乘坐车船、飞机等。</a:t>
            </a:r>
            <a:endParaRPr lang="en-US" altLang="zh-CN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zh-CN" altLang="en-US" dirty="0" smtClean="0"/>
              <a:t>例句</a:t>
            </a:r>
            <a:r>
              <a:rPr lang="en-US" altLang="zh-CN" dirty="0" smtClean="0"/>
              <a:t>:</a:t>
            </a:r>
          </a:p>
          <a:p>
            <a:pPr marL="514350" indent="-514350">
              <a:buAutoNum type="arabicPeriod"/>
            </a:pPr>
            <a:r>
              <a:rPr lang="zh-CN" altLang="en-US" b="1" dirty="0" smtClean="0"/>
              <a:t>搭乘</a:t>
            </a:r>
            <a:r>
              <a:rPr lang="zh-CN" altLang="en-US" dirty="0" smtClean="0"/>
              <a:t>前往伦敦的</a:t>
            </a:r>
            <a:r>
              <a:rPr lang="en-US" altLang="zh-CN" dirty="0" smtClean="0"/>
              <a:t>862</a:t>
            </a:r>
            <a:r>
              <a:rPr lang="zh-CN" altLang="en-US" dirty="0" smtClean="0"/>
              <a:t>次航班的旅客请登机。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在台湾，你可以</a:t>
            </a:r>
            <a:r>
              <a:rPr lang="zh-CN" altLang="en-US" b="1" dirty="0"/>
              <a:t>搭乘</a:t>
            </a:r>
            <a:r>
              <a:rPr lang="zh-CN" altLang="en-US" dirty="0" smtClean="0"/>
              <a:t>火车环岛旅行。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910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讯</a:t>
            </a:r>
            <a:r>
              <a:rPr lang="zh-CN" altLang="en-US" dirty="0" smtClean="0"/>
              <a:t>息 </a:t>
            </a:r>
            <a:r>
              <a:rPr lang="en-US" altLang="zh-TW" dirty="0" err="1" smtClean="0"/>
              <a:t>xùnxī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TW" dirty="0" smtClean="0"/>
              <a:t>n. </a:t>
            </a:r>
            <a:r>
              <a:rPr lang="zh-CN" altLang="en-US" dirty="0" smtClean="0"/>
              <a:t>信息、消息。</a:t>
            </a:r>
            <a:endParaRPr lang="en-US" altLang="zh-CN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CN" altLang="en-US" dirty="0"/>
              <a:t>例句</a:t>
            </a:r>
            <a:r>
              <a:rPr lang="en-US" altLang="zh-CN" dirty="0"/>
              <a:t>:</a:t>
            </a:r>
          </a:p>
          <a:p>
            <a:pPr marL="514350" indent="-514350">
              <a:buAutoNum type="arabicPeriod"/>
            </a:pPr>
            <a:r>
              <a:rPr lang="zh-CN" altLang="en-US" dirty="0" smtClean="0"/>
              <a:t>我发了很多</a:t>
            </a:r>
            <a:r>
              <a:rPr lang="zh-CN" altLang="en-US" b="1" dirty="0"/>
              <a:t>讯息</a:t>
            </a:r>
            <a:r>
              <a:rPr lang="zh-CN" altLang="en-US" dirty="0" smtClean="0"/>
              <a:t>给你，你怎么都没有读？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/>
              <a:t>这</a:t>
            </a:r>
            <a:r>
              <a:rPr lang="zh-CN" altLang="en-US" dirty="0" smtClean="0"/>
              <a:t>个网站提供了许多工作</a:t>
            </a:r>
            <a:r>
              <a:rPr lang="zh-CN" altLang="en-US" b="1" dirty="0"/>
              <a:t>讯息</a:t>
            </a:r>
            <a:r>
              <a:rPr lang="zh-CN" altLang="en-US" dirty="0" smtClean="0"/>
              <a:t>，你可以去看看。</a:t>
            </a:r>
            <a:endParaRPr lang="cs-CZ" altLang="zh-TW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966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2004</TotalTime>
  <Words>3387</Words>
  <Application>Microsoft Office PowerPoint</Application>
  <PresentationFormat>如螢幕大小 (4:3)</PresentationFormat>
  <Paragraphs>396</Paragraphs>
  <Slides>58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58</vt:i4>
      </vt:variant>
    </vt:vector>
  </HeadingPairs>
  <TitlesOfParts>
    <vt:vector size="59" baseType="lpstr">
      <vt:lpstr>Office 佈景主題</vt:lpstr>
      <vt:lpstr>Practical Chinese </vt:lpstr>
      <vt:lpstr>小考</vt:lpstr>
      <vt:lpstr>第二课  请按</vt:lpstr>
      <vt:lpstr>作者</vt:lpstr>
      <vt:lpstr>PowerPoint 簡報</vt:lpstr>
      <vt:lpstr>PowerPoint 簡報</vt:lpstr>
      <vt:lpstr>生词</vt:lpstr>
      <vt:lpstr>搭乘 dāchéng</vt:lpstr>
      <vt:lpstr>讯息 xùnxī</vt:lpstr>
      <vt:lpstr>致电 zhìdiàn</vt:lpstr>
      <vt:lpstr>班机 bānjī</vt:lpstr>
      <vt:lpstr>按钮 ànniǔ</vt:lpstr>
      <vt:lpstr>不必 búbì</vt:lpstr>
      <vt:lpstr>架 jià</vt:lpstr>
      <vt:lpstr>省却 shěngquè</vt:lpstr>
      <vt:lpstr>实惠 shíhuì</vt:lpstr>
      <vt:lpstr>固定 gùdìng</vt:lpstr>
      <vt:lpstr>作风 zuòfēng</vt:lpstr>
      <vt:lpstr>订阅 dìngyuè</vt:lpstr>
      <vt:lpstr>故 gù</vt:lpstr>
      <vt:lpstr>追究 zhuījiù</vt:lpstr>
      <vt:lpstr>宇宙 ǔzhòu</vt:lpstr>
      <vt:lpstr>发行 fāxíng</vt:lpstr>
      <vt:lpstr>编辑 biānjí</vt:lpstr>
      <vt:lpstr>尽快 jǐnkuài</vt:lpstr>
      <vt:lpstr>介意 jièyì</vt:lpstr>
      <vt:lpstr>细节 xìjié</vt:lpstr>
      <vt:lpstr>计较 jìjiào</vt:lpstr>
      <vt:lpstr>扼要 èyào</vt:lpstr>
      <vt:lpstr>寒暄 hánxuān</vt:lpstr>
      <vt:lpstr>虚伪 xūwèi</vt:lpstr>
      <vt:lpstr>公众 gōngzhòng</vt:lpstr>
      <vt:lpstr>值班 zhíbān</vt:lpstr>
      <vt:lpstr>PowerPoint 簡報</vt:lpstr>
      <vt:lpstr>PowerPoint 簡報</vt:lpstr>
      <vt:lpstr>练一练</vt:lpstr>
      <vt:lpstr>PowerPoint 簡報</vt:lpstr>
      <vt:lpstr>不必-未必</vt:lpstr>
      <vt:lpstr>PowerPoint 簡報</vt:lpstr>
      <vt:lpstr>练一练</vt:lpstr>
      <vt:lpstr>实惠-优惠</vt:lpstr>
      <vt:lpstr>PowerPoint 簡報</vt:lpstr>
      <vt:lpstr>PowerPoint 簡報</vt:lpstr>
      <vt:lpstr>PowerPoint 簡報</vt:lpstr>
      <vt:lpstr>PowerPoint 簡報</vt:lpstr>
      <vt:lpstr>练一练</vt:lpstr>
      <vt:lpstr>介意-在意</vt:lpstr>
      <vt:lpstr>PowerPoint 簡報</vt:lpstr>
      <vt:lpstr>练一练 </vt:lpstr>
      <vt:lpstr>PowerPoint 簡報</vt:lpstr>
      <vt:lpstr>PowerPoint 簡報</vt:lpstr>
      <vt:lpstr>语言点</vt:lpstr>
      <vt:lpstr>她是一个办事的人，很多时候不动感情，也谈不上喜恶，……</vt:lpstr>
      <vt:lpstr>PowerPoint 簡報</vt:lpstr>
      <vt:lpstr>PowerPoint 簡報</vt:lpstr>
      <vt:lpstr>练一练</vt:lpstr>
      <vt:lpstr>回答问题</vt:lpstr>
      <vt:lpstr>PowerPoint 簡報</vt:lpstr>
    </vt:vector>
  </TitlesOfParts>
  <Company>C.M.T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Chinese</dc:title>
  <dc:creator>ASUS</dc:creator>
  <cp:lastModifiedBy>ASUS</cp:lastModifiedBy>
  <cp:revision>183</cp:revision>
  <dcterms:created xsi:type="dcterms:W3CDTF">2018-09-29T06:39:21Z</dcterms:created>
  <dcterms:modified xsi:type="dcterms:W3CDTF">2018-10-15T18:51:47Z</dcterms:modified>
</cp:coreProperties>
</file>