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6"/>
  </p:notesMasterIdLst>
  <p:sldIdLst>
    <p:sldId id="256" r:id="rId3"/>
    <p:sldId id="261" r:id="rId4"/>
    <p:sldId id="296" r:id="rId5"/>
    <p:sldId id="336" r:id="rId6"/>
    <p:sldId id="262" r:id="rId7"/>
    <p:sldId id="337" r:id="rId8"/>
    <p:sldId id="263" r:id="rId9"/>
    <p:sldId id="265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298" r:id="rId30"/>
    <p:sldId id="299" r:id="rId31"/>
    <p:sldId id="267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9" r:id="rId41"/>
    <p:sldId id="310" r:id="rId42"/>
    <p:sldId id="312" r:id="rId43"/>
    <p:sldId id="308" r:id="rId44"/>
    <p:sldId id="31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70" autoAdjust="0"/>
  </p:normalViewPr>
  <p:slideViewPr>
    <p:cSldViewPr>
      <p:cViewPr varScale="1">
        <p:scale>
          <a:sx n="56" d="100"/>
          <a:sy n="56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C7A-268C-4E18-9928-D3864577622B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6F20-F9C4-4847-868E-708C21506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7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迷惑</a:t>
            </a:r>
            <a:r>
              <a:rPr lang="en-US" altLang="zh-CN" dirty="0" smtClean="0"/>
              <a:t>/</a:t>
            </a:r>
            <a:r>
              <a:rPr lang="zh-CN" altLang="en-US" dirty="0" smtClean="0"/>
              <a:t>困惑</a:t>
            </a:r>
            <a:endParaRPr lang="en-US" altLang="zh-CN" dirty="0" smtClean="0"/>
          </a:p>
          <a:p>
            <a:r>
              <a:rPr lang="zh-CN" altLang="en-US" dirty="0" smtClean="0"/>
              <a:t>迷惑</a:t>
            </a:r>
            <a:endParaRPr lang="en-US" altLang="zh-CN" dirty="0" smtClean="0"/>
          </a:p>
          <a:p>
            <a:r>
              <a:rPr lang="zh-CN" altLang="en-US" dirty="0" smtClean="0"/>
              <a:t>迷惑</a:t>
            </a:r>
            <a:endParaRPr lang="en-US" altLang="zh-CN" dirty="0" smtClean="0"/>
          </a:p>
          <a:p>
            <a:r>
              <a:rPr lang="zh-CN" altLang="en-US" dirty="0" smtClean="0"/>
              <a:t>迷惑</a:t>
            </a:r>
            <a:r>
              <a:rPr lang="en-US" altLang="zh-CN" dirty="0" smtClean="0"/>
              <a:t>/</a:t>
            </a:r>
            <a:r>
              <a:rPr lang="zh-CN" altLang="en-US" dirty="0" smtClean="0"/>
              <a:t>困惑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6F20-F9C4-4847-868E-708C2150624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6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5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98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4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82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40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56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7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68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05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63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98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6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3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8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5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24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4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0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DBD551-22BF-4922-B8E8-0A5D8034FDE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6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Practical Chinese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2018/10/</a:t>
            </a:r>
            <a:r>
              <a:rPr lang="en-US" altLang="zh-CN" dirty="0" smtClean="0"/>
              <a:t>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09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亦  </a:t>
            </a:r>
            <a:r>
              <a:rPr lang="en-US" altLang="zh-TW" dirty="0" err="1"/>
              <a:t>yì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Adv. </a:t>
            </a:r>
            <a:r>
              <a:rPr lang="zh-CN" altLang="en-US" sz="2400" dirty="0" smtClean="0"/>
              <a:t>也（表示同样），也是。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我</a:t>
            </a:r>
            <a:r>
              <a:rPr lang="zh-CN" altLang="en-US" sz="2400" b="1" dirty="0" smtClean="0"/>
              <a:t>亦</a:t>
            </a:r>
            <a:r>
              <a:rPr lang="zh-CN" altLang="en-US" sz="2400" dirty="0" smtClean="0"/>
              <a:t>同意他的做法。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/>
              <a:t>水</a:t>
            </a:r>
            <a:r>
              <a:rPr lang="zh-CN" altLang="en-US" sz="2400" dirty="0" smtClean="0"/>
              <a:t>能载舟，</a:t>
            </a:r>
            <a:r>
              <a:rPr lang="zh-CN" altLang="en-US" sz="2400" b="1" dirty="0" smtClean="0"/>
              <a:t>亦</a:t>
            </a:r>
            <a:r>
              <a:rPr lang="zh-CN" altLang="en-US" sz="2400" dirty="0" smtClean="0"/>
              <a:t>能覆舟。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5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如梦初醒  </a:t>
            </a:r>
            <a:r>
              <a:rPr lang="en-US" altLang="zh-TW" dirty="0" err="1"/>
              <a:t>rú</a:t>
            </a:r>
            <a:r>
              <a:rPr lang="en-US" altLang="zh-TW" dirty="0"/>
              <a:t> </a:t>
            </a:r>
            <a:r>
              <a:rPr lang="en-US" altLang="zh-TW" dirty="0" err="1"/>
              <a:t>mèng</a:t>
            </a:r>
            <a:r>
              <a:rPr lang="en-US" altLang="zh-TW" dirty="0"/>
              <a:t> </a:t>
            </a:r>
            <a:r>
              <a:rPr lang="en-US" altLang="zh-TW" dirty="0" err="1"/>
              <a:t>chū</a:t>
            </a:r>
            <a:r>
              <a:rPr lang="en-US" altLang="zh-TW" dirty="0"/>
              <a:t> </a:t>
            </a:r>
            <a:r>
              <a:rPr lang="en-US" altLang="zh-TW" dirty="0" err="1"/>
              <a:t>xǐng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好像做了一场梦刚醒过来一样。形容头脑刚明白或清醒过来。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看了这封信，她才</a:t>
            </a:r>
            <a:r>
              <a:rPr lang="zh-CN" altLang="en-US" sz="2400" b="1" dirty="0" smtClean="0"/>
              <a:t>如梦初醒</a:t>
            </a:r>
            <a:r>
              <a:rPr lang="zh-CN" altLang="en-US" sz="2400" dirty="0" smtClean="0"/>
              <a:t>，知道自己被骗了。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经过他的解释，我才</a:t>
            </a:r>
            <a:r>
              <a:rPr lang="zh-CN" altLang="en-US" sz="2400" b="1" dirty="0" smtClean="0"/>
              <a:t>如梦初醒</a:t>
            </a:r>
            <a:r>
              <a:rPr lang="zh-CN" altLang="en-US" sz="2400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0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枯燥  </a:t>
            </a:r>
            <a:r>
              <a:rPr lang="en-US" altLang="zh-TW" dirty="0" err="1"/>
              <a:t>kūzào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a. </a:t>
            </a:r>
            <a:r>
              <a:rPr lang="zh-CN" altLang="en-US" sz="2400" dirty="0" smtClean="0"/>
              <a:t>单调，没有趣味。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我发现这个工作</a:t>
            </a:r>
            <a:r>
              <a:rPr lang="zh-CN" altLang="en-US" sz="2400" b="1" dirty="0" smtClean="0"/>
              <a:t>枯燥</a:t>
            </a:r>
            <a:r>
              <a:rPr lang="zh-CN" altLang="en-US" sz="2400" dirty="0" smtClean="0"/>
              <a:t>无味。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我买了一本故事书，可是发现它</a:t>
            </a:r>
            <a:r>
              <a:rPr lang="zh-CN" altLang="en-US" sz="2400" dirty="0"/>
              <a:t>非常</a:t>
            </a:r>
            <a:r>
              <a:rPr lang="zh-CN" altLang="en-US" sz="2400" b="1" dirty="0" smtClean="0"/>
              <a:t>枯燥</a:t>
            </a:r>
            <a:r>
              <a:rPr lang="zh-CN" altLang="en-US" sz="2400" dirty="0" smtClean="0"/>
              <a:t>，一点儿都不有趣。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6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奄奄一息 </a:t>
            </a:r>
            <a:r>
              <a:rPr lang="en-US" altLang="zh-TW" dirty="0" err="1"/>
              <a:t>yǎnyānyīxī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短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形容气息微弱。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他被卡车撞倒，送到医院时，已经是</a:t>
            </a:r>
            <a:r>
              <a:rPr lang="zh-CN" altLang="en-US" sz="2400" b="1" dirty="0" smtClean="0"/>
              <a:t>奄奄一息</a:t>
            </a:r>
            <a:r>
              <a:rPr lang="zh-CN" altLang="en-US" sz="2400" dirty="0" smtClean="0"/>
              <a:t>了。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他被打得</a:t>
            </a:r>
            <a:r>
              <a:rPr lang="zh-CN" altLang="en-US" sz="2400" b="1" dirty="0" smtClean="0"/>
              <a:t>奄奄一息</a:t>
            </a:r>
            <a:r>
              <a:rPr lang="zh-CN" altLang="en-US" sz="2400" dirty="0" smtClean="0"/>
              <a:t>，快要死掉了。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99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</a:t>
            </a:r>
            <a:r>
              <a:rPr lang="zh-CN" altLang="en-US" dirty="0" smtClean="0"/>
              <a:t>自 </a:t>
            </a:r>
            <a:r>
              <a:rPr lang="en-US" altLang="zh-TW" dirty="0" err="1"/>
              <a:t>dúzì</a:t>
            </a:r>
            <a:r>
              <a:rPr lang="en-US" altLang="zh-CN" dirty="0" smtClean="0"/>
              <a:t>		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Adv. </a:t>
            </a:r>
            <a:r>
              <a:rPr lang="zh-CN" altLang="en-US" sz="2400" dirty="0" smtClean="0"/>
              <a:t>自己一个人。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他力气大得能</a:t>
            </a:r>
            <a:r>
              <a:rPr lang="zh-CN" altLang="en-US" sz="2400" b="1" dirty="0" smtClean="0"/>
              <a:t>独自</a:t>
            </a:r>
            <a:r>
              <a:rPr lang="zh-CN" altLang="en-US" sz="2400" dirty="0" smtClean="0"/>
              <a:t>搬起钢琴。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他</a:t>
            </a:r>
            <a:r>
              <a:rPr lang="zh-CN" altLang="en-US" sz="2400" b="1" dirty="0" smtClean="0"/>
              <a:t>独自</a:t>
            </a:r>
            <a:r>
              <a:rPr lang="zh-CN" altLang="en-US" sz="2400" dirty="0" smtClean="0"/>
              <a:t>一人住在那所大房子里。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身不由主  </a:t>
            </a:r>
            <a:r>
              <a:rPr lang="en-US" altLang="zh-TW" dirty="0" err="1"/>
              <a:t>shēn</a:t>
            </a:r>
            <a:r>
              <a:rPr lang="en-US" altLang="zh-TW" dirty="0"/>
              <a:t> </a:t>
            </a:r>
            <a:r>
              <a:rPr lang="en-US" altLang="zh-TW" dirty="0" err="1"/>
              <a:t>bùyóu</a:t>
            </a:r>
            <a:r>
              <a:rPr lang="en-US" altLang="zh-TW" dirty="0"/>
              <a:t> </a:t>
            </a:r>
            <a:r>
              <a:rPr lang="en-US" altLang="zh-TW" dirty="0" err="1"/>
              <a:t>zhǔ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成语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身体不由自己做主。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在</a:t>
            </a:r>
            <a:r>
              <a:rPr lang="zh-CN" altLang="en-US" sz="2400" b="1" dirty="0" smtClean="0"/>
              <a:t>身不由主</a:t>
            </a:r>
            <a:r>
              <a:rPr lang="zh-CN" altLang="en-US" sz="2400" dirty="0" smtClean="0"/>
              <a:t>的情况下，我也只能跟着大家走了。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她的声音让我</a:t>
            </a:r>
            <a:r>
              <a:rPr lang="zh-CN" altLang="en-US" sz="2400" b="1" dirty="0" smtClean="0"/>
              <a:t>身不由主</a:t>
            </a:r>
            <a:r>
              <a:rPr lang="zh-CN" altLang="en-US" sz="2400" dirty="0" smtClean="0"/>
              <a:t>地凑上前去听。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0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题材  </a:t>
            </a:r>
            <a:r>
              <a:rPr lang="en-US" altLang="zh-TW" dirty="0" err="1"/>
              <a:t>tí</a:t>
            </a:r>
            <a:r>
              <a:rPr lang="en-US" altLang="zh-TW" dirty="0"/>
              <a:t> </a:t>
            </a:r>
            <a:r>
              <a:rPr lang="en-US" altLang="zh-TW" dirty="0" err="1"/>
              <a:t>cái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n. </a:t>
            </a:r>
            <a:r>
              <a:rPr lang="zh-CN" altLang="en-US" sz="2400" dirty="0"/>
              <a:t>构</a:t>
            </a:r>
            <a:r>
              <a:rPr lang="zh-CN" altLang="en-US" sz="2400" dirty="0" smtClean="0"/>
              <a:t>成文学和艺术作品的材料。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你读过战争</a:t>
            </a:r>
            <a:r>
              <a:rPr lang="zh-CN" altLang="en-US" sz="2400" b="1" dirty="0" smtClean="0"/>
              <a:t>题材</a:t>
            </a:r>
            <a:r>
              <a:rPr lang="zh-CN" altLang="en-US" sz="2400" dirty="0" smtClean="0"/>
              <a:t>的小说吗？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/>
              <a:t>他</a:t>
            </a:r>
            <a:r>
              <a:rPr lang="zh-CN" altLang="en-US" sz="2400" dirty="0" smtClean="0"/>
              <a:t>的文章</a:t>
            </a:r>
            <a:r>
              <a:rPr lang="zh-CN" altLang="en-US" sz="2400" b="1" dirty="0" smtClean="0"/>
              <a:t>题材</a:t>
            </a:r>
            <a:r>
              <a:rPr lang="zh-CN" altLang="en-US" sz="2400" dirty="0" smtClean="0"/>
              <a:t>新鲜，让人觉得有趣。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局势  </a:t>
            </a:r>
            <a:r>
              <a:rPr lang="en-US" altLang="zh-TW" dirty="0" err="1"/>
              <a:t>júshì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n. (</a:t>
            </a:r>
            <a:r>
              <a:rPr lang="zh-CN" altLang="en-US" sz="2400" dirty="0" smtClean="0"/>
              <a:t>政治、军事等）一个时期内的发展情况。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新总统应该能够应付目前的</a:t>
            </a:r>
            <a:r>
              <a:rPr lang="zh-CN" altLang="en-US" sz="2400" b="1" dirty="0" smtClean="0"/>
              <a:t>局势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战争的紧张</a:t>
            </a:r>
            <a:r>
              <a:rPr lang="zh-CN" altLang="en-US" sz="2400" b="1" dirty="0" smtClean="0"/>
              <a:t>局势</a:t>
            </a:r>
            <a:r>
              <a:rPr lang="zh-CN" altLang="en-US" sz="2400" dirty="0" smtClean="0"/>
              <a:t>已经渐渐控制住了。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54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股票 </a:t>
            </a:r>
            <a:r>
              <a:rPr lang="en-US" altLang="zh-TW" dirty="0" err="1"/>
              <a:t>gǔpiào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n. </a:t>
            </a:r>
            <a:r>
              <a:rPr lang="zh-CN" altLang="en-US" sz="2400" dirty="0" smtClean="0"/>
              <a:t>用来表示股份的证券。 </a:t>
            </a:r>
            <a:r>
              <a:rPr lang="en-US" altLang="zh-CN" sz="2400" dirty="0" smtClean="0"/>
              <a:t>Share</a:t>
            </a:r>
            <a:r>
              <a:rPr lang="zh-CN" altLang="en-US" sz="2400" dirty="0" smtClean="0"/>
              <a:t>；</a:t>
            </a:r>
            <a:r>
              <a:rPr lang="en-US" altLang="zh-CN" sz="2400" dirty="0" smtClean="0"/>
              <a:t>stock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我不敢买</a:t>
            </a:r>
            <a:r>
              <a:rPr lang="zh-CN" altLang="en-US" sz="2400" b="1" dirty="0" smtClean="0"/>
              <a:t>股票</a:t>
            </a:r>
            <a:r>
              <a:rPr lang="zh-CN" altLang="en-US" sz="2400" dirty="0" smtClean="0"/>
              <a:t>，怕赔钱。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她在</a:t>
            </a:r>
            <a:r>
              <a:rPr lang="zh-CN" altLang="en-US" sz="2400" b="1" dirty="0" smtClean="0"/>
              <a:t>股票</a:t>
            </a:r>
            <a:r>
              <a:rPr lang="zh-CN" altLang="en-US" sz="2400" dirty="0" smtClean="0"/>
              <a:t>交易中发了大财。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5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走</a:t>
            </a:r>
            <a:r>
              <a:rPr lang="zh-CN" altLang="en-US" dirty="0" smtClean="0"/>
              <a:t>势  </a:t>
            </a:r>
            <a:r>
              <a:rPr lang="en-US" altLang="zh-TW" dirty="0" err="1"/>
              <a:t>zǒushì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n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事物发展的动向。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/>
              <a:t>你想想，在这种情况下金价的</a:t>
            </a:r>
            <a:r>
              <a:rPr lang="zh-CN" altLang="en-US" sz="2400" b="1" dirty="0"/>
              <a:t>走势</a:t>
            </a:r>
            <a:r>
              <a:rPr lang="zh-CN" altLang="en-US" sz="2400" dirty="0"/>
              <a:t>会怎么样 ？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从</a:t>
            </a:r>
            <a:r>
              <a:rPr lang="zh-CN" altLang="en-US" sz="2400" b="1" dirty="0" smtClean="0"/>
              <a:t>走势</a:t>
            </a:r>
            <a:r>
              <a:rPr lang="zh-CN" altLang="en-US" sz="2400" dirty="0" smtClean="0"/>
              <a:t>来看，未来销售量应该会大增。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生词</a:t>
            </a:r>
            <a:endParaRPr lang="en-US" altLang="zh-CN" dirty="0" smtClean="0"/>
          </a:p>
          <a:p>
            <a:r>
              <a:rPr lang="en-US" altLang="zh-CN" dirty="0"/>
              <a:t>https://quizlet.com/328473671/%E7%AC%AC%E4%BA%8C%E8%AF%BE-%E8%AF%B7%E6%8C%89-23-flash-cards/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527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过分  </a:t>
            </a:r>
            <a:r>
              <a:rPr lang="en-US" altLang="zh-TW" dirty="0" err="1"/>
              <a:t>guòfèn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A. </a:t>
            </a:r>
            <a:r>
              <a:rPr lang="zh-CN" altLang="en-US" sz="2400" dirty="0" smtClean="0"/>
              <a:t>（说话、做事）超过一定的程度或限度。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你的玩笑开得太</a:t>
            </a:r>
            <a:r>
              <a:rPr lang="zh-CN" altLang="en-US" sz="2400" b="1" dirty="0" smtClean="0"/>
              <a:t>过分</a:t>
            </a:r>
            <a:r>
              <a:rPr lang="zh-CN" altLang="en-US" sz="2400" dirty="0" smtClean="0"/>
              <a:t>了。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/>
              <a:t>他</a:t>
            </a:r>
            <a:r>
              <a:rPr lang="zh-CN" altLang="en-US" sz="2400" dirty="0" smtClean="0"/>
              <a:t>的话说得</a:t>
            </a:r>
            <a:r>
              <a:rPr lang="zh-CN" altLang="en-US" sz="2400" dirty="0"/>
              <a:t>很</a:t>
            </a:r>
            <a:r>
              <a:rPr lang="zh-CN" altLang="en-US" sz="2400" b="1" dirty="0" smtClean="0"/>
              <a:t>过分</a:t>
            </a:r>
            <a:r>
              <a:rPr lang="zh-CN" altLang="en-US" sz="2400" dirty="0" smtClean="0"/>
              <a:t>，我无法原谅他。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04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鼓  </a:t>
            </a:r>
            <a:r>
              <a:rPr lang="en-US" altLang="zh-TW" dirty="0" err="1"/>
              <a:t>gǔ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v</a:t>
            </a:r>
            <a:r>
              <a:rPr lang="en-US" altLang="zh-CN" sz="2400" dirty="0"/>
              <a:t>. </a:t>
            </a:r>
            <a:r>
              <a:rPr lang="zh-CN" altLang="en-US" sz="2400" dirty="0" smtClean="0"/>
              <a:t>发动、振奋。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/>
              <a:t>哥哥</a:t>
            </a:r>
            <a:r>
              <a:rPr lang="zh-CN" altLang="en-US" sz="2400" dirty="0" smtClean="0"/>
              <a:t>终于</a:t>
            </a:r>
            <a:r>
              <a:rPr lang="zh-CN" altLang="en-US" sz="2400" b="1" dirty="0" smtClean="0"/>
              <a:t>鼓</a:t>
            </a:r>
            <a:r>
              <a:rPr lang="zh-CN" altLang="en-US" sz="2400" dirty="0" smtClean="0"/>
              <a:t>起勇气向她告白。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/>
              <a:t>这时</a:t>
            </a:r>
            <a:r>
              <a:rPr lang="zh-CN" altLang="en-US" sz="2400" dirty="0" smtClean="0"/>
              <a:t>候，大家都</a:t>
            </a:r>
            <a:r>
              <a:rPr lang="zh-CN" altLang="en-US" sz="2400" b="1" dirty="0" smtClean="0"/>
              <a:t>鼓</a:t>
            </a:r>
            <a:r>
              <a:rPr lang="zh-CN" altLang="en-US" sz="2400" dirty="0" smtClean="0"/>
              <a:t>起掌来。</a:t>
            </a:r>
            <a:endParaRPr lang="zh-TW" alt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1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摆</a:t>
            </a:r>
            <a:r>
              <a:rPr lang="zh-CN" altLang="en-US" dirty="0" smtClean="0"/>
              <a:t>脱  </a:t>
            </a:r>
            <a:r>
              <a:rPr lang="en-US" altLang="zh-TW" dirty="0" err="1"/>
              <a:t>bǎituō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v</a:t>
            </a:r>
            <a:r>
              <a:rPr lang="en-US" altLang="zh-CN" sz="2400" dirty="0"/>
              <a:t>. </a:t>
            </a:r>
            <a:r>
              <a:rPr lang="zh-CN" altLang="en-US" sz="2400" dirty="0" smtClean="0"/>
              <a:t>脱离（各种不利的情况）。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我要怎么做才能</a:t>
            </a:r>
            <a:r>
              <a:rPr lang="zh-CN" altLang="en-US" sz="2400" b="1" dirty="0" smtClean="0"/>
              <a:t>摆脱</a:t>
            </a:r>
            <a:r>
              <a:rPr lang="zh-CN" altLang="en-US" sz="2400" dirty="0" smtClean="0"/>
              <a:t>这个困难呢？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他们逃到了美洲，</a:t>
            </a:r>
            <a:r>
              <a:rPr lang="zh-CN" altLang="en-US" sz="2400" b="1" dirty="0" smtClean="0"/>
              <a:t>摆脱</a:t>
            </a:r>
            <a:r>
              <a:rPr lang="zh-CN" altLang="en-US" sz="2400" dirty="0" smtClean="0"/>
              <a:t>了敌人的控制。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7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迷惑</a:t>
            </a:r>
            <a:r>
              <a:rPr lang="en-US" altLang="zh-CN" dirty="0" smtClean="0"/>
              <a:t> </a:t>
            </a:r>
            <a:r>
              <a:rPr lang="en-US" altLang="zh-TW" dirty="0" err="1"/>
              <a:t>míhuò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A. </a:t>
            </a:r>
            <a:r>
              <a:rPr lang="zh-CN" altLang="en-US" sz="2400" dirty="0" smtClean="0"/>
              <a:t>辨不清是非，不清楚。（迷惑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困惑）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>
                <a:solidFill>
                  <a:schemeClr val="tx1"/>
                </a:solidFill>
              </a:rPr>
              <a:t>经过老师的解释，解开了大家的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迷惑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zh-CN" altLang="en-US" sz="2400" dirty="0" smtClean="0">
                <a:solidFill>
                  <a:schemeClr val="tx1"/>
                </a:solidFill>
              </a:rPr>
              <a:t>我们被他老实的外表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迷惑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精密 </a:t>
            </a:r>
            <a:r>
              <a:rPr lang="en-US" altLang="zh-TW" dirty="0" err="1"/>
              <a:t>jīngmì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A. </a:t>
            </a:r>
            <a:r>
              <a:rPr lang="zh-CN" altLang="en-US" sz="2400" dirty="0" smtClean="0"/>
              <a:t>精确细密。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这些机器非常</a:t>
            </a:r>
            <a:r>
              <a:rPr lang="zh-CN" altLang="en-US" sz="2400" b="1" dirty="0" smtClean="0"/>
              <a:t>精密</a:t>
            </a:r>
            <a:r>
              <a:rPr lang="zh-CN" altLang="en-US" sz="2400" dirty="0" smtClean="0"/>
              <a:t>昂贵，用的时候请特别小心。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sz="2400" dirty="0"/>
              <a:t>他</a:t>
            </a:r>
            <a:r>
              <a:rPr lang="zh-CN" altLang="en-US" sz="2400" dirty="0" smtClean="0"/>
              <a:t>的一切行动都经过</a:t>
            </a:r>
            <a:r>
              <a:rPr lang="zh-CN" altLang="en-US" sz="2400" b="1" dirty="0" smtClean="0"/>
              <a:t>精密</a:t>
            </a:r>
            <a:r>
              <a:rPr lang="zh-CN" altLang="en-US" sz="2400" dirty="0" smtClean="0"/>
              <a:t>的规划。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4825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唏 </a:t>
            </a:r>
            <a:r>
              <a:rPr lang="en-US" altLang="zh-TW" dirty="0" err="1"/>
              <a:t>xī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叹词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叹息的声音。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4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更换  </a:t>
            </a:r>
            <a:r>
              <a:rPr lang="en-US" altLang="zh-TW" dirty="0" err="1"/>
              <a:t>gēnghuàn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</a:t>
            </a:r>
            <a:r>
              <a:rPr lang="en-US" altLang="zh-CN" sz="2800" dirty="0"/>
              <a:t>. </a:t>
            </a:r>
            <a:r>
              <a:rPr lang="zh-CN" altLang="en-US" sz="2800" dirty="0" smtClean="0"/>
              <a:t>变换、替换。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3200" dirty="0" smtClean="0"/>
              <a:t>如果这个手表不合你的意，你可以拿回来</a:t>
            </a:r>
            <a:r>
              <a:rPr lang="zh-CN" altLang="en-US" sz="3200" b="1" dirty="0" smtClean="0"/>
              <a:t>更换</a:t>
            </a:r>
            <a:r>
              <a:rPr lang="zh-CN" altLang="en-US" sz="3200" dirty="0" smtClean="0"/>
              <a:t>。</a:t>
            </a:r>
            <a:endParaRPr lang="en-US" altLang="zh-CN" sz="2800" dirty="0"/>
          </a:p>
          <a:p>
            <a:pPr marL="514350" indent="-514350">
              <a:buAutoNum type="arabicPeriod"/>
            </a:pPr>
            <a:r>
              <a:rPr lang="zh-CN" altLang="en-US" sz="3200" dirty="0"/>
              <a:t>我</a:t>
            </a:r>
            <a:r>
              <a:rPr lang="zh-CN" altLang="en-US" sz="3200" dirty="0" smtClean="0"/>
              <a:t>们班的同学每周</a:t>
            </a:r>
            <a:r>
              <a:rPr lang="zh-CN" altLang="en-US" sz="3200" b="1" dirty="0" smtClean="0"/>
              <a:t>更换</a:t>
            </a:r>
            <a:r>
              <a:rPr lang="zh-CN" altLang="en-US" sz="3200" dirty="0" smtClean="0"/>
              <a:t>一次坐位。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4902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此刻  </a:t>
            </a:r>
            <a:r>
              <a:rPr lang="en-US" altLang="zh-TW" dirty="0" err="1" smtClean="0"/>
              <a:t>cǐkè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n</a:t>
            </a:r>
            <a:r>
              <a:rPr lang="en-US" altLang="zh-CN" sz="2800" dirty="0" smtClean="0"/>
              <a:t>. </a:t>
            </a:r>
            <a:r>
              <a:rPr lang="zh-CN" altLang="en-US" sz="2800" dirty="0"/>
              <a:t>这时</a:t>
            </a:r>
            <a:r>
              <a:rPr lang="zh-CN" altLang="en-US" sz="2800" dirty="0" smtClean="0"/>
              <a:t>候。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调查工作</a:t>
            </a:r>
            <a:r>
              <a:rPr lang="zh-CN" altLang="en-US" sz="2800" b="1" dirty="0" smtClean="0"/>
              <a:t>此刻</a:t>
            </a:r>
            <a:r>
              <a:rPr lang="zh-CN" altLang="en-US" sz="2800" dirty="0" smtClean="0"/>
              <a:t>正在进行中。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累</a:t>
            </a:r>
            <a:r>
              <a:rPr lang="zh-CN" altLang="en-US" sz="2800" dirty="0" smtClean="0"/>
              <a:t>了一整天，</a:t>
            </a:r>
            <a:r>
              <a:rPr lang="zh-CN" altLang="en-US" sz="2800" b="1" dirty="0" smtClean="0"/>
              <a:t>此刻</a:t>
            </a:r>
            <a:r>
              <a:rPr lang="zh-CN" altLang="en-US" sz="2800" dirty="0" smtClean="0"/>
              <a:t>他睡得非常香甜。</a:t>
            </a:r>
            <a:endParaRPr lang="zh-TW" altLang="en-US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5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404664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早已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2060848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/>
              <a:t>亦</a:t>
            </a:r>
            <a:endParaRPr lang="zh-TW" altLang="en-US" sz="6000" dirty="0"/>
          </a:p>
        </p:txBody>
      </p:sp>
      <p:sp>
        <p:nvSpPr>
          <p:cNvPr id="6" name="文字方塊 14"/>
          <p:cNvSpPr txBox="1"/>
          <p:nvPr/>
        </p:nvSpPr>
        <p:spPr>
          <a:xfrm>
            <a:off x="251520" y="3717032"/>
            <a:ext cx="3528392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如梦初醒</a:t>
            </a:r>
            <a:endParaRPr lang="zh-TW" altLang="en-US" sz="6000" dirty="0"/>
          </a:p>
        </p:txBody>
      </p:sp>
      <p:sp>
        <p:nvSpPr>
          <p:cNvPr id="7" name="文字方塊 14"/>
          <p:cNvSpPr txBox="1"/>
          <p:nvPr/>
        </p:nvSpPr>
        <p:spPr>
          <a:xfrm>
            <a:off x="869326" y="5229200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枯燥</a:t>
            </a:r>
            <a:endParaRPr lang="en-US" altLang="zh-CN" sz="6000" dirty="0" smtClean="0"/>
          </a:p>
        </p:txBody>
      </p:sp>
      <p:sp>
        <p:nvSpPr>
          <p:cNvPr id="8" name="文字方塊 14"/>
          <p:cNvSpPr txBox="1"/>
          <p:nvPr/>
        </p:nvSpPr>
        <p:spPr>
          <a:xfrm>
            <a:off x="3167368" y="188640"/>
            <a:ext cx="3450735" cy="1015663"/>
          </a:xfrm>
          <a:prstGeom prst="rect">
            <a:avLst/>
          </a:prstGeom>
          <a:solidFill>
            <a:srgbClr val="FF11C1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奄奄一息</a:t>
            </a:r>
            <a:endParaRPr lang="zh-TW" altLang="en-US" sz="6000" dirty="0"/>
          </a:p>
        </p:txBody>
      </p:sp>
      <p:sp>
        <p:nvSpPr>
          <p:cNvPr id="9" name="文字方塊 3"/>
          <p:cNvSpPr txBox="1"/>
          <p:nvPr/>
        </p:nvSpPr>
        <p:spPr>
          <a:xfrm>
            <a:off x="3167368" y="2193537"/>
            <a:ext cx="17253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独自</a:t>
            </a:r>
            <a:endParaRPr lang="zh-TW" altLang="en-US" sz="6000" dirty="0"/>
          </a:p>
        </p:txBody>
      </p:sp>
      <p:sp>
        <p:nvSpPr>
          <p:cNvPr id="10" name="文字方塊 14"/>
          <p:cNvSpPr txBox="1"/>
          <p:nvPr/>
        </p:nvSpPr>
        <p:spPr>
          <a:xfrm>
            <a:off x="3167368" y="5229199"/>
            <a:ext cx="342085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身不由己</a:t>
            </a:r>
            <a:endParaRPr lang="zh-TW" altLang="en-US" sz="6000" dirty="0"/>
          </a:p>
        </p:txBody>
      </p:sp>
      <p:sp>
        <p:nvSpPr>
          <p:cNvPr id="11" name="文字方塊 3"/>
          <p:cNvSpPr txBox="1"/>
          <p:nvPr/>
        </p:nvSpPr>
        <p:spPr>
          <a:xfrm>
            <a:off x="7236296" y="4747306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股票</a:t>
            </a:r>
            <a:endParaRPr lang="zh-TW" altLang="en-US" sz="6000" dirty="0"/>
          </a:p>
        </p:txBody>
      </p:sp>
      <p:sp>
        <p:nvSpPr>
          <p:cNvPr id="12" name="文字方塊 14"/>
          <p:cNvSpPr txBox="1"/>
          <p:nvPr/>
        </p:nvSpPr>
        <p:spPr>
          <a:xfrm>
            <a:off x="5386309" y="1653507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题材</a:t>
            </a:r>
            <a:endParaRPr lang="zh-TW" altLang="en-US" sz="6000" dirty="0"/>
          </a:p>
        </p:txBody>
      </p:sp>
      <p:sp>
        <p:nvSpPr>
          <p:cNvPr id="13" name="文字方塊 14"/>
          <p:cNvSpPr txBox="1"/>
          <p:nvPr/>
        </p:nvSpPr>
        <p:spPr>
          <a:xfrm>
            <a:off x="5340593" y="3607687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局势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691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4"/>
          <p:cNvSpPr txBox="1"/>
          <p:nvPr/>
        </p:nvSpPr>
        <p:spPr>
          <a:xfrm>
            <a:off x="1269504" y="2291848"/>
            <a:ext cx="1070248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鼓</a:t>
            </a:r>
            <a:endParaRPr lang="en-US" altLang="zh-CN" sz="6000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930659" y="1001087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过分</a:t>
            </a:r>
            <a:endParaRPr lang="zh-TW" altLang="en-US" sz="6000" dirty="0"/>
          </a:p>
        </p:txBody>
      </p:sp>
      <p:sp>
        <p:nvSpPr>
          <p:cNvPr id="6" name="文字方塊 4"/>
          <p:cNvSpPr txBox="1"/>
          <p:nvPr/>
        </p:nvSpPr>
        <p:spPr>
          <a:xfrm>
            <a:off x="874001" y="3530683"/>
            <a:ext cx="1861253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摆脱</a:t>
            </a:r>
            <a:endParaRPr lang="zh-TW" altLang="en-US" sz="6000" dirty="0"/>
          </a:p>
        </p:txBody>
      </p:sp>
      <p:sp>
        <p:nvSpPr>
          <p:cNvPr id="7" name="文字方塊 4"/>
          <p:cNvSpPr txBox="1"/>
          <p:nvPr/>
        </p:nvSpPr>
        <p:spPr>
          <a:xfrm>
            <a:off x="940532" y="4788309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迷惑</a:t>
            </a:r>
            <a:endParaRPr lang="zh-TW" altLang="en-US" sz="6000" dirty="0"/>
          </a:p>
        </p:txBody>
      </p:sp>
      <p:sp>
        <p:nvSpPr>
          <p:cNvPr id="8" name="文字方塊 3"/>
          <p:cNvSpPr txBox="1"/>
          <p:nvPr/>
        </p:nvSpPr>
        <p:spPr>
          <a:xfrm>
            <a:off x="4037500" y="775408"/>
            <a:ext cx="1038556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唏</a:t>
            </a:r>
            <a:endParaRPr lang="zh-TW" altLang="en-US" sz="6000" dirty="0"/>
          </a:p>
        </p:txBody>
      </p:sp>
      <p:sp>
        <p:nvSpPr>
          <p:cNvPr id="9" name="文字方塊 14"/>
          <p:cNvSpPr txBox="1"/>
          <p:nvPr/>
        </p:nvSpPr>
        <p:spPr>
          <a:xfrm>
            <a:off x="3779912" y="2291847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精密</a:t>
            </a:r>
            <a:endParaRPr lang="zh-TW" altLang="en-US" sz="6000" dirty="0"/>
          </a:p>
        </p:txBody>
      </p:sp>
      <p:sp>
        <p:nvSpPr>
          <p:cNvPr id="10" name="文字方塊 3"/>
          <p:cNvSpPr txBox="1"/>
          <p:nvPr/>
        </p:nvSpPr>
        <p:spPr>
          <a:xfrm>
            <a:off x="3811323" y="4881097"/>
            <a:ext cx="1728192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更换</a:t>
            </a:r>
            <a:endParaRPr lang="zh-TW" altLang="en-US" sz="6000" dirty="0"/>
          </a:p>
        </p:txBody>
      </p:sp>
      <p:sp>
        <p:nvSpPr>
          <p:cNvPr id="12" name="文字方塊 5"/>
          <p:cNvSpPr txBox="1"/>
          <p:nvPr/>
        </p:nvSpPr>
        <p:spPr>
          <a:xfrm>
            <a:off x="3811323" y="3532871"/>
            <a:ext cx="1800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此刻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16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/>
              <a:t>这个案子，（</a:t>
            </a:r>
            <a:r>
              <a:rPr lang="cs-CZ" sz="3200" dirty="0"/>
              <a:t>     </a:t>
            </a:r>
            <a:r>
              <a:rPr lang="zh-CN" altLang="en-US" sz="3200" dirty="0"/>
              <a:t>）到好几个高级干部。</a:t>
            </a:r>
            <a:endParaRPr lang="cs-CZ" sz="3200" dirty="0"/>
          </a:p>
          <a:p>
            <a:r>
              <a:rPr lang="zh-CN" altLang="en-US" sz="3200" dirty="0"/>
              <a:t>现在的人们（</a:t>
            </a:r>
            <a:r>
              <a:rPr lang="cs-CZ" sz="3200" dirty="0"/>
              <a:t>     </a:t>
            </a:r>
            <a:r>
              <a:rPr lang="zh-CN" altLang="en-US" sz="3200" dirty="0"/>
              <a:t>）交流，不是打电话</a:t>
            </a:r>
            <a:r>
              <a:rPr lang="zh-CN" altLang="en-US" sz="3200" dirty="0" smtClean="0"/>
              <a:t>就    是</a:t>
            </a:r>
            <a:r>
              <a:rPr lang="zh-CN" altLang="en-US" sz="3200" dirty="0"/>
              <a:t>上网聊天，哪里还有有会写信呢。</a:t>
            </a:r>
            <a:endParaRPr lang="cs-CZ" sz="3200" dirty="0"/>
          </a:p>
          <a:p>
            <a:r>
              <a:rPr lang="zh-CN" altLang="en-US" sz="3200" dirty="0"/>
              <a:t>由于工作的（</a:t>
            </a:r>
            <a:r>
              <a:rPr lang="cs-CZ" sz="3200" dirty="0"/>
              <a:t>     </a:t>
            </a:r>
            <a:r>
              <a:rPr lang="zh-CN" altLang="en-US" sz="3200" dirty="0"/>
              <a:t>），他被免职了。</a:t>
            </a:r>
            <a:endParaRPr lang="cs-CZ" sz="3200" dirty="0"/>
          </a:p>
          <a:p>
            <a:r>
              <a:rPr lang="zh-CN" altLang="en-US" sz="3200" dirty="0"/>
              <a:t>大众媒体报导名人（</a:t>
            </a:r>
            <a:r>
              <a:rPr lang="cs-CZ" sz="3200" dirty="0"/>
              <a:t>     </a:t>
            </a:r>
            <a:r>
              <a:rPr lang="zh-CN" altLang="en-US" sz="3200" dirty="0"/>
              <a:t>）是否公平合理。</a:t>
            </a: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04487"/>
              </p:ext>
            </p:extLst>
          </p:nvPr>
        </p:nvGraphicFramePr>
        <p:xfrm>
          <a:off x="1103784" y="550218"/>
          <a:ext cx="6936432" cy="5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08">
                  <a:extLst>
                    <a:ext uri="{9D8B030D-6E8A-4147-A177-3AD203B41FA5}">
                      <a16:colId xmlns="" xmlns:a16="http://schemas.microsoft.com/office/drawing/2014/main" val="1404990565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731158690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134528247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098781466"/>
                    </a:ext>
                  </a:extLst>
                </a:gridCol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失误</a:t>
                      </a:r>
                      <a:endParaRPr lang="cs-CZ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沟通</a:t>
                      </a:r>
                      <a:endParaRPr lang="cs-CZ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涉及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隐私</a:t>
                      </a:r>
                      <a:endParaRPr lang="cs-CZ" sz="4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571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4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93209"/>
          </a:xfrm>
        </p:spPr>
        <p:txBody>
          <a:bodyPr/>
          <a:lstStyle/>
          <a:p>
            <a:pPr algn="ctr"/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zh-CN" altLang="en-US" sz="2800" dirty="0"/>
              <a:t>听了同学的话</a:t>
            </a:r>
            <a:r>
              <a:rPr lang="cs-CZ" sz="2800" dirty="0"/>
              <a:t>,</a:t>
            </a:r>
            <a:r>
              <a:rPr lang="zh-CN" altLang="en-US" sz="2800" dirty="0"/>
              <a:t>他（</a:t>
            </a:r>
            <a:r>
              <a:rPr lang="cs-CZ" sz="2800" dirty="0"/>
              <a:t>             </a:t>
            </a:r>
            <a:r>
              <a:rPr lang="zh-CN" altLang="en-US" sz="2800" dirty="0" smtClean="0"/>
              <a:t>）</a:t>
            </a:r>
            <a:r>
              <a:rPr lang="cs-CZ" sz="2800" dirty="0" smtClean="0"/>
              <a:t>,</a:t>
            </a:r>
            <a:r>
              <a:rPr lang="zh-CN" altLang="en-US" sz="2800" dirty="0"/>
              <a:t>放弃了离家出走的想法。</a:t>
            </a:r>
            <a:endParaRPr lang="cs-CZ" sz="2800" dirty="0"/>
          </a:p>
          <a:p>
            <a:r>
              <a:rPr lang="zh-CN" altLang="en-US" sz="2800" dirty="0"/>
              <a:t>我很不愿离开，但任务在身，（</a:t>
            </a:r>
            <a:r>
              <a:rPr lang="cs-CZ" sz="2800" dirty="0"/>
              <a:t>            </a:t>
            </a:r>
            <a:r>
              <a:rPr lang="zh-CN" altLang="en-US" sz="2800" dirty="0"/>
              <a:t>）。</a:t>
            </a:r>
            <a:endParaRPr lang="cs-CZ" sz="2800" dirty="0"/>
          </a:p>
          <a:p>
            <a:r>
              <a:rPr lang="zh-CN" altLang="en-US" sz="2800" dirty="0"/>
              <a:t>这本小说看起来（</a:t>
            </a:r>
            <a:r>
              <a:rPr lang="cs-CZ" sz="2800" dirty="0"/>
              <a:t>     </a:t>
            </a:r>
            <a:r>
              <a:rPr lang="zh-CN" altLang="en-US" sz="2800" dirty="0"/>
              <a:t>）无味</a:t>
            </a:r>
            <a:r>
              <a:rPr lang="cs-CZ" sz="2800" dirty="0"/>
              <a:t>,</a:t>
            </a:r>
            <a:r>
              <a:rPr lang="zh-CN" altLang="en-US" sz="2800" dirty="0"/>
              <a:t>一点也不吸引人。</a:t>
            </a:r>
            <a:endParaRPr lang="cs-CZ" sz="2800" dirty="0"/>
          </a:p>
          <a:p>
            <a:r>
              <a:rPr lang="zh-CN" altLang="en-US" sz="2800" dirty="0"/>
              <a:t>这个病人（</a:t>
            </a:r>
            <a:r>
              <a:rPr lang="cs-CZ" sz="2800" dirty="0"/>
              <a:t>            </a:t>
            </a:r>
            <a:r>
              <a:rPr lang="zh-CN" altLang="en-US" sz="2800" dirty="0"/>
              <a:t>）躺在床上，随时都有可能死去</a:t>
            </a:r>
            <a:r>
              <a:rPr lang="zh-CN" altLang="en-US" dirty="0"/>
              <a:t>。</a:t>
            </a:r>
            <a:endParaRPr lang="cs-CZ" dirty="0"/>
          </a:p>
          <a:p>
            <a:endParaRPr lang="cs-CZ" dirty="0"/>
          </a:p>
          <a:p>
            <a:endParaRPr lang="zh-TW" alt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39963"/>
              </p:ext>
            </p:extLst>
          </p:nvPr>
        </p:nvGraphicFramePr>
        <p:xfrm>
          <a:off x="1331640" y="1417638"/>
          <a:ext cx="6936432" cy="5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08">
                  <a:extLst>
                    <a:ext uri="{9D8B030D-6E8A-4147-A177-3AD203B41FA5}">
                      <a16:colId xmlns="" xmlns:a16="http://schemas.microsoft.com/office/drawing/2014/main" val="1404990565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731158690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134528247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098781466"/>
                    </a:ext>
                  </a:extLst>
                </a:gridCol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如梦初醒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奄奄一息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身不由主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枯燥</a:t>
                      </a:r>
                      <a:endParaRPr lang="cs-CZ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571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迷惑</a:t>
            </a:r>
            <a:r>
              <a:rPr lang="en-US" altLang="zh-CN" dirty="0" smtClean="0"/>
              <a:t>-</a:t>
            </a:r>
            <a:r>
              <a:rPr lang="zh-CN" altLang="en-US" dirty="0" smtClean="0"/>
              <a:t>困惑</a:t>
            </a:r>
            <a:endParaRPr lang="cs-CZ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120768"/>
              </p:ext>
            </p:extLst>
          </p:nvPr>
        </p:nvGraphicFramePr>
        <p:xfrm>
          <a:off x="564160" y="1730687"/>
          <a:ext cx="8122640" cy="20503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0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323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迷惑  困惑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201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都有不清楚、不明白的意思。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323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都是形容词。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3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4794782"/>
            <a:ext cx="7543801" cy="107431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493174"/>
              </p:ext>
            </p:extLst>
          </p:nvPr>
        </p:nvGraphicFramePr>
        <p:xfrm>
          <a:off x="179513" y="1364820"/>
          <a:ext cx="8640960" cy="33339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迷惑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困惑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0124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语义侧重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侧重在不清楚、不懂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侧重在觉得困难，不知道怎么处理。</a:t>
                      </a:r>
                      <a:endParaRPr lang="en-US" altLang="zh-CN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69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可以做动词。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zh-CN" altLang="en-US" sz="2800" dirty="0" smtClean="0"/>
              <a:t>他完全没有做这种事的动机，为什么会铤而走险呢？真让人</a:t>
            </a:r>
            <a:r>
              <a:rPr lang="zh-CN" altLang="en-US" sz="2800" b="1" dirty="0" smtClean="0"/>
              <a:t>迷惑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困惑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孩</a:t>
            </a:r>
            <a:r>
              <a:rPr lang="zh-CN" altLang="en-US" sz="2800" dirty="0" smtClean="0"/>
              <a:t>子</a:t>
            </a:r>
            <a:r>
              <a:rPr lang="zh-CN" altLang="en-US" sz="2800" b="1" dirty="0" smtClean="0"/>
              <a:t>迷惑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困惑</a:t>
            </a:r>
            <a:r>
              <a:rPr lang="zh-CN" altLang="en-US" sz="2800" dirty="0" smtClean="0"/>
              <a:t>地望着正在吵架的父母，那样子真可怜。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30539"/>
              </p:ext>
            </p:extLst>
          </p:nvPr>
        </p:nvGraphicFramePr>
        <p:xfrm>
          <a:off x="107504" y="476672"/>
          <a:ext cx="8784976" cy="19605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1148291094"/>
                    </a:ext>
                  </a:extLst>
                </a:gridCol>
                <a:gridCol w="3083418">
                  <a:extLst>
                    <a:ext uri="{9D8B030D-6E8A-4147-A177-3AD203B41FA5}">
                      <a16:colId xmlns="" xmlns:a16="http://schemas.microsoft.com/office/drawing/2014/main" val="822536448"/>
                    </a:ext>
                  </a:extLst>
                </a:gridCol>
                <a:gridCol w="3829350">
                  <a:extLst>
                    <a:ext uri="{9D8B030D-6E8A-4147-A177-3AD203B41FA5}">
                      <a16:colId xmlns="" xmlns:a16="http://schemas.microsoft.com/office/drawing/2014/main" val="1375750561"/>
                    </a:ext>
                  </a:extLst>
                </a:gridCol>
              </a:tblGrid>
              <a:tr h="544475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迷惑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困惑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44162041"/>
                  </a:ext>
                </a:extLst>
              </a:tr>
              <a:tr h="1320426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语义侧重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侧重在不清楚、不懂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侧重在觉得困难，不知道怎么处理。</a:t>
                      </a:r>
                      <a:endParaRPr lang="en-US" altLang="zh-CN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346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03" y="2564904"/>
            <a:ext cx="8229600" cy="2841179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很多动物身上的颜色都是伪装色，这是用来</a:t>
            </a:r>
            <a:r>
              <a:rPr lang="zh-CN" altLang="en-US" sz="3200" b="1" dirty="0" smtClean="0"/>
              <a:t>迷惑</a:t>
            </a:r>
            <a:r>
              <a:rPr lang="zh-CN" altLang="en-US" sz="3200" dirty="0" smtClean="0"/>
              <a:t>周围其他生物的。</a:t>
            </a:r>
            <a:endParaRPr lang="en-US" altLang="zh-CN" sz="3200" dirty="0" smtClean="0"/>
          </a:p>
          <a:p>
            <a:r>
              <a:rPr lang="zh-CN" altLang="en-US" sz="3200" dirty="0"/>
              <a:t>那</a:t>
            </a:r>
            <a:r>
              <a:rPr lang="zh-CN" altLang="en-US" sz="3200" dirty="0" smtClean="0"/>
              <a:t>个骗子说了一堆花言巧语，把很多人都</a:t>
            </a:r>
            <a:r>
              <a:rPr lang="zh-CN" altLang="en-US" sz="3200" b="1" dirty="0" smtClean="0"/>
              <a:t>迷惑</a:t>
            </a:r>
            <a:r>
              <a:rPr lang="zh-CN" altLang="en-US" sz="3200" dirty="0" smtClean="0"/>
              <a:t>住了，但</a:t>
            </a:r>
            <a:r>
              <a:rPr lang="zh-CN" altLang="en-US" sz="3200" b="1" dirty="0" smtClean="0"/>
              <a:t>迷惑</a:t>
            </a:r>
            <a:r>
              <a:rPr lang="zh-CN" altLang="en-US" sz="3200" dirty="0" smtClean="0"/>
              <a:t>不了我。</a:t>
            </a:r>
            <a:endParaRPr lang="cs-CZ" sz="32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79890"/>
              </p:ext>
            </p:extLst>
          </p:nvPr>
        </p:nvGraphicFramePr>
        <p:xfrm>
          <a:off x="271023" y="332656"/>
          <a:ext cx="8640960" cy="13681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7">
                  <a:extLst>
                    <a:ext uri="{9D8B030D-6E8A-4147-A177-3AD203B41FA5}">
                      <a16:colId xmlns="" xmlns:a16="http://schemas.microsoft.com/office/drawing/2014/main" val="1312150521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1606532842"/>
                    </a:ext>
                  </a:extLst>
                </a:gridCol>
                <a:gridCol w="3528393">
                  <a:extLst>
                    <a:ext uri="{9D8B030D-6E8A-4147-A177-3AD203B41FA5}">
                      <a16:colId xmlns="" xmlns:a16="http://schemas.microsoft.com/office/drawing/2014/main" val="3081721052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迷惑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困惑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95783455"/>
                  </a:ext>
                </a:extLst>
              </a:tr>
              <a:tr h="728072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可以做动词。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634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5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 smtClean="0"/>
              <a:t>到底是先有蛋还是先有鸡呢？这实在是个令人（        ）的问题。</a:t>
            </a:r>
            <a:endParaRPr lang="en-US" altLang="zh-CN" sz="2800" dirty="0" smtClean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我</a:t>
            </a:r>
            <a:r>
              <a:rPr lang="zh-CN" altLang="en-US" sz="2800" dirty="0" smtClean="0"/>
              <a:t>们差点儿被他的花言巧语给</a:t>
            </a:r>
            <a:r>
              <a:rPr lang="zh-CN" altLang="en-US" sz="2800" dirty="0"/>
              <a:t>（        </a:t>
            </a:r>
            <a:r>
              <a:rPr lang="zh-CN" altLang="en-US" sz="2800" dirty="0" smtClean="0"/>
              <a:t>）住了，幸亏有你的提醒。</a:t>
            </a:r>
            <a:endParaRPr lang="en-US" altLang="zh-CN" sz="2800" dirty="0" smtClean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这些说得好听的广告很容易（        </a:t>
            </a:r>
            <a:r>
              <a:rPr lang="zh-CN" altLang="en-US" sz="2800" dirty="0" smtClean="0"/>
              <a:t>）人，大家一定要小心噢！</a:t>
            </a:r>
            <a:endParaRPr lang="en-US" altLang="zh-CN" sz="2800" dirty="0" smtClean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每当我感到（        </a:t>
            </a:r>
            <a:r>
              <a:rPr lang="zh-CN" altLang="en-US" sz="2800" dirty="0" smtClean="0"/>
              <a:t>）的时候，常常会去请教我的父母。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72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834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12201"/>
          <a:stretch/>
        </p:blipFill>
        <p:spPr>
          <a:xfrm>
            <a:off x="35496" y="3068960"/>
            <a:ext cx="7092280" cy="16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" y="880514"/>
            <a:ext cx="8993043" cy="432048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4" y="5200994"/>
            <a:ext cx="8560995" cy="8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7" y="1988840"/>
            <a:ext cx="8875292" cy="2592288"/>
          </a:xfrm>
        </p:spPr>
      </p:pic>
    </p:spTree>
    <p:extLst>
      <p:ext uri="{BB962C8B-B14F-4D97-AF65-F5344CB8AC3E}">
        <p14:creationId xmlns:p14="http://schemas.microsoft.com/office/powerpoint/2010/main" val="4174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9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80706"/>
              </p:ext>
            </p:extLst>
          </p:nvPr>
        </p:nvGraphicFramePr>
        <p:xfrm>
          <a:off x="467544" y="548680"/>
          <a:ext cx="8352929" cy="524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3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1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虚伪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虚假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3861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是“真诚”的反面，主要指人的语言、作风、行为等不诚实。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是“真实”的反面，指情况与事实不一样。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69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不能重叠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可以重叠“虚虚假假”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2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不能扩展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可以扩展为“虚情假意”、“弄虚作假”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9520" cy="1450757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他们竟设计了</a:t>
            </a:r>
            <a:r>
              <a:rPr lang="zh-CN" altLang="en-US" sz="3600" b="1" dirty="0" smtClean="0"/>
              <a:t>如此</a:t>
            </a:r>
            <a:r>
              <a:rPr lang="zh-CN" altLang="en-US" sz="3600" dirty="0" smtClean="0"/>
              <a:t>精密的录音设备，</a:t>
            </a:r>
            <a:r>
              <a:rPr lang="en-US" altLang="zh-CN" sz="3600" dirty="0" smtClean="0"/>
              <a:t>……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5734"/>
            <a:ext cx="8712967" cy="4751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【</a:t>
            </a:r>
            <a:r>
              <a:rPr lang="zh-CN" altLang="en-US" sz="2400" dirty="0" smtClean="0"/>
              <a:t>解释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如此：这样；如此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形容词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动词：表示程度深。“如此”后面的词语一般为双音节或多音节，如果是单音节的形容词，这个词的前面要加“之”字，以补足音节。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【</a:t>
            </a:r>
            <a:r>
              <a:rPr lang="zh-CN" altLang="en-US" sz="2400" dirty="0"/>
              <a:t>举</a:t>
            </a:r>
            <a:r>
              <a:rPr lang="zh-CN" altLang="en-US" sz="2400" dirty="0" smtClean="0"/>
              <a:t>例</a:t>
            </a:r>
            <a:r>
              <a:rPr lang="en-US" altLang="zh-CN" sz="2400" dirty="0" smtClean="0"/>
              <a:t>】</a:t>
            </a:r>
          </a:p>
          <a:p>
            <a:pPr marL="0" indent="0">
              <a:buNone/>
            </a:pPr>
            <a:r>
              <a:rPr lang="zh-CN" altLang="en-US" sz="2400" dirty="0" smtClean="0"/>
              <a:t>想不到海底的世界竟是如此有趣而丰富，以前我们对这里的了解太少了。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朋友</a:t>
            </a:r>
            <a:r>
              <a:rPr lang="zh-CN" altLang="en-US" sz="2400" dirty="0" smtClean="0"/>
              <a:t>们多我如此关心，</a:t>
            </a:r>
            <a:r>
              <a:rPr lang="zh-CN" altLang="en-US" sz="2400" dirty="0" smtClean="0"/>
              <a:t>真是让我</a:t>
            </a:r>
            <a:r>
              <a:rPr lang="zh-CN" altLang="en-US" sz="2400" dirty="0" smtClean="0"/>
              <a:t>深受感动。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桂</a:t>
            </a:r>
            <a:r>
              <a:rPr lang="zh-CN" altLang="en-US" sz="2400" dirty="0" smtClean="0"/>
              <a:t>林漓江的风景是如此迷人，以至于大家都流连忘返，乐不思蜀了。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作为一个外国人，他的书法写得如此之好，是大家始料未及的。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82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4462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练习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400" dirty="0" smtClean="0"/>
              <a:t>用“如此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形容词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动词</a:t>
            </a:r>
            <a:r>
              <a:rPr lang="zh-CN" altLang="en-US" sz="2400" dirty="0"/>
              <a:t>”</a:t>
            </a:r>
            <a:r>
              <a:rPr lang="zh-CN" altLang="en-US" sz="2400" dirty="0" smtClean="0"/>
              <a:t>改写或完成下面的句子和对话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845734"/>
            <a:ext cx="8640960" cy="4607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1. </a:t>
            </a:r>
            <a:r>
              <a:rPr lang="zh-CN" altLang="en-US" sz="2400" dirty="0" smtClean="0"/>
              <a:t>我家新来了一只小狗，长得非常可爱，全家人没有不喜欢它的。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______________________________________________________</a:t>
            </a:r>
          </a:p>
          <a:p>
            <a:pPr marL="0" indent="0">
              <a:buNone/>
            </a:pPr>
            <a:r>
              <a:rPr lang="en-US" altLang="zh-CN" sz="2400" dirty="0" smtClean="0"/>
              <a:t>2. </a:t>
            </a:r>
            <a:r>
              <a:rPr lang="zh-CN" altLang="en-US" sz="2400" dirty="0" smtClean="0"/>
              <a:t>经过一番修饰打扮，她</a:t>
            </a:r>
            <a:r>
              <a:rPr lang="en-US" altLang="zh-CN" sz="2400" dirty="0" smtClean="0"/>
              <a:t>___________________________</a:t>
            </a:r>
          </a:p>
          <a:p>
            <a:pPr marL="0" indent="0">
              <a:buNone/>
            </a:pPr>
            <a:r>
              <a:rPr lang="en-US" altLang="zh-CN" sz="2400" dirty="0" smtClean="0"/>
              <a:t>3. </a:t>
            </a:r>
            <a:r>
              <a:rPr lang="zh-CN" altLang="en-US" sz="2400" dirty="0" smtClean="0"/>
              <a:t>这</a:t>
            </a:r>
            <a:r>
              <a:rPr lang="zh-CN" altLang="en-US" sz="2400" dirty="0"/>
              <a:t>孩</a:t>
            </a:r>
            <a:r>
              <a:rPr lang="zh-CN" altLang="en-US" sz="2400" dirty="0" smtClean="0"/>
              <a:t>子简直是个运动天才，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_________________________</a:t>
            </a:r>
          </a:p>
          <a:p>
            <a:pPr marL="0" indent="0">
              <a:buNone/>
            </a:pPr>
            <a:r>
              <a:rPr lang="en-US" altLang="zh-CN" sz="2400" dirty="0" smtClean="0"/>
              <a:t>4. A:</a:t>
            </a:r>
            <a:r>
              <a:rPr lang="zh-CN" altLang="en-US" sz="2400" dirty="0" smtClean="0"/>
              <a:t>在学生的眼里，音乐老师是个什么样的人？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  B: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___________________________________________________</a:t>
            </a:r>
          </a:p>
          <a:p>
            <a:pPr marL="0" indent="0">
              <a:buNone/>
            </a:pPr>
            <a:r>
              <a:rPr lang="en-US" altLang="zh-CN" sz="2400" dirty="0" smtClean="0"/>
              <a:t>5. A:</a:t>
            </a:r>
            <a:r>
              <a:rPr lang="zh-CN" altLang="en-US" sz="2400" dirty="0" smtClean="0"/>
              <a:t>上海为什么对你有这么大的吸引力呀？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B: </a:t>
            </a:r>
            <a:r>
              <a:rPr lang="en-US" altLang="zh-CN" sz="2400" dirty="0" smtClean="0"/>
              <a:t>___________________________________________________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291565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我家新来了一只小狗，它长得如此可爱，全家人没有不喜欢它的。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79912" y="33420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变得如此漂亮。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72000" y="3775380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跑得</a:t>
            </a:r>
            <a:r>
              <a:rPr lang="zh-CN" altLang="en-US" dirty="0" smtClean="0"/>
              <a:t>如此</a:t>
            </a:r>
            <a:r>
              <a:rPr lang="zh-CN" altLang="en-US" dirty="0"/>
              <a:t>之</a:t>
            </a:r>
            <a:r>
              <a:rPr lang="zh-CN" altLang="en-US" dirty="0" smtClean="0"/>
              <a:t>快</a:t>
            </a:r>
            <a:r>
              <a:rPr lang="zh-CN" altLang="en-US" dirty="0" smtClean="0"/>
              <a:t>，一般人无法跟他相比。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9592" y="46531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在学生眼里，她是如此亲切，同学们都喜欢她。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9592" y="55892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上海的食物是如此好吃，我当然喜欢它。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3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回答问题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你觉得江世平为什么会“身不由主”地再次拨通余家兄弟的电话？</a:t>
            </a:r>
            <a:endParaRPr lang="en-US" altLang="zh-CN" dirty="0" smtClean="0"/>
          </a:p>
          <a:p>
            <a:r>
              <a:rPr lang="zh-CN" altLang="en-US" dirty="0"/>
              <a:t>江</a:t>
            </a:r>
            <a:r>
              <a:rPr lang="zh-CN" altLang="en-US" dirty="0" smtClean="0"/>
              <a:t>世平按“</a:t>
            </a:r>
            <a:r>
              <a:rPr lang="en-US" altLang="zh-CN" dirty="0" smtClean="0"/>
              <a:t>14</a:t>
            </a:r>
            <a:r>
              <a:rPr lang="zh-CN" altLang="en-US" dirty="0" smtClean="0"/>
              <a:t>”时，为什么需要“鼓起勇气”？</a:t>
            </a:r>
            <a:endParaRPr lang="en-US" altLang="zh-CN" dirty="0" smtClean="0"/>
          </a:p>
          <a:p>
            <a:r>
              <a:rPr lang="zh-CN" altLang="en-US" dirty="0"/>
              <a:t>江</a:t>
            </a:r>
            <a:r>
              <a:rPr lang="zh-CN" altLang="en-US" dirty="0" smtClean="0"/>
              <a:t>世平最后出了什么决定？请你猜测一下这个故事后面的的发展情况。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4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712968" cy="230425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作业，下次上课（</a:t>
            </a:r>
            <a:r>
              <a:rPr lang="en-US" altLang="zh-CN" dirty="0" smtClean="0"/>
              <a:t>10/25</a:t>
            </a:r>
            <a:r>
              <a:rPr lang="zh-CN" altLang="en-US" dirty="0" smtClean="0"/>
              <a:t>）检查！！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dirty="0" smtClean="0"/>
              <a:t>P37-44,</a:t>
            </a:r>
            <a:r>
              <a:rPr lang="zh-CN" altLang="en-US" sz="3100" dirty="0" smtClean="0"/>
              <a:t>请你印下来手写，思考与讨论、谈一谈不用写，但请你先看一看，想一想</a:t>
            </a:r>
            <a:r>
              <a:rPr lang="zh-CN" altLang="en-US" sz="4000" dirty="0" smtClean="0"/>
              <a:t>。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436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虚伪</a:t>
            </a:r>
            <a:r>
              <a:rPr lang="en-US" altLang="zh-CN" dirty="0" smtClean="0"/>
              <a:t>-</a:t>
            </a:r>
            <a:r>
              <a:rPr lang="zh-CN" altLang="en-US" dirty="0" smtClean="0"/>
              <a:t>虚假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________</a:t>
            </a:r>
            <a:r>
              <a:rPr lang="zh-CN" altLang="en-US" sz="2800" dirty="0" smtClean="0"/>
              <a:t>的人是可怜的，他们总是忙着修补自己的谎言。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提供</a:t>
            </a:r>
            <a:r>
              <a:rPr lang="en-US" altLang="zh-CN" sz="2800" dirty="0"/>
              <a:t>________</a:t>
            </a:r>
            <a:r>
              <a:rPr lang="zh-CN" altLang="en-US" sz="2800" dirty="0" smtClean="0"/>
              <a:t>的资料可能造成合同失效。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________ </a:t>
            </a:r>
            <a:r>
              <a:rPr lang="zh-CN" altLang="en-US" sz="2800" dirty="0" smtClean="0"/>
              <a:t>新闻问题越来越严重，大家应该要注意。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做人不能太</a:t>
            </a:r>
            <a:r>
              <a:rPr lang="en-US" altLang="zh-CN" sz="2800" dirty="0"/>
              <a:t> ________</a:t>
            </a:r>
            <a:r>
              <a:rPr lang="zh-CN" altLang="en-US" sz="2800" dirty="0"/>
              <a:t>，要真诚待人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学</a:t>
            </a:r>
            <a:r>
              <a:rPr lang="zh-CN" altLang="en-US" sz="2800" dirty="0" smtClean="0"/>
              <a:t>习一定要脚踏实地，不得有半点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146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7246"/>
              </p:ext>
            </p:extLst>
          </p:nvPr>
        </p:nvGraphicFramePr>
        <p:xfrm>
          <a:off x="395536" y="620688"/>
          <a:ext cx="8352929" cy="51701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3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1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突兀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突然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3861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有形容高耸的样子的意思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没有这个意思</a:t>
                      </a:r>
                      <a:endParaRPr lang="en-US" altLang="zh-CN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69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有副词的用法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2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多用于书面语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口语</a:t>
                      </a:r>
                      <a:r>
                        <a:rPr lang="zh-CN" altLang="en-US" sz="3200" baseline="0" dirty="0" smtClean="0">
                          <a:solidFill>
                            <a:schemeClr val="tx1"/>
                          </a:solidFill>
                        </a:rPr>
                        <a:t>和书面语都很常用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突兀</a:t>
            </a:r>
            <a:r>
              <a:rPr lang="en-US" altLang="zh-CN" dirty="0" smtClean="0"/>
              <a:t>-</a:t>
            </a:r>
            <a:r>
              <a:rPr lang="zh-CN" altLang="en-US" dirty="0" smtClean="0"/>
              <a:t>突然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峡谷内奇峰</a:t>
            </a:r>
            <a:r>
              <a:rPr lang="en-US" altLang="zh-CN" sz="2800" dirty="0" smtClean="0"/>
              <a:t>_______</a:t>
            </a:r>
            <a:r>
              <a:rPr lang="zh-CN" altLang="en-US" sz="2800" dirty="0" smtClean="0"/>
              <a:t>，非常美丽。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她脸上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长满了痘痘，不知道怎么了。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要上</a:t>
            </a:r>
            <a:r>
              <a:rPr lang="zh-CN" altLang="en-US" sz="2800" dirty="0" smtClean="0"/>
              <a:t>台报告了，我的胃</a:t>
            </a:r>
            <a:r>
              <a:rPr lang="en-US" altLang="zh-CN" sz="2800" dirty="0" smtClean="0"/>
              <a:t>_______</a:t>
            </a:r>
            <a:r>
              <a:rPr lang="zh-CN" altLang="en-US" sz="2800" dirty="0" smtClean="0"/>
              <a:t>一阵疼。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我</a:t>
            </a:r>
            <a:r>
              <a:rPr lang="en-US" altLang="zh-CN" sz="2800" dirty="0" smtClean="0"/>
              <a:t>________</a:t>
            </a:r>
            <a:r>
              <a:rPr lang="zh-CN" altLang="en-US" sz="2800" dirty="0"/>
              <a:t>喜</a:t>
            </a:r>
            <a:r>
              <a:rPr lang="zh-CN" altLang="en-US" sz="2800" dirty="0" smtClean="0"/>
              <a:t>欢上了爱情电影。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画家试着将突兀的巨塔融入周围的景色中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617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生词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64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早已  </a:t>
            </a:r>
            <a:r>
              <a:rPr lang="en-US" altLang="zh-TW" dirty="0" err="1"/>
              <a:t>zǎoyǐ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Adv. </a:t>
            </a:r>
            <a:r>
              <a:rPr lang="zh-CN" altLang="en-US" sz="2400" dirty="0"/>
              <a:t>很早已经，早就。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大家还在睡觉时，他</a:t>
            </a:r>
            <a:r>
              <a:rPr lang="zh-CN" altLang="en-US" sz="2400" b="1" dirty="0" smtClean="0"/>
              <a:t>早已</a:t>
            </a:r>
            <a:r>
              <a:rPr lang="zh-CN" altLang="en-US" sz="2400" dirty="0" smtClean="0"/>
              <a:t>起床准备上班。</a:t>
            </a:r>
            <a:endParaRPr lang="en-US" altLang="zh-CN" sz="2400" dirty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演唱会还没开始，歌迷们</a:t>
            </a:r>
            <a:r>
              <a:rPr lang="zh-CN" altLang="en-US" sz="2400" b="1" dirty="0" smtClean="0"/>
              <a:t>早已</a:t>
            </a:r>
            <a:r>
              <a:rPr lang="zh-CN" altLang="en-US" sz="2400" dirty="0" smtClean="0"/>
              <a:t>来排队。</a:t>
            </a:r>
            <a:endParaRPr lang="zh-TW" alt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8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2047</Words>
  <Application>Microsoft Office PowerPoint</Application>
  <PresentationFormat>如螢幕大小 (4:3)</PresentationFormat>
  <Paragraphs>287</Paragraphs>
  <Slides>43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45" baseType="lpstr">
      <vt:lpstr>HDOfficeLightV0</vt:lpstr>
      <vt:lpstr>1_HDOfficeLightV0</vt:lpstr>
      <vt:lpstr>Practical Chinese </vt:lpstr>
      <vt:lpstr>复习</vt:lpstr>
      <vt:lpstr>PowerPoint 簡報</vt:lpstr>
      <vt:lpstr>PowerPoint 簡報</vt:lpstr>
      <vt:lpstr>虚伪-虚假</vt:lpstr>
      <vt:lpstr>PowerPoint 簡報</vt:lpstr>
      <vt:lpstr>突兀-突然</vt:lpstr>
      <vt:lpstr>生词</vt:lpstr>
      <vt:lpstr>早已  zǎoyǐ</vt:lpstr>
      <vt:lpstr>亦  yì</vt:lpstr>
      <vt:lpstr>如梦初醒  rú mèng chū xǐng</vt:lpstr>
      <vt:lpstr>枯燥  kūzào</vt:lpstr>
      <vt:lpstr>奄奄一息 yǎnyānyīxī</vt:lpstr>
      <vt:lpstr>独自 dúzì  </vt:lpstr>
      <vt:lpstr>身不由主  shēn bùyóu zhǔ</vt:lpstr>
      <vt:lpstr>题材  tí cái</vt:lpstr>
      <vt:lpstr>局势  júshì</vt:lpstr>
      <vt:lpstr>股票 gǔpiào</vt:lpstr>
      <vt:lpstr>走势  zǒushì</vt:lpstr>
      <vt:lpstr>过分  guòfèn</vt:lpstr>
      <vt:lpstr>鼓  gǔ</vt:lpstr>
      <vt:lpstr>摆脱  bǎituō</vt:lpstr>
      <vt:lpstr>迷惑 míhuò</vt:lpstr>
      <vt:lpstr>精密 jīngmì</vt:lpstr>
      <vt:lpstr>唏 xī</vt:lpstr>
      <vt:lpstr>更换  gēnghuàn</vt:lpstr>
      <vt:lpstr>此刻  cǐkè</vt:lpstr>
      <vt:lpstr>PowerPoint 簡報</vt:lpstr>
      <vt:lpstr>PowerPoint 簡報</vt:lpstr>
      <vt:lpstr>练一练</vt:lpstr>
      <vt:lpstr>迷惑-困惑</vt:lpstr>
      <vt:lpstr>PowerPoint 簡報</vt:lpstr>
      <vt:lpstr>PowerPoint 簡報</vt:lpstr>
      <vt:lpstr>PowerPoint 簡報</vt:lpstr>
      <vt:lpstr>练习</vt:lpstr>
      <vt:lpstr>PowerPoint 簡報</vt:lpstr>
      <vt:lpstr>PowerPoint 簡報</vt:lpstr>
      <vt:lpstr>PowerPoint 簡報</vt:lpstr>
      <vt:lpstr>语言点</vt:lpstr>
      <vt:lpstr>他们竟设计了如此精密的录音设备，……</vt:lpstr>
      <vt:lpstr>练习 用“如此+形容词/动词”改写或完成下面的句子和对话</vt:lpstr>
      <vt:lpstr>回答问题</vt:lpstr>
      <vt:lpstr>作业，下次上课（10/25）检查！！ P37-44,请你印下来手写，思考与讨论、谈一谈不用写，但请你先看一看，想一想。 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75</cp:revision>
  <dcterms:created xsi:type="dcterms:W3CDTF">2018-10-13T09:46:27Z</dcterms:created>
  <dcterms:modified xsi:type="dcterms:W3CDTF">2018-10-24T09:52:37Z</dcterms:modified>
</cp:coreProperties>
</file>