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9B517-8480-4325-AB78-C8F0990356C3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594EC-10A6-474F-ABFB-D373144195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833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688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Youtube</a:t>
            </a:r>
            <a:r>
              <a:rPr lang="en-US" altLang="zh-TW" baseline="0" dirty="0" smtClean="0"/>
              <a:t>   </a:t>
            </a:r>
            <a:r>
              <a:rPr lang="en-US" altLang="zh-TW" baseline="0" dirty="0" err="1" smtClean="0"/>
              <a:t>wechat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5243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198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14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01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20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6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606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96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71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45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517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86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055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00E7-7332-4391-A8CE-7D83C7F7203F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24B00-AE9B-4A3B-BF37-71C9F91D37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61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dirty="0"/>
              <a:t>生</a:t>
            </a:r>
            <a:r>
              <a:rPr lang="zh-CN" altLang="en-US" dirty="0" smtClean="0"/>
              <a:t>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源头 </a:t>
            </a:r>
            <a:r>
              <a:rPr lang="en-US" altLang="zh-TW" dirty="0" err="1"/>
              <a:t>yuántóu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n. </a:t>
            </a:r>
            <a:r>
              <a:rPr lang="zh-CN" altLang="en-US" dirty="0" smtClean="0"/>
              <a:t>水发源的地方。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他们找到了尼罗河的几处</a:t>
            </a:r>
            <a:r>
              <a:rPr lang="zh-CN" altLang="en-US" b="1" dirty="0" smtClean="0"/>
              <a:t>源头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只有逆流而上，才能找到水的</a:t>
            </a:r>
            <a:r>
              <a:rPr lang="zh-CN" altLang="en-US" b="1" dirty="0" smtClean="0"/>
              <a:t>源头</a:t>
            </a:r>
            <a:r>
              <a:rPr lang="zh-CN" altLang="en-US" dirty="0" smtClean="0"/>
              <a:t>。</a:t>
            </a: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7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牢靠 </a:t>
            </a:r>
            <a:r>
              <a:rPr lang="en-US" altLang="zh-TW" dirty="0" err="1" smtClean="0"/>
              <a:t>láokào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6805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CN" altLang="en-US" sz="6200" dirty="0"/>
              <a:t>解释</a:t>
            </a:r>
            <a:endParaRPr lang="en-US" altLang="zh-CN" sz="6200" dirty="0"/>
          </a:p>
          <a:p>
            <a:pPr marL="514350" indent="-514350">
              <a:buAutoNum type="alphaLcPeriod"/>
            </a:pPr>
            <a:r>
              <a:rPr lang="zh-CN" altLang="en-US" sz="6200" dirty="0" smtClean="0"/>
              <a:t>稳妥可靠。</a:t>
            </a:r>
            <a:endParaRPr lang="en-US" altLang="zh-CN" sz="6200" dirty="0" smtClean="0"/>
          </a:p>
          <a:p>
            <a:pPr marL="0" indent="0">
              <a:buNone/>
            </a:pPr>
            <a:endParaRPr lang="en-US" altLang="zh-TW" sz="6200" dirty="0"/>
          </a:p>
          <a:p>
            <a:pPr marL="0" indent="0">
              <a:buNone/>
            </a:pPr>
            <a:endParaRPr lang="en-US" altLang="zh-TW" sz="6200" dirty="0"/>
          </a:p>
          <a:p>
            <a:pPr marL="0" indent="0">
              <a:buNone/>
            </a:pPr>
            <a:r>
              <a:rPr lang="zh-CN" altLang="en-US" sz="5100" dirty="0"/>
              <a:t>例句</a:t>
            </a:r>
            <a:r>
              <a:rPr lang="en-US" altLang="zh-CN" sz="51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5100" dirty="0" smtClean="0"/>
              <a:t>这把椅子不太</a:t>
            </a:r>
            <a:r>
              <a:rPr lang="zh-CN" altLang="en-US" sz="5100" b="1" dirty="0" smtClean="0"/>
              <a:t>牢靠</a:t>
            </a:r>
            <a:r>
              <a:rPr lang="zh-CN" altLang="en-US" sz="5100" dirty="0" smtClean="0"/>
              <a:t>。</a:t>
            </a:r>
            <a:endParaRPr lang="en-US" altLang="zh-CN" sz="5100" dirty="0" smtClean="0"/>
          </a:p>
          <a:p>
            <a:pPr marL="514350" indent="-514350">
              <a:buAutoNum type="arabicPeriod"/>
            </a:pPr>
            <a:r>
              <a:rPr lang="zh-CN" altLang="en-US" sz="5100" dirty="0" smtClean="0"/>
              <a:t>他的嘴巴不</a:t>
            </a:r>
            <a:r>
              <a:rPr lang="zh-CN" altLang="en-US" sz="5100" b="1" dirty="0" smtClean="0"/>
              <a:t>牢靠</a:t>
            </a:r>
            <a:r>
              <a:rPr lang="zh-CN" altLang="en-US" sz="5100" dirty="0" smtClean="0"/>
              <a:t>，你要小心</a:t>
            </a:r>
            <a:r>
              <a:rPr lang="zh-CN" altLang="en-US" sz="6300" dirty="0" smtClean="0"/>
              <a:t>。</a:t>
            </a:r>
            <a:endParaRPr lang="cs-CZ" altLang="zh-TW" sz="6300" dirty="0"/>
          </a:p>
        </p:txBody>
      </p:sp>
    </p:spTree>
    <p:extLst>
      <p:ext uri="{BB962C8B-B14F-4D97-AF65-F5344CB8AC3E}">
        <p14:creationId xmlns:p14="http://schemas.microsoft.com/office/powerpoint/2010/main" val="282237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35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内涵 </a:t>
            </a:r>
            <a:r>
              <a:rPr lang="en-US" altLang="zh-TW" dirty="0" err="1"/>
              <a:t>nèihán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28092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dirty="0"/>
              <a:t>解释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n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一个概念所包含的内容。 </a:t>
            </a:r>
            <a:r>
              <a:rPr lang="en-US" altLang="zh-CN" sz="3600" dirty="0" smtClean="0"/>
              <a:t>Intension; connotation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zh-CN" altLang="en-US" sz="3600" dirty="0"/>
              <a:t>例句</a:t>
            </a:r>
            <a:r>
              <a:rPr lang="en-US" altLang="zh-CN" sz="36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3600" dirty="0" smtClean="0"/>
              <a:t>这本小说其实没什么</a:t>
            </a:r>
            <a:r>
              <a:rPr lang="zh-CN" altLang="en-US" sz="3600" b="1" dirty="0" smtClean="0"/>
              <a:t>内涵</a:t>
            </a:r>
            <a:r>
              <a:rPr lang="zh-CN" altLang="en-US" sz="3600" dirty="0" smtClean="0"/>
              <a:t>，却登上了排行榜。</a:t>
            </a:r>
            <a:endParaRPr lang="en-US" altLang="zh-CN" sz="3600" dirty="0" smtClean="0"/>
          </a:p>
          <a:p>
            <a:pPr marL="514350" indent="-514350">
              <a:buAutoNum type="arabicPeriod"/>
            </a:pPr>
            <a:r>
              <a:rPr lang="zh-CN" altLang="en-US" sz="3600" dirty="0" smtClean="0"/>
              <a:t>儒家的思想</a:t>
            </a:r>
            <a:r>
              <a:rPr lang="zh-CN" altLang="en-US" sz="3600" b="1" dirty="0" smtClean="0"/>
              <a:t>内涵</a:t>
            </a:r>
            <a:r>
              <a:rPr lang="zh-CN" altLang="en-US" sz="3600" dirty="0" smtClean="0"/>
              <a:t>丰富，包含了仁、义、礼、智、信。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6141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是否 </a:t>
            </a:r>
            <a:r>
              <a:rPr lang="en-US" altLang="zh-TW" dirty="0" err="1"/>
              <a:t>shìfǒu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Adv. </a:t>
            </a:r>
            <a:r>
              <a:rPr lang="zh-CN" altLang="en-US" dirty="0" smtClean="0"/>
              <a:t>是不是。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你</a:t>
            </a:r>
            <a:r>
              <a:rPr lang="zh-CN" altLang="en-US" b="1" dirty="0" smtClean="0"/>
              <a:t>是否</a:t>
            </a:r>
            <a:r>
              <a:rPr lang="zh-CN" altLang="en-US" dirty="0" smtClean="0"/>
              <a:t>认识这位太太？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你</a:t>
            </a:r>
            <a:r>
              <a:rPr lang="zh-CN" altLang="en-US" b="1" dirty="0" smtClean="0"/>
              <a:t>是否</a:t>
            </a:r>
            <a:r>
              <a:rPr lang="zh-CN" altLang="en-US" dirty="0" smtClean="0"/>
              <a:t>准备和他们一起吃饭</a:t>
            </a:r>
            <a:r>
              <a:rPr lang="en-US" altLang="zh-CN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80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郑重 </a:t>
            </a:r>
            <a:r>
              <a:rPr lang="en-US" altLang="zh-TW" dirty="0" err="1"/>
              <a:t>zhèngzhòng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14350" indent="-514350">
              <a:buAutoNum type="alphaLcPeriod"/>
            </a:pPr>
            <a:r>
              <a:rPr lang="zh-CN" altLang="en-US" dirty="0" smtClean="0"/>
              <a:t>严肃认真。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/>
              <a:t>校</a:t>
            </a:r>
            <a:r>
              <a:rPr lang="zh-CN" altLang="en-US" dirty="0" smtClean="0"/>
              <a:t>长发表了一个</a:t>
            </a:r>
            <a:r>
              <a:rPr lang="zh-CN" altLang="en-US" b="1" dirty="0" smtClean="0"/>
              <a:t>郑重</a:t>
            </a:r>
            <a:r>
              <a:rPr lang="zh-CN" altLang="en-US" dirty="0" smtClean="0"/>
              <a:t>的演说。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小罗说起话来总是很慢，一副</a:t>
            </a:r>
            <a:r>
              <a:rPr lang="zh-CN" altLang="en-US" b="1" dirty="0" smtClean="0"/>
              <a:t>郑重</a:t>
            </a:r>
            <a:r>
              <a:rPr lang="zh-CN" altLang="en-US" dirty="0" smtClean="0"/>
              <a:t>的样子。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2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诚挚 </a:t>
            </a:r>
            <a:r>
              <a:rPr lang="en-US" altLang="zh-TW" dirty="0" err="1"/>
              <a:t>chéngzhì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a.</a:t>
            </a:r>
            <a:r>
              <a:rPr lang="zh-CN" altLang="en-US" dirty="0" smtClean="0"/>
              <a:t>诚恳真挚。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他脸上总是带着一副</a:t>
            </a:r>
            <a:r>
              <a:rPr lang="zh-CN" altLang="en-US" b="1" dirty="0" smtClean="0"/>
              <a:t>诚挚</a:t>
            </a:r>
            <a:r>
              <a:rPr lang="zh-CN" altLang="en-US" dirty="0" smtClean="0"/>
              <a:t>的表情。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请接受我最</a:t>
            </a:r>
            <a:r>
              <a:rPr lang="zh-CN" altLang="en-US" b="1" dirty="0" smtClean="0"/>
              <a:t>诚挚</a:t>
            </a:r>
            <a:r>
              <a:rPr lang="zh-CN" altLang="en-US" dirty="0" smtClean="0"/>
              <a:t>的新年祝福。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90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磊落</a:t>
            </a:r>
            <a:r>
              <a:rPr lang="en-US" altLang="zh-CN" dirty="0" smtClean="0"/>
              <a:t> </a:t>
            </a:r>
            <a:r>
              <a:rPr lang="en-US" altLang="zh-TW" dirty="0" err="1" smtClean="0"/>
              <a:t>lěiluò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a. </a:t>
            </a:r>
            <a:r>
              <a:rPr lang="zh-CN" altLang="en-US" dirty="0" smtClean="0"/>
              <a:t>（心地）正大光明。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她的行为光明</a:t>
            </a:r>
            <a:r>
              <a:rPr lang="zh-CN" altLang="en-US" b="1" dirty="0" smtClean="0"/>
              <a:t>磊落</a:t>
            </a:r>
            <a:r>
              <a:rPr lang="zh-CN" altLang="en-US" dirty="0" smtClean="0"/>
              <a:t>，从不隐瞒任何事。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做人要光明</a:t>
            </a:r>
            <a:r>
              <a:rPr lang="zh-CN" altLang="en-US" b="1" dirty="0" smtClean="0"/>
              <a:t>磊落</a:t>
            </a:r>
            <a:r>
              <a:rPr lang="zh-CN" altLang="en-US" dirty="0" smtClean="0"/>
              <a:t>，不要像他这样在背后说别人坏话。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0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落地生根</a:t>
            </a:r>
            <a:r>
              <a:rPr lang="en-US" altLang="zh-CN" dirty="0" smtClean="0"/>
              <a:t> </a:t>
            </a:r>
            <a:r>
              <a:rPr lang="en-US" altLang="zh-TW" dirty="0" err="1"/>
              <a:t>luòdì</a:t>
            </a:r>
            <a:r>
              <a:rPr lang="en-US" altLang="zh-TW" dirty="0"/>
              <a:t> </a:t>
            </a:r>
            <a:r>
              <a:rPr lang="en-US" altLang="zh-TW" dirty="0" err="1"/>
              <a:t>shēnggēn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成</a:t>
            </a:r>
            <a:r>
              <a:rPr lang="zh-CN" altLang="en-US" dirty="0" smtClean="0"/>
              <a:t>语</a:t>
            </a:r>
            <a:r>
              <a:rPr lang="en-US" altLang="zh-CN" dirty="0"/>
              <a:t> </a:t>
            </a:r>
            <a:r>
              <a:rPr lang="en-US" altLang="zh-TW" dirty="0" smtClean="0"/>
              <a:t> </a:t>
            </a:r>
            <a:r>
              <a:rPr lang="zh-CN" altLang="en-US" dirty="0" smtClean="0"/>
              <a:t>植物的种子落地以后扎根生长。课文中比喻说话算数，说到做到。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他的父母在</a:t>
            </a:r>
            <a:r>
              <a:rPr lang="en-US" altLang="zh-CN" dirty="0" smtClean="0"/>
              <a:t>70</a:t>
            </a:r>
            <a:r>
              <a:rPr lang="zh-CN" altLang="en-US" dirty="0" smtClean="0"/>
              <a:t>年代从越南移居捷克</a:t>
            </a:r>
            <a:r>
              <a:rPr lang="zh-CN" altLang="en-US" b="1" dirty="0" smtClean="0"/>
              <a:t>落地生根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在国外多年后，他突然有了</a:t>
            </a:r>
            <a:r>
              <a:rPr lang="zh-CN" altLang="en-US" b="1" dirty="0" smtClean="0"/>
              <a:t>落地生根</a:t>
            </a:r>
            <a:r>
              <a:rPr lang="zh-CN" altLang="en-US" dirty="0" smtClean="0"/>
              <a:t>的念头。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6083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一言既出，驷马难追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TW" dirty="0" err="1"/>
              <a:t>yī</a:t>
            </a:r>
            <a:r>
              <a:rPr lang="en-US" altLang="zh-TW" dirty="0"/>
              <a:t> </a:t>
            </a:r>
            <a:r>
              <a:rPr lang="en-US" altLang="zh-TW" dirty="0" err="1"/>
              <a:t>yán</a:t>
            </a:r>
            <a:r>
              <a:rPr lang="en-US" altLang="zh-TW" dirty="0"/>
              <a:t> </a:t>
            </a:r>
            <a:r>
              <a:rPr lang="en-US" altLang="zh-TW" dirty="0" err="1"/>
              <a:t>jìchū</a:t>
            </a:r>
            <a:r>
              <a:rPr lang="en-US" altLang="zh-TW" dirty="0"/>
              <a:t>, </a:t>
            </a:r>
            <a:r>
              <a:rPr lang="en-US" altLang="zh-TW" dirty="0" err="1"/>
              <a:t>sìmǎ</a:t>
            </a:r>
            <a:r>
              <a:rPr lang="en-US" altLang="zh-TW" dirty="0"/>
              <a:t> </a:t>
            </a:r>
            <a:r>
              <a:rPr lang="en-US" altLang="zh-TW" dirty="0" err="1"/>
              <a:t>nán</a:t>
            </a:r>
            <a:r>
              <a:rPr lang="en-US" altLang="zh-TW" dirty="0"/>
              <a:t> </a:t>
            </a:r>
            <a:r>
              <a:rPr lang="en-US" altLang="zh-TW" dirty="0" err="1"/>
              <a:t>zhuī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成语  </a:t>
            </a:r>
            <a:r>
              <a:rPr lang="zh-CN" altLang="en-US" dirty="0"/>
              <a:t>一句</a:t>
            </a:r>
            <a:r>
              <a:rPr lang="zh-CN" altLang="en-US" dirty="0" smtClean="0"/>
              <a:t>话说出了口，就是套四匹马的车也追不上。形容话说出之后，无法再收回。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君子</a:t>
            </a:r>
            <a:r>
              <a:rPr lang="zh-CN" altLang="en-US" b="1" dirty="0" smtClean="0"/>
              <a:t>一言既出驷马难追</a:t>
            </a:r>
            <a:r>
              <a:rPr lang="zh-CN" altLang="en-US" dirty="0" smtClean="0"/>
              <a:t>，决不反悔。</a:t>
            </a: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这话是你说的， </a:t>
            </a:r>
            <a:r>
              <a:rPr lang="zh-CN" altLang="en-US" b="1" dirty="0"/>
              <a:t>一言既出驷马难</a:t>
            </a:r>
            <a:r>
              <a:rPr lang="zh-CN" altLang="en-US" b="1" dirty="0" smtClean="0"/>
              <a:t>追</a:t>
            </a:r>
            <a:r>
              <a:rPr lang="zh-CN" altLang="en-US" dirty="0" smtClean="0"/>
              <a:t>，你可要说话算数。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161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准则 </a:t>
            </a:r>
            <a:r>
              <a:rPr lang="en-US" altLang="zh-TW" dirty="0" err="1"/>
              <a:t>zhǔnzé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sz="4000" dirty="0"/>
              <a:t>解释</a:t>
            </a:r>
            <a:endParaRPr lang="en-US" altLang="zh-CN" sz="4000" dirty="0"/>
          </a:p>
          <a:p>
            <a:pPr marL="0" indent="0">
              <a:buNone/>
            </a:pPr>
            <a:r>
              <a:rPr lang="en-US" altLang="zh-TW" sz="4000" dirty="0" smtClean="0"/>
              <a:t>n. </a:t>
            </a:r>
            <a:r>
              <a:rPr lang="zh-CN" altLang="en-US" sz="4000" dirty="0" smtClean="0"/>
              <a:t>言论、行动等所依据的原则。</a:t>
            </a:r>
            <a:endParaRPr lang="en-US" altLang="zh-CN" sz="4000" dirty="0" smtClean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r>
              <a:rPr lang="zh-CN" altLang="en-US" sz="4000" dirty="0"/>
              <a:t>例句</a:t>
            </a:r>
            <a:r>
              <a:rPr lang="en-US" altLang="zh-CN" sz="40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4000" dirty="0" smtClean="0"/>
              <a:t>他这个人有他自己的</a:t>
            </a:r>
            <a:r>
              <a:rPr lang="zh-CN" altLang="en-US" sz="4000" b="1" dirty="0" smtClean="0"/>
              <a:t>准则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514350" indent="-514350">
              <a:buAutoNum type="arabicPeriod"/>
            </a:pPr>
            <a:r>
              <a:rPr lang="zh-CN" altLang="en-US" sz="4000" dirty="0"/>
              <a:t>诚</a:t>
            </a:r>
            <a:r>
              <a:rPr lang="zh-CN" altLang="en-US" sz="4000" dirty="0" smtClean="0"/>
              <a:t>实是我们做生意的一条基本</a:t>
            </a:r>
            <a:r>
              <a:rPr lang="zh-CN" altLang="en-US" sz="4000" b="1" dirty="0" smtClean="0"/>
              <a:t>准则</a:t>
            </a:r>
            <a:r>
              <a:rPr lang="zh-CN" altLang="en-US" sz="4000" dirty="0" smtClean="0"/>
              <a:t>。</a:t>
            </a:r>
            <a:endParaRPr lang="cs-CZ" altLang="zh-TW" sz="4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48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唯一 </a:t>
            </a:r>
            <a:r>
              <a:rPr lang="en-US" altLang="zh-TW" dirty="0" err="1"/>
              <a:t>wéiyī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a. </a:t>
            </a:r>
            <a:r>
              <a:rPr lang="zh-CN" altLang="en-US" dirty="0" smtClean="0"/>
              <a:t>只有一个；独一无二。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上大学并不是青年人</a:t>
            </a:r>
            <a:r>
              <a:rPr lang="zh-CN" altLang="en-US" b="1" dirty="0" smtClean="0"/>
              <a:t>唯一</a:t>
            </a:r>
            <a:r>
              <a:rPr lang="zh-CN" altLang="en-US" dirty="0" smtClean="0"/>
              <a:t>的选择。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她</a:t>
            </a:r>
            <a:r>
              <a:rPr lang="zh-CN" altLang="en-US" b="1" dirty="0" smtClean="0"/>
              <a:t>唯一</a:t>
            </a:r>
            <a:r>
              <a:rPr lang="zh-CN" altLang="en-US" dirty="0" smtClean="0"/>
              <a:t>的亲人也在几年前就过世了 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2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含义 </a:t>
            </a:r>
            <a:r>
              <a:rPr lang="en-US" altLang="zh-TW" dirty="0" err="1"/>
              <a:t>hányì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sz="4000" dirty="0"/>
              <a:t>解释</a:t>
            </a:r>
            <a:endParaRPr lang="en-US" altLang="zh-CN" sz="4000" dirty="0"/>
          </a:p>
          <a:p>
            <a:pPr marL="0" indent="0">
              <a:buNone/>
            </a:pPr>
            <a:r>
              <a:rPr lang="en-US" altLang="zh-TW" sz="4000" dirty="0"/>
              <a:t>n</a:t>
            </a:r>
            <a:r>
              <a:rPr lang="en-US" altLang="zh-TW" sz="4000" dirty="0" smtClean="0"/>
              <a:t>. </a:t>
            </a:r>
            <a:r>
              <a:rPr lang="zh-CN" altLang="en-US" sz="4000" dirty="0" smtClean="0"/>
              <a:t>（词句等）所包含的意义。</a:t>
            </a:r>
            <a:endParaRPr lang="en-US" altLang="zh-CN" sz="4000" dirty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r>
              <a:rPr lang="zh-CN" altLang="en-US" sz="4000" dirty="0"/>
              <a:t>例句</a:t>
            </a:r>
            <a:r>
              <a:rPr lang="en-US" altLang="zh-CN" sz="40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4000" dirty="0" smtClean="0"/>
              <a:t>那篇文章的</a:t>
            </a:r>
            <a:r>
              <a:rPr lang="zh-CN" altLang="en-US" sz="4000" b="1" dirty="0" smtClean="0"/>
              <a:t>含义</a:t>
            </a:r>
            <a:r>
              <a:rPr lang="zh-CN" altLang="en-US" sz="4000" dirty="0" smtClean="0"/>
              <a:t>很深刻。</a:t>
            </a:r>
            <a:endParaRPr lang="en-US" altLang="zh-CN" sz="4000" dirty="0" smtClean="0"/>
          </a:p>
          <a:p>
            <a:pPr marL="514350" indent="-514350">
              <a:buAutoNum type="arabicPeriod"/>
            </a:pPr>
            <a:r>
              <a:rPr lang="zh-CN" altLang="en-US" sz="4000" dirty="0"/>
              <a:t>只</a:t>
            </a:r>
            <a:r>
              <a:rPr lang="zh-CN" altLang="en-US" sz="4000" dirty="0" smtClean="0"/>
              <a:t>有用心去感受电影，才能了解它真正的</a:t>
            </a:r>
            <a:r>
              <a:rPr lang="zh-CN" altLang="en-US" sz="4000" b="1" dirty="0" smtClean="0"/>
              <a:t>含义</a:t>
            </a:r>
            <a:r>
              <a:rPr lang="zh-CN" altLang="en-US" sz="4000" dirty="0" smtClean="0"/>
              <a:t>。</a:t>
            </a:r>
            <a:endParaRPr lang="cs-CZ" altLang="zh-TW" sz="4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9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</a:t>
            </a:r>
            <a:r>
              <a:rPr lang="zh-CN" altLang="en-US" dirty="0" smtClean="0"/>
              <a:t>气 </a:t>
            </a:r>
            <a:r>
              <a:rPr lang="en-US" altLang="zh-TW" dirty="0" err="1"/>
              <a:t>zhèngqì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n. </a:t>
            </a:r>
            <a:r>
              <a:rPr lang="zh-CN" altLang="en-US" dirty="0" smtClean="0"/>
              <a:t>光明正大的作风，纯正良好的风气。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他的爸爸是位一身</a:t>
            </a:r>
            <a:r>
              <a:rPr lang="zh-CN" altLang="en-US" b="1" dirty="0" smtClean="0"/>
              <a:t>正气</a:t>
            </a:r>
            <a:r>
              <a:rPr lang="zh-CN" altLang="en-US" dirty="0" smtClean="0"/>
              <a:t>的警察。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做</a:t>
            </a:r>
            <a:r>
              <a:rPr lang="zh-CN" altLang="en-US" dirty="0" smtClean="0"/>
              <a:t>人要有</a:t>
            </a:r>
            <a:r>
              <a:rPr lang="zh-CN" altLang="en-US" b="1" dirty="0" smtClean="0"/>
              <a:t>正气</a:t>
            </a:r>
            <a:r>
              <a:rPr lang="zh-CN" altLang="en-US" dirty="0" smtClean="0"/>
              <a:t>，要禁得住诱惑。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8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大千世界 </a:t>
            </a:r>
            <a:r>
              <a:rPr lang="en-US" altLang="zh-TW" dirty="0" err="1"/>
              <a:t>dàqiān</a:t>
            </a:r>
            <a:r>
              <a:rPr lang="en-US" altLang="zh-TW" dirty="0"/>
              <a:t> </a:t>
            </a:r>
            <a:r>
              <a:rPr lang="en-US" altLang="zh-TW" dirty="0" err="1"/>
              <a:t>shìjiè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成语  指广阔无边的自然界和人类社会的一切事物。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b="1" dirty="0"/>
              <a:t>大千世</a:t>
            </a:r>
            <a:r>
              <a:rPr lang="zh-CN" altLang="en-US" b="1" dirty="0" smtClean="0"/>
              <a:t>界</a:t>
            </a:r>
            <a:r>
              <a:rPr lang="zh-CN" altLang="en-US" dirty="0" smtClean="0"/>
              <a:t>无奇不有，充满了矛盾。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在这个</a:t>
            </a:r>
            <a:r>
              <a:rPr lang="zh-CN" altLang="en-US" b="1" dirty="0" smtClean="0"/>
              <a:t>大千世界</a:t>
            </a:r>
            <a:r>
              <a:rPr lang="zh-CN" altLang="en-US" dirty="0" smtClean="0"/>
              <a:t>里，处处要小心。</a:t>
            </a: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713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随意 </a:t>
            </a:r>
            <a:r>
              <a:rPr lang="en-US" altLang="zh-TW" dirty="0" err="1"/>
              <a:t>suíyì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/>
              <a:t>解释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TW" sz="3600" dirty="0" smtClean="0"/>
              <a:t>v. </a:t>
            </a:r>
            <a:r>
              <a:rPr lang="zh-CN" altLang="en-US" sz="3600" dirty="0" smtClean="0"/>
              <a:t>任凭自己的意思。（随意</a:t>
            </a:r>
            <a:r>
              <a:rPr lang="en-US" altLang="zh-CN" sz="3600" dirty="0" smtClean="0"/>
              <a:t>-</a:t>
            </a:r>
            <a:r>
              <a:rPr lang="zh-CN" altLang="en-US" sz="3600" dirty="0" smtClean="0"/>
              <a:t>随便）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zh-CN" altLang="en-US" sz="3600" dirty="0"/>
              <a:t>例句</a:t>
            </a:r>
            <a:r>
              <a:rPr lang="en-US" altLang="zh-CN" sz="36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3600" dirty="0" smtClean="0"/>
              <a:t>这些东西你可以</a:t>
            </a:r>
            <a:r>
              <a:rPr lang="zh-CN" altLang="en-US" sz="3600" b="1" dirty="0" smtClean="0"/>
              <a:t>随意</a:t>
            </a:r>
            <a:r>
              <a:rPr lang="zh-CN" altLang="en-US" sz="3600" dirty="0" smtClean="0"/>
              <a:t>挑选。</a:t>
            </a:r>
            <a:endParaRPr lang="en-US" altLang="zh-CN" sz="2400" dirty="0"/>
          </a:p>
          <a:p>
            <a:pPr marL="514350" indent="-514350">
              <a:buAutoNum type="arabicPeriod"/>
            </a:pPr>
            <a:r>
              <a:rPr lang="zh-CN" altLang="en-US" sz="3600" dirty="0" smtClean="0"/>
              <a:t>你这样</a:t>
            </a:r>
            <a:r>
              <a:rPr lang="zh-CN" altLang="en-US" sz="3600" b="1" dirty="0" smtClean="0"/>
              <a:t>随意</a:t>
            </a:r>
            <a:r>
              <a:rPr lang="zh-CN" altLang="en-US" sz="3600" dirty="0" smtClean="0"/>
              <a:t>答应别人，如果办不到怎么办？</a:t>
            </a: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278436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许诺</a:t>
            </a:r>
            <a:r>
              <a:rPr lang="en-US" altLang="zh-CN" dirty="0" smtClean="0"/>
              <a:t> </a:t>
            </a:r>
            <a:r>
              <a:rPr lang="en-US" altLang="zh-TW" dirty="0" err="1"/>
              <a:t>xǔnuò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V. </a:t>
            </a:r>
            <a:r>
              <a:rPr lang="zh-CN" altLang="en-US" dirty="0" smtClean="0"/>
              <a:t>答应。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514350" indent="-514350">
              <a:buAutoNum type="arabicPeriod"/>
            </a:pPr>
            <a:r>
              <a:rPr lang="zh-CN" altLang="en-US" b="1" dirty="0" smtClean="0"/>
              <a:t>许诺</a:t>
            </a:r>
            <a:r>
              <a:rPr lang="zh-CN" altLang="en-US" dirty="0" smtClean="0"/>
              <a:t>别人的事情，应该尽力完成。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自己没有把握的事，不要随便向人家</a:t>
            </a:r>
            <a:r>
              <a:rPr lang="zh-CN" altLang="en-US" b="1" dirty="0" smtClean="0"/>
              <a:t>许诺</a:t>
            </a:r>
            <a:r>
              <a:rPr lang="zh-CN" altLang="en-US" dirty="0" smtClean="0"/>
              <a:t>。</a:t>
            </a:r>
            <a:endParaRPr lang="cs-CZ" altLang="zh-TW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6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兑</a:t>
            </a:r>
            <a:r>
              <a:rPr lang="zh-CN" altLang="en-US" dirty="0" smtClean="0"/>
              <a:t>现 </a:t>
            </a:r>
            <a:r>
              <a:rPr lang="en-US" altLang="zh-TW" dirty="0" err="1"/>
              <a:t>duìxiàn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v. </a:t>
            </a:r>
            <a:r>
              <a:rPr lang="zh-CN" altLang="en-US" dirty="0" smtClean="0"/>
              <a:t>比喻诺言的实现。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你必须</a:t>
            </a:r>
            <a:r>
              <a:rPr lang="zh-CN" altLang="en-US" b="1" dirty="0" smtClean="0"/>
              <a:t>兑现</a:t>
            </a:r>
            <a:r>
              <a:rPr lang="zh-CN" altLang="en-US" dirty="0" smtClean="0"/>
              <a:t>你的许诺。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只要承诺了，就应该去</a:t>
            </a:r>
            <a:r>
              <a:rPr lang="zh-CN" altLang="en-US" b="1" dirty="0" smtClean="0"/>
              <a:t>兑现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558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49134" y="2061601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震撼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34833" y="522969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唯一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2658924" y="1979181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严谨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2818584" y="522969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奔腾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5029927" y="3426361"/>
            <a:ext cx="1846330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内涵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029926" y="395093"/>
            <a:ext cx="172819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源头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002226" y="1985522"/>
            <a:ext cx="1728192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牢靠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054009" y="5016790"/>
            <a:ext cx="1728192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是否</a:t>
            </a:r>
            <a:endParaRPr lang="zh-TW" altLang="en-US" sz="6000" dirty="0"/>
          </a:p>
        </p:txBody>
      </p:sp>
      <p:sp>
        <p:nvSpPr>
          <p:cNvPr id="17" name="文字方塊 4"/>
          <p:cNvSpPr txBox="1"/>
          <p:nvPr/>
        </p:nvSpPr>
        <p:spPr>
          <a:xfrm>
            <a:off x="445495" y="3513748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绵长</a:t>
            </a:r>
            <a:endParaRPr lang="zh-TW" altLang="en-US" sz="6000" dirty="0"/>
          </a:p>
        </p:txBody>
      </p:sp>
      <p:sp>
        <p:nvSpPr>
          <p:cNvPr id="18" name="文字方塊 4"/>
          <p:cNvSpPr txBox="1"/>
          <p:nvPr/>
        </p:nvSpPr>
        <p:spPr>
          <a:xfrm>
            <a:off x="549134" y="5097747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深切</a:t>
            </a:r>
            <a:endParaRPr lang="zh-TW" altLang="en-US" sz="6000" dirty="0"/>
          </a:p>
        </p:txBody>
      </p:sp>
      <p:sp>
        <p:nvSpPr>
          <p:cNvPr id="19" name="文字方塊 8"/>
          <p:cNvSpPr txBox="1"/>
          <p:nvPr/>
        </p:nvSpPr>
        <p:spPr>
          <a:xfrm>
            <a:off x="2818584" y="3435393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遗忘</a:t>
            </a:r>
            <a:endParaRPr lang="zh-TW" altLang="en-US" sz="6000" dirty="0"/>
          </a:p>
        </p:txBody>
      </p:sp>
      <p:sp>
        <p:nvSpPr>
          <p:cNvPr id="20" name="文字方塊 8"/>
          <p:cNvSpPr txBox="1"/>
          <p:nvPr/>
        </p:nvSpPr>
        <p:spPr>
          <a:xfrm>
            <a:off x="2877855" y="5097747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相处</a:t>
            </a:r>
            <a:endParaRPr lang="zh-TW" altLang="en-US" sz="6000" dirty="0"/>
          </a:p>
        </p:txBody>
      </p:sp>
      <p:sp>
        <p:nvSpPr>
          <p:cNvPr id="21" name="文字方塊 4"/>
          <p:cNvSpPr txBox="1"/>
          <p:nvPr/>
        </p:nvSpPr>
        <p:spPr>
          <a:xfrm>
            <a:off x="7154017" y="1410756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郑重</a:t>
            </a:r>
            <a:endParaRPr lang="zh-TW" altLang="en-US" sz="6000" dirty="0"/>
          </a:p>
        </p:txBody>
      </p:sp>
      <p:sp>
        <p:nvSpPr>
          <p:cNvPr id="22" name="文字方塊 4"/>
          <p:cNvSpPr txBox="1"/>
          <p:nvPr/>
        </p:nvSpPr>
        <p:spPr>
          <a:xfrm>
            <a:off x="7154017" y="2850916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诚挚</a:t>
            </a:r>
            <a:endParaRPr lang="zh-TW" altLang="en-US" sz="6000" dirty="0"/>
          </a:p>
        </p:txBody>
      </p:sp>
      <p:sp>
        <p:nvSpPr>
          <p:cNvPr id="23" name="文字方塊 4"/>
          <p:cNvSpPr txBox="1"/>
          <p:nvPr/>
        </p:nvSpPr>
        <p:spPr>
          <a:xfrm>
            <a:off x="7154017" y="4291076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磊落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05194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字方塊 4"/>
          <p:cNvSpPr txBox="1"/>
          <p:nvPr/>
        </p:nvSpPr>
        <p:spPr>
          <a:xfrm>
            <a:off x="179512" y="476672"/>
            <a:ext cx="3456384" cy="1015663"/>
          </a:xfrm>
          <a:prstGeom prst="rect">
            <a:avLst/>
          </a:prstGeom>
          <a:solidFill>
            <a:srgbClr val="ED05F3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落地生根</a:t>
            </a:r>
            <a:endParaRPr lang="zh-TW" altLang="en-US" sz="6000" dirty="0"/>
          </a:p>
        </p:txBody>
      </p:sp>
      <p:sp>
        <p:nvSpPr>
          <p:cNvPr id="20" name="文字方塊 4"/>
          <p:cNvSpPr txBox="1"/>
          <p:nvPr/>
        </p:nvSpPr>
        <p:spPr>
          <a:xfrm>
            <a:off x="179512" y="2204864"/>
            <a:ext cx="3456384" cy="1938992"/>
          </a:xfrm>
          <a:prstGeom prst="rect">
            <a:avLst/>
          </a:prstGeom>
          <a:solidFill>
            <a:srgbClr val="ED05F3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一言既</a:t>
            </a:r>
            <a:r>
              <a:rPr lang="zh-CN" altLang="en-US" sz="6000" dirty="0" smtClean="0"/>
              <a:t>出，驷</a:t>
            </a:r>
            <a:r>
              <a:rPr lang="zh-CN" altLang="en-US" sz="6000" dirty="0"/>
              <a:t>马难追</a:t>
            </a:r>
            <a:endParaRPr lang="zh-TW" altLang="en-US" sz="6000" dirty="0"/>
          </a:p>
        </p:txBody>
      </p:sp>
      <p:sp>
        <p:nvSpPr>
          <p:cNvPr id="21" name="文字方塊 9"/>
          <p:cNvSpPr txBox="1"/>
          <p:nvPr/>
        </p:nvSpPr>
        <p:spPr>
          <a:xfrm>
            <a:off x="395536" y="4788152"/>
            <a:ext cx="1846330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准则</a:t>
            </a:r>
            <a:endParaRPr lang="zh-TW" altLang="en-US" sz="6000" dirty="0"/>
          </a:p>
        </p:txBody>
      </p:sp>
      <p:sp>
        <p:nvSpPr>
          <p:cNvPr id="22" name="文字方塊 9"/>
          <p:cNvSpPr txBox="1"/>
          <p:nvPr/>
        </p:nvSpPr>
        <p:spPr>
          <a:xfrm>
            <a:off x="2712731" y="4836197"/>
            <a:ext cx="1846330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含义</a:t>
            </a:r>
            <a:endParaRPr lang="zh-TW" altLang="en-US" sz="6000" dirty="0"/>
          </a:p>
        </p:txBody>
      </p:sp>
      <p:sp>
        <p:nvSpPr>
          <p:cNvPr id="23" name="文字方塊 9"/>
          <p:cNvSpPr txBox="1"/>
          <p:nvPr/>
        </p:nvSpPr>
        <p:spPr>
          <a:xfrm>
            <a:off x="4165830" y="476672"/>
            <a:ext cx="1846330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正气</a:t>
            </a:r>
            <a:endParaRPr lang="zh-TW" altLang="en-US" sz="6000" dirty="0"/>
          </a:p>
        </p:txBody>
      </p:sp>
      <p:sp>
        <p:nvSpPr>
          <p:cNvPr id="24" name="文字方塊 4"/>
          <p:cNvSpPr txBox="1"/>
          <p:nvPr/>
        </p:nvSpPr>
        <p:spPr>
          <a:xfrm>
            <a:off x="4139952" y="1844824"/>
            <a:ext cx="3276872" cy="1015663"/>
          </a:xfrm>
          <a:prstGeom prst="rect">
            <a:avLst/>
          </a:prstGeom>
          <a:solidFill>
            <a:srgbClr val="ED05F3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大千世界</a:t>
            </a:r>
            <a:endParaRPr lang="zh-TW" altLang="en-US" sz="6000" dirty="0"/>
          </a:p>
        </p:txBody>
      </p:sp>
      <p:sp>
        <p:nvSpPr>
          <p:cNvPr id="25" name="文字方塊 8"/>
          <p:cNvSpPr txBox="1"/>
          <p:nvPr/>
        </p:nvSpPr>
        <p:spPr>
          <a:xfrm>
            <a:off x="4157090" y="3286656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随意</a:t>
            </a:r>
            <a:endParaRPr lang="zh-TW" altLang="en-US" sz="6000" dirty="0"/>
          </a:p>
        </p:txBody>
      </p:sp>
      <p:sp>
        <p:nvSpPr>
          <p:cNvPr id="26" name="文字方塊 8"/>
          <p:cNvSpPr txBox="1"/>
          <p:nvPr/>
        </p:nvSpPr>
        <p:spPr>
          <a:xfrm>
            <a:off x="5088995" y="4836197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许诺</a:t>
            </a:r>
            <a:endParaRPr lang="zh-TW" altLang="en-US" sz="6000" dirty="0"/>
          </a:p>
        </p:txBody>
      </p:sp>
      <p:sp>
        <p:nvSpPr>
          <p:cNvPr id="27" name="文字方塊 8"/>
          <p:cNvSpPr txBox="1"/>
          <p:nvPr/>
        </p:nvSpPr>
        <p:spPr>
          <a:xfrm>
            <a:off x="7020272" y="3281751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兑现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39331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zh-CN" altLang="en-US" dirty="0"/>
              <a:t>领导的声音（</a:t>
            </a:r>
            <a:r>
              <a:rPr lang="cs-CZ" dirty="0"/>
              <a:t>    </a:t>
            </a:r>
            <a:r>
              <a:rPr lang="zh-CN" altLang="en-US" dirty="0"/>
              <a:t>）而且严肃，大家都很紧张。</a:t>
            </a:r>
            <a:endParaRPr lang="cs-CZ" dirty="0"/>
          </a:p>
          <a:p>
            <a:r>
              <a:rPr lang="zh-CN" altLang="en-US" dirty="0"/>
              <a:t>我们向他们表达了（</a:t>
            </a:r>
            <a:r>
              <a:rPr lang="cs-CZ" dirty="0"/>
              <a:t>    </a:t>
            </a:r>
            <a:r>
              <a:rPr lang="zh-CN" altLang="en-US" dirty="0"/>
              <a:t>）的谢意。</a:t>
            </a:r>
            <a:endParaRPr lang="cs-CZ" dirty="0"/>
          </a:p>
          <a:p>
            <a:r>
              <a:rPr lang="zh-CN" altLang="en-US" dirty="0"/>
              <a:t>爸爸为人诚实，办事（</a:t>
            </a:r>
            <a:r>
              <a:rPr lang="cs-CZ" dirty="0"/>
              <a:t>    </a:t>
            </a:r>
            <a:r>
              <a:rPr lang="zh-CN" altLang="en-US" dirty="0"/>
              <a:t>）。</a:t>
            </a:r>
            <a:endParaRPr lang="cs-CZ" dirty="0"/>
          </a:p>
          <a:p>
            <a:r>
              <a:rPr lang="zh-CN" altLang="en-US" dirty="0" smtClean="0"/>
              <a:t>驾</a:t>
            </a:r>
            <a:r>
              <a:rPr lang="zh-CN" altLang="en-US" dirty="0"/>
              <a:t>驶飞机是一个（</a:t>
            </a:r>
            <a:r>
              <a:rPr lang="cs-CZ" dirty="0"/>
              <a:t>    </a:t>
            </a:r>
            <a:r>
              <a:rPr lang="zh-CN" altLang="en-US" dirty="0"/>
              <a:t>）的工作。</a:t>
            </a:r>
            <a:endParaRPr lang="cs-CZ" dirty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043089"/>
              </p:ext>
            </p:extLst>
          </p:nvPr>
        </p:nvGraphicFramePr>
        <p:xfrm>
          <a:off x="251520" y="1397000"/>
          <a:ext cx="8712968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782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782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782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82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深切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严谨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牢靠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磊落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21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353347"/>
          </a:xfrm>
        </p:spPr>
        <p:txBody>
          <a:bodyPr/>
          <a:lstStyle/>
          <a:p>
            <a:r>
              <a:rPr lang="zh-CN" altLang="en-US" dirty="0"/>
              <a:t>以前，我要求你的事情，你从来没有（</a:t>
            </a:r>
            <a:r>
              <a:rPr lang="cs-CZ" dirty="0"/>
              <a:t>    </a:t>
            </a:r>
            <a:r>
              <a:rPr lang="zh-CN" altLang="en-US" dirty="0"/>
              <a:t>）过。</a:t>
            </a:r>
            <a:endParaRPr lang="cs-CZ" dirty="0"/>
          </a:p>
          <a:p>
            <a:r>
              <a:rPr lang="zh-CN" altLang="en-US" dirty="0"/>
              <a:t>我光明（</a:t>
            </a:r>
            <a:r>
              <a:rPr lang="cs-CZ" dirty="0"/>
              <a:t>    </a:t>
            </a:r>
            <a:r>
              <a:rPr lang="zh-CN" altLang="en-US" dirty="0"/>
              <a:t>），他说什么我都不介意。</a:t>
            </a:r>
            <a:endParaRPr lang="cs-CZ" dirty="0"/>
          </a:p>
          <a:p>
            <a:r>
              <a:rPr lang="zh-CN" altLang="en-US" dirty="0"/>
              <a:t>读书不知道书中的（</a:t>
            </a:r>
            <a:r>
              <a:rPr lang="cs-CZ" dirty="0"/>
              <a:t>    </a:t>
            </a:r>
            <a:r>
              <a:rPr lang="zh-CN" altLang="en-US" dirty="0"/>
              <a:t>），就等于是在嚼一块树皮。</a:t>
            </a:r>
            <a:endParaRPr lang="cs-CZ" dirty="0"/>
          </a:p>
          <a:p>
            <a:r>
              <a:rPr lang="zh-CN" altLang="en-US" dirty="0"/>
              <a:t>妈妈（</a:t>
            </a:r>
            <a:r>
              <a:rPr lang="cs-CZ" dirty="0"/>
              <a:t>    </a:t>
            </a:r>
            <a:r>
              <a:rPr lang="zh-CN" altLang="en-US" dirty="0"/>
              <a:t>）我生日时送我一台电脑。</a:t>
            </a:r>
            <a:endParaRPr lang="cs-CZ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948704"/>
              </p:ext>
            </p:extLst>
          </p:nvPr>
        </p:nvGraphicFramePr>
        <p:xfrm>
          <a:off x="539552" y="620688"/>
          <a:ext cx="8064896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162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磊落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含义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兑现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许诺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26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震撼 </a:t>
            </a:r>
            <a:r>
              <a:rPr lang="en-US" altLang="zh-TW" dirty="0" err="1"/>
              <a:t>zhènhàn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v. </a:t>
            </a:r>
            <a:r>
              <a:rPr lang="zh-CN" altLang="en-US" dirty="0" smtClean="0"/>
              <a:t>震动；摇撼。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例</a:t>
            </a:r>
            <a:r>
              <a:rPr lang="zh-CN" altLang="en-US" dirty="0" smtClean="0"/>
              <a:t>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那起爆炸案</a:t>
            </a:r>
            <a:r>
              <a:rPr lang="zh-CN" altLang="en-US" b="1" dirty="0" smtClean="0"/>
              <a:t>震撼</a:t>
            </a:r>
            <a:r>
              <a:rPr lang="zh-CN" altLang="en-US" dirty="0" smtClean="0"/>
              <a:t>了全国。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轰</a:t>
            </a:r>
            <a:r>
              <a:rPr lang="en-US" altLang="zh-CN" dirty="0"/>
              <a:t>!</a:t>
            </a:r>
            <a:r>
              <a:rPr lang="zh-CN" altLang="en-US" dirty="0"/>
              <a:t>轰</a:t>
            </a:r>
            <a:r>
              <a:rPr lang="en-US" altLang="zh-CN" dirty="0"/>
              <a:t>!</a:t>
            </a:r>
            <a:r>
              <a:rPr lang="zh-CN" altLang="en-US" dirty="0"/>
              <a:t>轰</a:t>
            </a:r>
            <a:r>
              <a:rPr lang="en-US" altLang="zh-CN" dirty="0"/>
              <a:t>!</a:t>
            </a:r>
            <a:r>
              <a:rPr lang="zh-CN" altLang="en-US" dirty="0"/>
              <a:t>一连串爆破声</a:t>
            </a:r>
            <a:r>
              <a:rPr lang="zh-CN" altLang="en-US" b="1" dirty="0"/>
              <a:t>震撼</a:t>
            </a:r>
            <a:r>
              <a:rPr lang="zh-CN" altLang="en-US" dirty="0"/>
              <a:t>山谷。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1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绵长</a:t>
            </a:r>
            <a:r>
              <a:rPr lang="en-US" altLang="zh-CN" dirty="0" smtClean="0"/>
              <a:t> </a:t>
            </a:r>
            <a:r>
              <a:rPr lang="en-US" altLang="zh-TW" dirty="0" err="1"/>
              <a:t>miáncháng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14350" indent="-514350">
              <a:buAutoNum type="alphaLcPeriod"/>
            </a:pPr>
            <a:r>
              <a:rPr lang="zh-CN" altLang="en-US" dirty="0" smtClean="0"/>
              <a:t>延续很长。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爱</a:t>
            </a:r>
            <a:r>
              <a:rPr lang="zh-CN" altLang="en-US" dirty="0"/>
              <a:t>一个人，也许有</a:t>
            </a:r>
            <a:r>
              <a:rPr lang="zh-CN" altLang="en-US" b="1" dirty="0"/>
              <a:t>绵长</a:t>
            </a:r>
            <a:r>
              <a:rPr lang="zh-CN" altLang="en-US" dirty="0"/>
              <a:t>的痛苦</a:t>
            </a:r>
            <a:r>
              <a:rPr lang="en-US" altLang="zh-CN" dirty="0"/>
              <a:t>;</a:t>
            </a:r>
            <a:r>
              <a:rPr lang="zh-CN" altLang="en-US" dirty="0"/>
              <a:t>但他给我的快乐，也是世上最大的快乐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妈妈对我的爱，是那么</a:t>
            </a:r>
            <a:r>
              <a:rPr lang="zh-CN" altLang="en-US" b="1" dirty="0" smtClean="0"/>
              <a:t>绵长</a:t>
            </a:r>
            <a:r>
              <a:rPr lang="zh-CN" altLang="en-US" dirty="0" smtClean="0"/>
              <a:t>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深切 </a:t>
            </a:r>
            <a:r>
              <a:rPr lang="en-US" altLang="zh-TW" dirty="0" err="1"/>
              <a:t>shēnqiè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a. </a:t>
            </a:r>
            <a:r>
              <a:rPr lang="zh-CN" altLang="en-US" dirty="0" smtClean="0"/>
              <a:t>深刻而切实。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如果你要做出准确的判断，必须先要有一个</a:t>
            </a:r>
            <a:r>
              <a:rPr lang="zh-CN" altLang="en-US" b="1" dirty="0" smtClean="0"/>
              <a:t>深切</a:t>
            </a:r>
            <a:r>
              <a:rPr lang="zh-CN" altLang="en-US" dirty="0" smtClean="0"/>
              <a:t>的了解。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她周围的人，都各自以不同的方式，对她表示</a:t>
            </a:r>
            <a:r>
              <a:rPr lang="zh-CN" altLang="en-US" b="1" dirty="0" smtClean="0"/>
              <a:t>深切</a:t>
            </a:r>
            <a:r>
              <a:rPr lang="zh-CN" altLang="en-US" dirty="0" smtClean="0"/>
              <a:t>的同情。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04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奔腾 </a:t>
            </a:r>
            <a:r>
              <a:rPr lang="en-US" altLang="zh-TW" dirty="0" err="1"/>
              <a:t>bēnténg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跳跃着奔跑。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河流沿着山谷</a:t>
            </a:r>
            <a:r>
              <a:rPr lang="zh-CN" altLang="en-US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奔腾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而下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天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上的那一大片云就好像</a:t>
            </a:r>
            <a:r>
              <a:rPr lang="zh-CN" altLang="en-US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奔腾</a:t>
            </a:r>
            <a:r>
              <a:rPr lang="zh-CN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在草原上的马群。</a:t>
            </a:r>
            <a:endParaRPr lang="cs-CZ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2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严谨 </a:t>
            </a:r>
            <a:r>
              <a:rPr lang="en-US" altLang="zh-TW" dirty="0" err="1"/>
              <a:t>yánjǐn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a. </a:t>
            </a:r>
            <a:r>
              <a:rPr lang="zh-CN" altLang="en-US" dirty="0" smtClean="0"/>
              <a:t>严密谨慎。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她讲话用词</a:t>
            </a:r>
            <a:r>
              <a:rPr lang="zh-CN" altLang="en-US" b="1" dirty="0" smtClean="0"/>
              <a:t>严谨</a:t>
            </a:r>
            <a:r>
              <a:rPr lang="zh-CN" altLang="en-US" dirty="0" smtClean="0"/>
              <a:t>，非常小心。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他做事</a:t>
            </a:r>
            <a:r>
              <a:rPr lang="zh-CN" altLang="en-US" b="1" dirty="0" smtClean="0"/>
              <a:t>严谨</a:t>
            </a:r>
            <a:r>
              <a:rPr lang="zh-CN" altLang="en-US" dirty="0" smtClean="0"/>
              <a:t>，你尽管放心。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1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遗</a:t>
            </a:r>
            <a:r>
              <a:rPr lang="zh-CN" altLang="en-US" dirty="0" smtClean="0"/>
              <a:t>忘 </a:t>
            </a:r>
            <a:r>
              <a:rPr lang="en-US" altLang="zh-TW" dirty="0" err="1"/>
              <a:t>yíwàng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v</a:t>
            </a:r>
            <a:r>
              <a:rPr lang="en-US" altLang="zh-TW" dirty="0" smtClean="0"/>
              <a:t>. </a:t>
            </a:r>
            <a:r>
              <a:rPr lang="zh-CN" altLang="en-US" dirty="0" smtClean="0"/>
              <a:t>忘记。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我把雨伞</a:t>
            </a:r>
            <a:r>
              <a:rPr lang="zh-CN" altLang="en-US" b="1" dirty="0" smtClean="0"/>
              <a:t>遗忘</a:t>
            </a:r>
            <a:r>
              <a:rPr lang="zh-CN" altLang="en-US" dirty="0" smtClean="0"/>
              <a:t>在教室里了。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奶</a:t>
            </a:r>
            <a:r>
              <a:rPr lang="zh-CN" altLang="en-US" dirty="0" smtClean="0"/>
              <a:t>奶的年纪很大了，所以</a:t>
            </a:r>
            <a:r>
              <a:rPr lang="zh-CN" altLang="en-US" b="1" dirty="0" smtClean="0"/>
              <a:t>遗忘</a:t>
            </a:r>
            <a:r>
              <a:rPr lang="zh-CN" altLang="en-US" dirty="0" smtClean="0"/>
              <a:t>了许多童年的往事。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6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相处 </a:t>
            </a:r>
            <a:r>
              <a:rPr lang="en-US" altLang="zh-TW" dirty="0" err="1"/>
              <a:t>xiāngchǔ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/>
              <a:t>彼</a:t>
            </a:r>
            <a:r>
              <a:rPr lang="zh-CN" altLang="en-US" dirty="0" smtClean="0"/>
              <a:t>此接触来往，互相对待。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例</a:t>
            </a:r>
            <a:r>
              <a:rPr lang="zh-CN" altLang="en-US" dirty="0"/>
              <a:t>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我们家和邻居</a:t>
            </a:r>
            <a:r>
              <a:rPr lang="zh-CN" altLang="en-US" b="1" dirty="0" smtClean="0"/>
              <a:t>相处</a:t>
            </a:r>
            <a:r>
              <a:rPr lang="zh-CN" altLang="en-US" dirty="0" smtClean="0"/>
              <a:t>的很好。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他这个人难</a:t>
            </a:r>
            <a:r>
              <a:rPr lang="zh-CN" altLang="en-US" b="1" dirty="0" smtClean="0"/>
              <a:t>相处</a:t>
            </a:r>
            <a:r>
              <a:rPr lang="zh-CN" altLang="en-US" dirty="0" smtClean="0"/>
              <a:t>极了。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1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1242</Words>
  <Application>Microsoft Office PowerPoint</Application>
  <PresentationFormat>如螢幕大小 (4:3)</PresentationFormat>
  <Paragraphs>233</Paragraphs>
  <Slides>29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Office 佈景主題</vt:lpstr>
      <vt:lpstr>生词</vt:lpstr>
      <vt:lpstr>唯一 wéiyī</vt:lpstr>
      <vt:lpstr>震撼 zhènhàn</vt:lpstr>
      <vt:lpstr>绵长 miáncháng</vt:lpstr>
      <vt:lpstr>深切 shēnqiè</vt:lpstr>
      <vt:lpstr>奔腾 bēnténg</vt:lpstr>
      <vt:lpstr>严谨 yánjǐn</vt:lpstr>
      <vt:lpstr>遗忘 yíwàng</vt:lpstr>
      <vt:lpstr>相处 xiāngchǔ</vt:lpstr>
      <vt:lpstr>源头 yuántóu</vt:lpstr>
      <vt:lpstr>牢靠 láokào</vt:lpstr>
      <vt:lpstr>内涵 nèihán</vt:lpstr>
      <vt:lpstr>是否 shìfǒu</vt:lpstr>
      <vt:lpstr>郑重 zhèngzhòng</vt:lpstr>
      <vt:lpstr>诚挚 chéngzhì</vt:lpstr>
      <vt:lpstr>磊落 lěiluò</vt:lpstr>
      <vt:lpstr>落地生根 luòdì shēnggēn</vt:lpstr>
      <vt:lpstr>一言既出，驷马难追 yī yán jìchū, sìmǎ nán zhuī</vt:lpstr>
      <vt:lpstr>准则 zhǔnzé</vt:lpstr>
      <vt:lpstr>含义 hányì</vt:lpstr>
      <vt:lpstr>正气 zhèngqì</vt:lpstr>
      <vt:lpstr>大千世界 dàqiān shìjiè</vt:lpstr>
      <vt:lpstr>随意 suíyì</vt:lpstr>
      <vt:lpstr>许诺 xǔnuò</vt:lpstr>
      <vt:lpstr>兑现 duìxiàn</vt:lpstr>
      <vt:lpstr>PowerPoint 簡報</vt:lpstr>
      <vt:lpstr>PowerPoint 簡報</vt:lpstr>
      <vt:lpstr>练一练</vt:lpstr>
      <vt:lpstr>PowerPoint 簡報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ASUS</cp:lastModifiedBy>
  <cp:revision>4</cp:revision>
  <dcterms:created xsi:type="dcterms:W3CDTF">2018-10-29T15:23:05Z</dcterms:created>
  <dcterms:modified xsi:type="dcterms:W3CDTF">2018-10-29T21:52:27Z</dcterms:modified>
</cp:coreProperties>
</file>