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257" r:id="rId3"/>
    <p:sldId id="258" r:id="rId4"/>
    <p:sldId id="319" r:id="rId5"/>
    <p:sldId id="259" r:id="rId6"/>
    <p:sldId id="260" r:id="rId7"/>
    <p:sldId id="261" r:id="rId8"/>
    <p:sldId id="262" r:id="rId9"/>
    <p:sldId id="263" r:id="rId10"/>
    <p:sldId id="31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8" r:id="rId34"/>
    <p:sldId id="286" r:id="rId35"/>
    <p:sldId id="287" r:id="rId36"/>
    <p:sldId id="289" r:id="rId37"/>
    <p:sldId id="290" r:id="rId38"/>
    <p:sldId id="291" r:id="rId39"/>
    <p:sldId id="292" r:id="rId40"/>
    <p:sldId id="317" r:id="rId41"/>
    <p:sldId id="318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20" r:id="rId65"/>
    <p:sldId id="321" r:id="rId66"/>
    <p:sldId id="322" r:id="rId67"/>
    <p:sldId id="315" r:id="rId68"/>
    <p:sldId id="323" r:id="rId6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112"/>
    <a:srgbClr val="0BE76F"/>
    <a:srgbClr val="CE1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76" autoAdjust="0"/>
  </p:normalViewPr>
  <p:slideViewPr>
    <p:cSldViewPr>
      <p:cViewPr varScale="1">
        <p:scale>
          <a:sx n="68" d="100"/>
          <a:sy n="68" d="100"/>
        </p:scale>
        <p:origin x="11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C9277-1BAD-43A6-BE34-9EDEB9DF09B5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218D9-0A0A-4FDF-8E58-B4DCB47ADD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318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218D9-0A0A-4FDF-8E58-B4DCB47ADD43}" type="slidenum">
              <a:rPr lang="zh-TW" altLang="en-US" smtClean="0"/>
              <a:t>48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415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75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39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65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22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558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167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26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81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556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43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56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25CE4-AF48-4CD1-8E83-BFB75D6CF73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9D398-03B6-4F4D-B006-EA692FD0A5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71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Practical Chinese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mtClean="0"/>
              <a:t>2018.11.1</a:t>
            </a:r>
            <a:r>
              <a:rPr lang="en-US" altLang="zh-CN" smtClean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5035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荒凉  </a:t>
            </a:r>
            <a:r>
              <a:rPr lang="en-US" altLang="zh-TW" dirty="0" err="1"/>
              <a:t>huāngliáng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/>
            </a:pPr>
            <a:r>
              <a:rPr lang="zh-CN" altLang="en-US" dirty="0" smtClean="0"/>
              <a:t>人烟少；冷清。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这个城市人口非常少，看起来很荒凉。</a:t>
            </a:r>
            <a:endParaRPr lang="en-US" altLang="zh-CN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7170" name="Picture 2" descr="C:\Users\ASUS\Desktop\清大\碩二上\實習\上課用\博雅漢語\第八周\图片\荒凉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219" y="1608102"/>
            <a:ext cx="4145781" cy="275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28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走兽  </a:t>
            </a:r>
            <a:r>
              <a:rPr lang="en-US" altLang="zh-TW" dirty="0" err="1" smtClean="0"/>
              <a:t>zǒushòu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n. </a:t>
            </a:r>
            <a:r>
              <a:rPr lang="zh-CN" altLang="en-US" dirty="0" smtClean="0"/>
              <a:t>指兽类。</a:t>
            </a:r>
            <a:r>
              <a:rPr lang="en-US" altLang="zh-CN" dirty="0" smtClean="0"/>
              <a:t>beast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人不能像走兽那样活着，应该追求知识。</a:t>
            </a:r>
            <a:endParaRPr lang="en-US" altLang="zh-CN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4811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举</a:t>
            </a:r>
            <a:r>
              <a:rPr lang="zh-CN" altLang="en-US" dirty="0" smtClean="0"/>
              <a:t>目 </a:t>
            </a:r>
            <a:r>
              <a:rPr lang="en-US" altLang="zh-TW" dirty="0" err="1"/>
              <a:t>jǔmù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v</a:t>
            </a:r>
            <a:r>
              <a:rPr lang="en-US" altLang="zh-CN" dirty="0" smtClean="0"/>
              <a:t>. </a:t>
            </a:r>
            <a:r>
              <a:rPr lang="zh-CN" altLang="en-US" dirty="0" smtClean="0"/>
              <a:t>抬起眼睛（看）。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举目</a:t>
            </a:r>
            <a:r>
              <a:rPr lang="en-US" altLang="zh-CN" dirty="0" smtClean="0"/>
              <a:t>+v </a:t>
            </a:r>
            <a:r>
              <a:rPr lang="zh-CN" altLang="en-US" dirty="0" smtClean="0"/>
              <a:t>：举目四望、举目无亲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他举目直视我的眼睛，一点也不害怕。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7090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循（着）</a:t>
            </a:r>
            <a:r>
              <a:rPr lang="en-US" altLang="zh-TW" dirty="0" err="1"/>
              <a:t>xún</a:t>
            </a:r>
            <a:r>
              <a:rPr lang="en-US" altLang="zh-TW" dirty="0"/>
              <a:t> (</a:t>
            </a:r>
            <a:r>
              <a:rPr lang="en-US" altLang="zh-TW" dirty="0" err="1"/>
              <a:t>zhe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遵守；依照；沿袭。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我循着花香，走进了一座漂亮的花园。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493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流动 </a:t>
            </a:r>
            <a:r>
              <a:rPr lang="en-US" altLang="zh-TW" dirty="0" err="1"/>
              <a:t>liúdòng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移动。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通常快速流动的沙叫流沙。</a:t>
            </a:r>
            <a:endParaRPr lang="en-US" altLang="zh-CN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010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脚印 </a:t>
            </a:r>
            <a:r>
              <a:rPr lang="en-US" altLang="zh-TW" dirty="0" err="1"/>
              <a:t>jiǎoyìn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n</a:t>
            </a:r>
            <a:r>
              <a:rPr lang="en-US" altLang="zh-CN" dirty="0" smtClean="0"/>
              <a:t>. </a:t>
            </a:r>
            <a:r>
              <a:rPr lang="zh-CN" altLang="en-US" dirty="0" smtClean="0"/>
              <a:t>脚踏过的痕迹。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6" name="Picture 2" descr="C:\Users\ASUS\Desktop\清大\碩二上\實習\上課用\博雅漢語\第八周\图片\脚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08920"/>
            <a:ext cx="3077369" cy="307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263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迷路  </a:t>
            </a:r>
            <a:r>
              <a:rPr lang="en-US" altLang="zh-TW" dirty="0" err="1"/>
              <a:t>mílù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v</a:t>
            </a:r>
            <a:r>
              <a:rPr lang="en-US" altLang="zh-CN" dirty="0" smtClean="0"/>
              <a:t>. </a:t>
            </a:r>
            <a:r>
              <a:rPr lang="zh-CN" altLang="en-US" dirty="0" smtClean="0"/>
              <a:t>迷失道路。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5198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地质  </a:t>
            </a:r>
            <a:r>
              <a:rPr lang="en-US" altLang="zh-TW" dirty="0" err="1" smtClean="0"/>
              <a:t>dìzhì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n</a:t>
            </a:r>
            <a:r>
              <a:rPr lang="en-US" altLang="zh-CN" dirty="0" smtClean="0"/>
              <a:t>. </a:t>
            </a:r>
            <a:r>
              <a:rPr lang="zh-CN" altLang="en-US" dirty="0" smtClean="0"/>
              <a:t>地壳的成分和结构。（</a:t>
            </a:r>
            <a:r>
              <a:rPr lang="en-US" altLang="zh-CN" dirty="0" smtClean="0"/>
              <a:t>structure of composition of the earth’s crust)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2050" name="Picture 2" descr="C:\Users\ASUS\Desktop\清大\碩二上\實習\上課用\博雅漢語\第八周\图片\地质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62042"/>
            <a:ext cx="5728466" cy="3478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775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离</a:t>
            </a:r>
            <a:r>
              <a:rPr lang="zh-CN" altLang="en-US" dirty="0" smtClean="0"/>
              <a:t>奇  </a:t>
            </a:r>
            <a:r>
              <a:rPr lang="en-US" altLang="zh-TW" dirty="0" err="1"/>
              <a:t>líqí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/>
            </a:pPr>
            <a:r>
              <a:rPr lang="zh-CN" altLang="en-US" dirty="0" smtClean="0"/>
              <a:t>情节不平常，出人意料。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离奇的新闻到处都有，你知道哪些？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0799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行进  </a:t>
            </a:r>
            <a:r>
              <a:rPr lang="en-US" altLang="zh-TW" dirty="0" err="1"/>
              <a:t>xíngjìn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v</a:t>
            </a:r>
            <a:r>
              <a:rPr lang="en-US" altLang="zh-CN" dirty="0" smtClean="0"/>
              <a:t>. </a:t>
            </a:r>
            <a:r>
              <a:rPr lang="zh-CN" altLang="en-US" dirty="0" smtClean="0"/>
              <a:t>向前行走（多用于队伍）</a:t>
            </a:r>
            <a:r>
              <a:rPr lang="zh-CN" altLang="en-US" dirty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他们继续快步行进。</a:t>
            </a:r>
            <a:endParaRPr lang="en-US" altLang="zh-CN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207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小考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9382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阻挡  </a:t>
            </a:r>
            <a:r>
              <a:rPr lang="en-US" altLang="zh-TW" dirty="0" err="1"/>
              <a:t>zǔdǎng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阻止，拦住。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不论有多少困难，都不能阻挡我前进。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6533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缘故  </a:t>
            </a:r>
            <a:r>
              <a:rPr lang="en-US" altLang="zh-TW" dirty="0" err="1"/>
              <a:t>yuángù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n. </a:t>
            </a:r>
            <a:r>
              <a:rPr lang="zh-CN" altLang="en-US" dirty="0" smtClean="0"/>
              <a:t>原因。也作原故。（缘故</a:t>
            </a:r>
            <a:r>
              <a:rPr lang="en-US" altLang="zh-CN" dirty="0" smtClean="0"/>
              <a:t>-</a:t>
            </a:r>
            <a:r>
              <a:rPr lang="zh-CN" altLang="en-US" dirty="0" smtClean="0"/>
              <a:t>原因）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不知道什么缘故我总是不喜欢他。</a:t>
            </a:r>
            <a:endParaRPr lang="en-US" altLang="zh-CN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6297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和尚  </a:t>
            </a:r>
            <a:r>
              <a:rPr lang="en-US" altLang="zh-TW" dirty="0" err="1" smtClean="0"/>
              <a:t>héshang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n. </a:t>
            </a:r>
            <a:r>
              <a:rPr lang="zh-CN" altLang="en-US" dirty="0" smtClean="0"/>
              <a:t>佛教出家的男子叫和尚。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3074" name="Picture 2" descr="C:\Users\ASUS\Desktop\清大\碩二上\實習\上課用\博雅漢語\第八周\图片\和尚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794" y="3068960"/>
            <a:ext cx="3292597" cy="330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711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不胜 </a:t>
            </a:r>
            <a:r>
              <a:rPr lang="en-US" altLang="zh-TW" dirty="0" err="1"/>
              <a:t>búshèng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v</a:t>
            </a:r>
            <a:r>
              <a:rPr lang="en-US" altLang="zh-CN" dirty="0" smtClean="0"/>
              <a:t>. </a:t>
            </a:r>
            <a:r>
              <a:rPr lang="zh-CN" altLang="en-US" dirty="0" smtClean="0"/>
              <a:t>承受不了；不能忍受。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他为了减肥天天在宿舍跳绳，楼下的男生不胜其苦。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4648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开小差  </a:t>
            </a:r>
            <a:r>
              <a:rPr lang="en-US" altLang="zh-TW" dirty="0" err="1"/>
              <a:t>kāixiǎochāi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v</a:t>
            </a:r>
            <a:r>
              <a:rPr lang="en-US" altLang="zh-CN" dirty="0" smtClean="0"/>
              <a:t>. </a:t>
            </a:r>
            <a:r>
              <a:rPr lang="zh-CN" altLang="en-US" dirty="0" smtClean="0"/>
              <a:t>军人独自脱离队伍逃跑。</a:t>
            </a:r>
            <a:r>
              <a:rPr lang="zh-TW" altLang="en-US" dirty="0"/>
              <a:t> </a:t>
            </a: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比喻思想、精神不集中：上课不能开小差。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不</a:t>
            </a:r>
            <a:r>
              <a:rPr lang="zh-CN" altLang="en-US" dirty="0" smtClean="0"/>
              <a:t>经同意就离开工作或学习位置：服务员开小差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全班同学都很认真上课，只有他在开小差。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6551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单枪匹马  </a:t>
            </a:r>
            <a:r>
              <a:rPr lang="en-US" altLang="zh-TW" dirty="0" err="1"/>
              <a:t>dānqiāngpǐmǎ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成</a:t>
            </a:r>
            <a:r>
              <a:rPr lang="zh-CN" altLang="en-US" dirty="0" smtClean="0"/>
              <a:t>语</a:t>
            </a: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比喻单独行动，没有别人帮助。也说匹马单枪。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他做事就爱单枪匹马，不喜欢别人跟。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70319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随从  </a:t>
            </a:r>
            <a:r>
              <a:rPr lang="en-US" altLang="zh-TW" dirty="0" err="1" smtClean="0"/>
              <a:t>suícóng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v</a:t>
            </a:r>
            <a:r>
              <a:rPr lang="en-US" altLang="zh-CN" dirty="0" smtClean="0"/>
              <a:t>. </a:t>
            </a:r>
            <a:r>
              <a:rPr lang="zh-CN" altLang="en-US" dirty="0" smtClean="0"/>
              <a:t>跟随（领导）。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在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西游记</a:t>
            </a:r>
            <a:r>
              <a:rPr lang="en-US" altLang="zh-CN" dirty="0" smtClean="0"/>
              <a:t>》</a:t>
            </a:r>
            <a:r>
              <a:rPr lang="zh-CN" altLang="en-US" dirty="0" smtClean="0"/>
              <a:t>里，唐三藏的随从人员是孙悟空、猪八戒、沙和尚。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6650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神话  </a:t>
            </a:r>
            <a:r>
              <a:rPr lang="en-US" altLang="zh-TW" dirty="0" err="1"/>
              <a:t>shénhuà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n</a:t>
            </a:r>
            <a:r>
              <a:rPr lang="en-US" altLang="zh-CN" dirty="0" smtClean="0"/>
              <a:t>. </a:t>
            </a:r>
            <a:r>
              <a:rPr lang="zh-CN" altLang="en-US" dirty="0" smtClean="0"/>
              <a:t>关于神仙或神化的古代英雄的故事。</a:t>
            </a:r>
            <a:r>
              <a:rPr lang="en-US" altLang="zh-CN" dirty="0" smtClean="0"/>
              <a:t>mythology; myth.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098" name="Picture 2" descr="C:\Users\ASUS\Desktop\清大\碩二上\實習\上課用\博雅漢語\第八周\图片\神话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24" y="2996952"/>
            <a:ext cx="2662436" cy="355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2176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骆</a:t>
            </a:r>
            <a:r>
              <a:rPr lang="zh-CN" altLang="en-US" dirty="0" smtClean="0"/>
              <a:t>驼  </a:t>
            </a:r>
            <a:r>
              <a:rPr lang="en-US" altLang="zh-TW" dirty="0" err="1" smtClean="0"/>
              <a:t>luòtu</a:t>
            </a:r>
            <a:r>
              <a:rPr lang="en-US" altLang="zh-TW" dirty="0" err="1"/>
              <a:t>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n. Camel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122" name="Picture 2" descr="C:\Users\ASUS\Desktop\清大\碩二上\實習\上課用\博雅漢語\第八周\图片\骆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276872"/>
            <a:ext cx="5563369" cy="370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248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困苦  </a:t>
            </a:r>
            <a:r>
              <a:rPr lang="en-US" altLang="zh-TW" dirty="0" err="1"/>
              <a:t>kùnkǔ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/>
            </a:pPr>
            <a:r>
              <a:rPr lang="zh-CN" altLang="en-US" dirty="0" smtClean="0"/>
              <a:t>（生活上）艰难痛苦。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多年的困苦生活让他生病了。</a:t>
            </a:r>
            <a:endParaRPr lang="en-US" altLang="zh-CN" dirty="0" smtClean="0"/>
          </a:p>
          <a:p>
            <a:endParaRPr lang="zh-TW" altLang="en-US" dirty="0"/>
          </a:p>
        </p:txBody>
      </p:sp>
      <p:pic>
        <p:nvPicPr>
          <p:cNvPr id="6146" name="Picture 2" descr="C:\Users\ASUS\Desktop\清大\碩二上\實習\上課用\博雅漢語\第八周\图片\困苦生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3829762" cy="22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085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3184" y="3073822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第四课 沙漠里的奇怪现象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3017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34833" y="522969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亲身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869288" y="1988839"/>
            <a:ext cx="1059282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统</a:t>
            </a:r>
            <a:endParaRPr lang="zh-TW" altLang="en-US" sz="6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563068" y="3284984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火热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4833" y="4725144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荒凉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2915816" y="529933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走兽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2915816" y="1988839"/>
            <a:ext cx="172819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举目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929000" y="3501008"/>
            <a:ext cx="2939144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循（着）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929000" y="4757665"/>
            <a:ext cx="172819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流动</a:t>
            </a:r>
            <a:endParaRPr lang="zh-TW" altLang="en-US" sz="6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292080" y="529933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脚印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323926" y="1988839"/>
            <a:ext cx="172819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迷路</a:t>
            </a:r>
            <a:endParaRPr lang="zh-TW" altLang="en-US" sz="6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516216" y="3548859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地质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323926" y="4784846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离奇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8772516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63068" y="548680"/>
            <a:ext cx="172819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行进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63068" y="2060848"/>
            <a:ext cx="172819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阻挡</a:t>
            </a:r>
            <a:endParaRPr lang="zh-TW" altLang="en-US" sz="6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575238" y="3573016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缘故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563068" y="5157192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和尚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2987824" y="522581"/>
            <a:ext cx="172819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不胜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019670" y="2060847"/>
            <a:ext cx="256044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开小差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987824" y="3573015"/>
            <a:ext cx="3456384" cy="1015663"/>
          </a:xfrm>
          <a:prstGeom prst="rect">
            <a:avLst/>
          </a:prstGeom>
          <a:solidFill>
            <a:srgbClr val="CE10CE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单枪匹马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019670" y="5158612"/>
            <a:ext cx="172819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随从</a:t>
            </a:r>
            <a:endParaRPr lang="zh-TW" altLang="en-US" sz="6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587008" y="548680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神话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156176" y="2060846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骆驼</a:t>
            </a:r>
            <a:endParaRPr lang="zh-TW" altLang="en-US" sz="6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7020272" y="3573016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困苦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051137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zh-CN" altLang="en-US" dirty="0"/>
              <a:t>整个故事是如此（        ） ，简直无法相信。</a:t>
            </a:r>
            <a:endParaRPr lang="en-US" altLang="zh-CN" dirty="0"/>
          </a:p>
          <a:p>
            <a:r>
              <a:rPr lang="zh-CN" altLang="en-US" dirty="0" smtClean="0"/>
              <a:t>那片（        ）的土地上，没有一个人居住。</a:t>
            </a:r>
            <a:endParaRPr lang="en-US" altLang="zh-CN" dirty="0" smtClean="0"/>
          </a:p>
          <a:p>
            <a:r>
              <a:rPr lang="zh-CN" altLang="en-US" dirty="0"/>
              <a:t>他的少年生活十分（        ），家里连买双鞋子的钱也没有。</a:t>
            </a:r>
            <a:endParaRPr lang="en-US" altLang="zh-CN" dirty="0"/>
          </a:p>
          <a:p>
            <a:r>
              <a:rPr lang="zh-CN" altLang="en-US" dirty="0" smtClean="0"/>
              <a:t>我（        ）看了看，一个认识的人也没有。</a:t>
            </a:r>
            <a:endParaRPr lang="en-US" altLang="zh-CN" dirty="0" smtClean="0"/>
          </a:p>
          <a:p>
            <a:r>
              <a:rPr lang="zh-CN" altLang="en-US" dirty="0" smtClean="0"/>
              <a:t>谁也（        ）不了我们前进的脚步。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626181"/>
              </p:ext>
            </p:extLst>
          </p:nvPr>
        </p:nvGraphicFramePr>
        <p:xfrm>
          <a:off x="251520" y="1397000"/>
          <a:ext cx="8712970" cy="663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742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荒凉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举目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离奇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阻挡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困苦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2015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47656" y="0"/>
            <a:ext cx="3096344" cy="922114"/>
          </a:xfrm>
          <a:solidFill>
            <a:srgbClr val="0BE76F"/>
          </a:solidFill>
        </p:spPr>
        <p:txBody>
          <a:bodyPr/>
          <a:lstStyle/>
          <a:p>
            <a:r>
              <a:rPr lang="zh-CN" altLang="en-US" dirty="0" smtClean="0"/>
              <a:t>回答问题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315416"/>
            <a:ext cx="8928992" cy="6858000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古代谁亲自到过沙漠？</a:t>
            </a:r>
            <a:endParaRPr lang="en-US" altLang="zh-CN" sz="2800" dirty="0"/>
          </a:p>
          <a:p>
            <a:r>
              <a:rPr lang="zh-CN" altLang="en-US" sz="2800" dirty="0"/>
              <a:t>他们都说沙漠怎么样？</a:t>
            </a:r>
            <a:endParaRPr lang="en-US" altLang="zh-CN" sz="2800" dirty="0"/>
          </a:p>
          <a:p>
            <a:r>
              <a:rPr lang="zh-CN" altLang="en-US" sz="2800" dirty="0"/>
              <a:t>晋僧法显写过哪本书？</a:t>
            </a:r>
            <a:endParaRPr lang="en-US" altLang="zh-CN" sz="2800" dirty="0"/>
          </a:p>
          <a:p>
            <a:r>
              <a:rPr lang="zh-CN" altLang="en-US" sz="2800" dirty="0"/>
              <a:t>在书里，他说沙漠里有什么？人一碰见就会怎么样</a:t>
            </a:r>
            <a:r>
              <a:rPr lang="zh-CN" altLang="en-US" sz="2800" dirty="0" smtClean="0"/>
              <a:t>？</a:t>
            </a:r>
            <a:endParaRPr lang="en-US" altLang="zh-CN" sz="2800" dirty="0" smtClean="0"/>
          </a:p>
          <a:p>
            <a:r>
              <a:rPr lang="zh-CN" altLang="en-US" sz="2800" dirty="0"/>
              <a:t>解放之后，哪里的工作人员曾穿过新疆塔克拉玛干大戈壁了？</a:t>
            </a:r>
            <a:endParaRPr lang="en-US" altLang="zh-CN" sz="2800" dirty="0"/>
          </a:p>
          <a:p>
            <a:r>
              <a:rPr lang="zh-CN" altLang="en-US" sz="2800" dirty="0"/>
              <a:t>那些中国人横穿大戈壁时，发生了什么事吗</a:t>
            </a:r>
            <a:r>
              <a:rPr lang="zh-CN" altLang="en-US" sz="2800" dirty="0" smtClean="0"/>
              <a:t>？</a:t>
            </a:r>
            <a:endParaRPr lang="en-US" altLang="zh-CN" sz="2800" dirty="0" smtClean="0"/>
          </a:p>
          <a:p>
            <a:r>
              <a:rPr lang="zh-CN" altLang="en-US" sz="2800" dirty="0"/>
              <a:t>法显和几个人一起出发？路上有些人发生什么事？</a:t>
            </a:r>
            <a:endParaRPr lang="en-US" altLang="zh-CN" sz="2800" dirty="0"/>
          </a:p>
          <a:p>
            <a:r>
              <a:rPr lang="zh-CN" altLang="en-US" sz="2800" dirty="0"/>
              <a:t>唐玄奘和谁一起出发？</a:t>
            </a:r>
            <a:endParaRPr lang="en-US" altLang="zh-CN" sz="2800" dirty="0"/>
          </a:p>
          <a:p>
            <a:r>
              <a:rPr lang="zh-CN" altLang="en-US" sz="2800" dirty="0"/>
              <a:t>孙行者、猪八戒、沙和尚是哪个小说的人物？</a:t>
            </a:r>
            <a:endParaRPr lang="en-US" altLang="zh-CN" sz="2800" dirty="0"/>
          </a:p>
          <a:p>
            <a:r>
              <a:rPr lang="zh-CN" altLang="en-US" sz="2800" dirty="0"/>
              <a:t>为什么法显和玄奘的沙漠之旅这么辛苦？</a:t>
            </a:r>
            <a:endParaRPr lang="en-US" altLang="zh-CN" sz="2800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064107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SUS\Desktop\清大\碩二上\實習\上課用\博雅漢語\第八周\图片\课文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0" t="25603" r="5396" b="8065"/>
          <a:stretch/>
        </p:blipFill>
        <p:spPr bwMode="auto">
          <a:xfrm>
            <a:off x="1" y="1856791"/>
            <a:ext cx="914400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SUS\Desktop\清大\碩二上\實習\上課用\博雅漢語\第八周\图片\课文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5" t="771" r="10771" b="81665"/>
          <a:stretch/>
        </p:blipFill>
        <p:spPr bwMode="auto">
          <a:xfrm>
            <a:off x="461460" y="979714"/>
            <a:ext cx="8266922" cy="87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1325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SUS\Desktop\清大\碩二上\實習\上課用\博雅漢語\第八周\图片\课文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18508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ASUS\Desktop\清大\碩二上\實習\上課用\博雅漢語\第八周\图片\课文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5046"/>
            <a:ext cx="9185088" cy="229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7574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zh-CN" altLang="en-US" dirty="0" smtClean="0"/>
              <a:t>古代谁</a:t>
            </a:r>
            <a:r>
              <a:rPr lang="zh-CN" altLang="en-US" dirty="0"/>
              <a:t>亲自</a:t>
            </a:r>
            <a:r>
              <a:rPr lang="zh-CN" altLang="en-US" dirty="0" smtClean="0"/>
              <a:t>到过沙漠？</a:t>
            </a:r>
            <a:endParaRPr lang="en-US" altLang="zh-CN" dirty="0" smtClean="0"/>
          </a:p>
          <a:p>
            <a:r>
              <a:rPr lang="zh-CN" altLang="en-US" dirty="0" smtClean="0"/>
              <a:t>他们都说沙漠怎么样？</a:t>
            </a:r>
            <a:endParaRPr lang="en-US" altLang="zh-CN" dirty="0" smtClean="0"/>
          </a:p>
          <a:p>
            <a:r>
              <a:rPr lang="zh-CN" altLang="en-US" dirty="0" smtClean="0"/>
              <a:t>晋僧法显写过</a:t>
            </a:r>
            <a:r>
              <a:rPr lang="zh-CN" altLang="en-US" dirty="0"/>
              <a:t>哪本</a:t>
            </a:r>
            <a:r>
              <a:rPr lang="zh-CN" altLang="en-US" dirty="0" smtClean="0"/>
              <a:t>书？</a:t>
            </a:r>
            <a:endParaRPr lang="en-US" altLang="zh-CN" dirty="0" smtClean="0"/>
          </a:p>
          <a:p>
            <a:r>
              <a:rPr lang="zh-CN" altLang="en-US" dirty="0" smtClean="0"/>
              <a:t>在书里，他说沙漠里有什么？人一碰见就会怎么样？</a:t>
            </a:r>
            <a:endParaRPr lang="en-US" altLang="zh-CN" dirty="0" smtClean="0"/>
          </a:p>
          <a:p>
            <a:endParaRPr lang="zh-TW" altLang="en-US" dirty="0"/>
          </a:p>
        </p:txBody>
      </p:sp>
      <p:pic>
        <p:nvPicPr>
          <p:cNvPr id="4" name="Picture 2" descr="C:\Users\ASUS\Desktop\清大\碩二上\實習\上課用\博雅漢語\第八周\图片\课文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0" t="25603" r="5396" b="53470"/>
          <a:stretch/>
        </p:blipFill>
        <p:spPr bwMode="auto">
          <a:xfrm>
            <a:off x="4869" y="0"/>
            <a:ext cx="9144000" cy="104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SUS\Desktop\清大\碩二上\實習\上課用\博雅漢語\第八周\图片\课文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0" t="45036" r="35683" b="45622"/>
          <a:stretch/>
        </p:blipFill>
        <p:spPr bwMode="auto">
          <a:xfrm>
            <a:off x="27180" y="1052736"/>
            <a:ext cx="6056988" cy="46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3007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r>
              <a:rPr lang="zh-CN" altLang="en-US" dirty="0" smtClean="0"/>
              <a:t>在沙漠里有什么东西？</a:t>
            </a:r>
            <a:endParaRPr lang="en-US" altLang="zh-CN" dirty="0" smtClean="0"/>
          </a:p>
          <a:p>
            <a:r>
              <a:rPr lang="zh-CN" altLang="en-US" dirty="0" smtClean="0"/>
              <a:t>人在沙漠里只能跟着什么向前走？</a:t>
            </a:r>
            <a:endParaRPr lang="en-US" altLang="zh-CN" dirty="0" smtClean="0"/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大唐西域记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是谁写的？</a:t>
            </a:r>
            <a:endParaRPr lang="en-US" altLang="zh-CN" dirty="0" smtClean="0"/>
          </a:p>
          <a:p>
            <a:r>
              <a:rPr lang="zh-CN" altLang="en-US" dirty="0" smtClean="0"/>
              <a:t>在沙漠里风很大，所以人和马的脚印会怎么样？</a:t>
            </a:r>
            <a:endParaRPr lang="zh-TW" altLang="en-US" dirty="0"/>
          </a:p>
        </p:txBody>
      </p:sp>
      <p:pic>
        <p:nvPicPr>
          <p:cNvPr id="4" name="Picture 2" descr="C:\Users\ASUS\Desktop\清大\碩二上\實習\上課用\博雅漢語\第八周\图片\课文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0" t="54377" r="5396" b="6011"/>
          <a:stretch/>
        </p:blipFill>
        <p:spPr bwMode="auto">
          <a:xfrm>
            <a:off x="20487" y="466530"/>
            <a:ext cx="9144000" cy="197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SUS\Desktop\清大\碩二上\實習\上課用\博雅漢語\第八周\图片\课文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68" t="45036" r="7604" b="45622"/>
          <a:stretch/>
        </p:blipFill>
        <p:spPr bwMode="auto">
          <a:xfrm>
            <a:off x="6205669" y="0"/>
            <a:ext cx="2948474" cy="46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9872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解放之后，哪里的工作人员曾穿过新疆塔克拉玛干大戈壁了？</a:t>
            </a:r>
            <a:endParaRPr lang="en-US" altLang="zh-CN" dirty="0" smtClean="0"/>
          </a:p>
          <a:p>
            <a:r>
              <a:rPr lang="zh-CN" altLang="en-US" dirty="0" smtClean="0"/>
              <a:t>那些中国人横穿大戈壁时，发生了什么事吗？</a:t>
            </a:r>
            <a:endParaRPr lang="en-US" altLang="zh-CN" dirty="0" smtClean="0"/>
          </a:p>
        </p:txBody>
      </p:sp>
      <p:pic>
        <p:nvPicPr>
          <p:cNvPr id="4" name="Picture 2" descr="C:\Users\ASUS\Desktop\清大\碩二上\實習\上課用\博雅漢語\第八周\图片\课文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508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2427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5474"/>
            <a:ext cx="8229600" cy="4567942"/>
          </a:xfrm>
        </p:spPr>
        <p:txBody>
          <a:bodyPr/>
          <a:lstStyle/>
          <a:p>
            <a:r>
              <a:rPr lang="zh-CN" altLang="en-US" dirty="0" smtClean="0"/>
              <a:t>法显和几个人一起出发？路上有些人发生什么事？</a:t>
            </a:r>
            <a:endParaRPr lang="en-US" altLang="zh-CN" dirty="0" smtClean="0"/>
          </a:p>
          <a:p>
            <a:r>
              <a:rPr lang="zh-CN" altLang="en-US" dirty="0" smtClean="0"/>
              <a:t>唐玄奘和谁一起出发？</a:t>
            </a:r>
            <a:endParaRPr lang="en-US" altLang="zh-CN" dirty="0" smtClean="0"/>
          </a:p>
          <a:p>
            <a:r>
              <a:rPr lang="zh-CN" altLang="en-US" dirty="0"/>
              <a:t>孙</a:t>
            </a:r>
            <a:r>
              <a:rPr lang="zh-CN" altLang="en-US" dirty="0" smtClean="0"/>
              <a:t>行者、猪八戒、沙和尚是哪个小说的人物？</a:t>
            </a:r>
            <a:endParaRPr lang="en-US" altLang="zh-CN" dirty="0" smtClean="0"/>
          </a:p>
          <a:p>
            <a:r>
              <a:rPr lang="zh-CN" altLang="en-US" dirty="0"/>
              <a:t>为什</a:t>
            </a:r>
            <a:r>
              <a:rPr lang="zh-CN" altLang="en-US" dirty="0" smtClean="0"/>
              <a:t>么</a:t>
            </a:r>
            <a:r>
              <a:rPr lang="zh-CN" altLang="en-US" dirty="0"/>
              <a:t>法显</a:t>
            </a:r>
            <a:r>
              <a:rPr lang="zh-CN" altLang="en-US" dirty="0" smtClean="0"/>
              <a:t>和玄奘的沙漠之旅这么辛苦？</a:t>
            </a:r>
            <a:endParaRPr lang="en-US" altLang="zh-CN" dirty="0" smtClean="0"/>
          </a:p>
          <a:p>
            <a:endParaRPr lang="zh-TW" altLang="en-US" dirty="0"/>
          </a:p>
        </p:txBody>
      </p:sp>
      <p:pic>
        <p:nvPicPr>
          <p:cNvPr id="4" name="Picture 3" descr="C:\Users\ASUS\Desktop\清大\碩二上\實習\上課用\博雅漢語\第八周\图片\课文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088" y="0"/>
            <a:ext cx="9185088" cy="229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01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竺可桢（</a:t>
            </a:r>
            <a:r>
              <a:rPr lang="en-US" altLang="zh-CN" dirty="0" smtClean="0"/>
              <a:t>1890-1974</a:t>
            </a:r>
            <a:r>
              <a:rPr lang="zh-CN" altLang="en-US" dirty="0" smtClean="0"/>
              <a:t>），教育家，中国近代地理学和气象学的专家。她一生积极从事科学普及（科普）的工作。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79330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SUS\Desktop\清大\碩二上\實習\上課用\博雅漢語\第八周\图片\课文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0" t="25603" r="5396" b="8065"/>
          <a:stretch/>
        </p:blipFill>
        <p:spPr bwMode="auto">
          <a:xfrm>
            <a:off x="1" y="1856791"/>
            <a:ext cx="914400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SUS\Desktop\清大\碩二上\實習\上課用\博雅漢語\第八周\图片\课文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5" t="771" r="10771" b="81665"/>
          <a:stretch/>
        </p:blipFill>
        <p:spPr bwMode="auto">
          <a:xfrm>
            <a:off x="461460" y="979714"/>
            <a:ext cx="8266922" cy="87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4161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SUS\Desktop\清大\碩二上\實習\上課用\博雅漢語\第八周\图片\课文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18508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ASUS\Desktop\清大\碩二上\實習\上課用\博雅漢語\第八周\图片\课文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5046"/>
            <a:ext cx="9185088" cy="229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9273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Autofit/>
          </a:bodyPr>
          <a:lstStyle/>
          <a:p>
            <a:r>
              <a:rPr lang="zh-CN" altLang="en-US" sz="7200" b="1" dirty="0">
                <a:solidFill>
                  <a:srgbClr val="0BE76F"/>
                </a:solidFill>
              </a:rPr>
              <a:t>语言点</a:t>
            </a:r>
            <a:endParaRPr lang="zh-TW" altLang="en-US" sz="7200" b="1" dirty="0">
              <a:solidFill>
                <a:srgbClr val="0BE7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9447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dirty="0" smtClean="0"/>
              <a:t>古代</a:t>
            </a:r>
            <a:r>
              <a:rPr lang="zh-CN" altLang="en-US" sz="3600" b="1" dirty="0" smtClean="0">
                <a:solidFill>
                  <a:srgbClr val="0BE76F"/>
                </a:solidFill>
              </a:rPr>
              <a:t>亲身</a:t>
            </a:r>
            <a:r>
              <a:rPr lang="zh-CN" altLang="en-US" sz="3600" dirty="0" smtClean="0"/>
              <a:t>到过沙漠的人，如晋僧法显、唐僧玄奘</a:t>
            </a:r>
            <a:r>
              <a:rPr lang="en-US" altLang="zh-CN" sz="3600" dirty="0" smtClean="0"/>
              <a:t>……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亲身：副词，自己遇到或做。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】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我</a:t>
            </a:r>
            <a:r>
              <a:rPr lang="zh-CN" altLang="en-US" b="1" dirty="0" smtClean="0">
                <a:solidFill>
                  <a:srgbClr val="0BE76F"/>
                </a:solidFill>
              </a:rPr>
              <a:t>亲身</a:t>
            </a:r>
            <a:r>
              <a:rPr lang="zh-CN" altLang="en-US" dirty="0" smtClean="0"/>
              <a:t>经历过大地震，现在想起来，真的很可怕。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黄</a:t>
            </a:r>
            <a:r>
              <a:rPr lang="zh-CN" altLang="en-US" dirty="0" smtClean="0"/>
              <a:t>山的风景非常特别，你去</a:t>
            </a:r>
            <a:r>
              <a:rPr lang="zh-CN" altLang="en-US" b="1" dirty="0">
                <a:solidFill>
                  <a:srgbClr val="0BE76F"/>
                </a:solidFill>
              </a:rPr>
              <a:t>亲身</a:t>
            </a:r>
            <a:r>
              <a:rPr lang="zh-CN" altLang="en-US" dirty="0" smtClean="0"/>
              <a:t>体验一下就知道了。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07677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古代</a:t>
            </a:r>
            <a:r>
              <a:rPr lang="zh-CN" altLang="en-US" b="1" dirty="0" smtClean="0">
                <a:solidFill>
                  <a:srgbClr val="0BE76F"/>
                </a:solidFill>
              </a:rPr>
              <a:t>亲身</a:t>
            </a:r>
            <a:r>
              <a:rPr lang="zh-CN" altLang="en-US" dirty="0" smtClean="0"/>
              <a:t>到过沙漠的人，如晋僧法显、唐僧玄奘</a:t>
            </a:r>
            <a:r>
              <a:rPr lang="en-US" altLang="zh-CN" dirty="0" smtClean="0"/>
              <a:t>……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链接</a:t>
            </a:r>
            <a:r>
              <a:rPr lang="en-US" altLang="zh-CN" dirty="0" smtClean="0"/>
              <a:t>】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亲眼、亲耳、亲口、亲手：都是副词，表示用自己的器官直接接触或做的意思。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】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以前只是在书上看过欧洲的照片，这次我终于</a:t>
            </a:r>
            <a:r>
              <a:rPr lang="zh-CN" altLang="en-US" sz="3500" b="1" dirty="0">
                <a:solidFill>
                  <a:srgbClr val="0BE76F"/>
                </a:solidFill>
              </a:rPr>
              <a:t>亲眼</a:t>
            </a:r>
            <a:r>
              <a:rPr lang="zh-CN" altLang="en-US" dirty="0" smtClean="0"/>
              <a:t>看到了。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昨天我</a:t>
            </a:r>
            <a:r>
              <a:rPr lang="zh-CN" altLang="en-US" sz="3500" b="1" dirty="0">
                <a:solidFill>
                  <a:srgbClr val="0BE76F"/>
                </a:solidFill>
              </a:rPr>
              <a:t>亲耳</a:t>
            </a:r>
            <a:r>
              <a:rPr lang="zh-CN" altLang="en-US" dirty="0" smtClean="0"/>
              <a:t>听到他对我说：“我爱你。”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老板</a:t>
            </a:r>
            <a:r>
              <a:rPr lang="zh-CN" altLang="en-US" sz="3500" b="1" dirty="0">
                <a:solidFill>
                  <a:srgbClr val="0BE76F"/>
                </a:solidFill>
              </a:rPr>
              <a:t>亲口</a:t>
            </a:r>
            <a:r>
              <a:rPr lang="zh-CN" altLang="en-US" dirty="0" smtClean="0"/>
              <a:t>告诉我，不仅要提升我的工资，还要提升我的职位。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我好想念妈妈</a:t>
            </a:r>
            <a:r>
              <a:rPr lang="zh-CN" altLang="en-US" sz="3500" b="1" dirty="0">
                <a:solidFill>
                  <a:srgbClr val="0BE76F"/>
                </a:solidFill>
              </a:rPr>
              <a:t>亲手</a:t>
            </a:r>
            <a:r>
              <a:rPr lang="zh-CN" altLang="en-US" dirty="0" smtClean="0"/>
              <a:t>包的饺子。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121227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用“亲</a:t>
            </a:r>
            <a:r>
              <a:rPr lang="en-US" altLang="zh-CN" dirty="0" smtClean="0"/>
              <a:t>+</a:t>
            </a:r>
            <a:r>
              <a:rPr lang="zh-CN" altLang="en-US" dirty="0" smtClean="0"/>
              <a:t>名词”改写或完成句子和对话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我</a:t>
            </a:r>
            <a:r>
              <a:rPr lang="zh-CN" altLang="en-US" dirty="0" smtClean="0"/>
              <a:t>们老师不但带我们去了一趟鲁迅博物馆，又去了宋庆龄故居。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>
                <a:sym typeface="Wingdings" panose="05000000000000000000" pitchFamily="2" charset="2"/>
              </a:rPr>
              <a:t>____________________________</a:t>
            </a:r>
            <a:r>
              <a:rPr lang="zh-CN" altLang="en-US" dirty="0" smtClean="0">
                <a:sym typeface="Wingdings" panose="05000000000000000000" pitchFamily="2" charset="2"/>
              </a:rPr>
              <a:t>。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CN" dirty="0" smtClean="0">
                <a:sym typeface="Wingdings" panose="05000000000000000000" pitchFamily="2" charset="2"/>
              </a:rPr>
              <a:t>2. </a:t>
            </a:r>
            <a:r>
              <a:rPr lang="zh-CN" altLang="en-US" dirty="0" smtClean="0">
                <a:sym typeface="Wingdings" panose="05000000000000000000" pitchFamily="2" charset="2"/>
              </a:rPr>
              <a:t>现在四五十岁的人、“文化大革命”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CN" dirty="0" smtClean="0">
                <a:sym typeface="Wingdings" panose="05000000000000000000" pitchFamily="2" charset="2"/>
              </a:rPr>
              <a:t>____________________________</a:t>
            </a:r>
            <a:r>
              <a:rPr lang="zh-CN" altLang="en-US" dirty="0" smtClean="0">
                <a:sym typeface="Wingdings" panose="05000000000000000000" pitchFamily="2" charset="2"/>
              </a:rPr>
              <a:t>。</a:t>
            </a:r>
            <a:endParaRPr lang="en-US" altLang="zh-CN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68452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CN" altLang="en-US" sz="3600" dirty="0"/>
              <a:t>古代亲身到过沙漠的人，如晋僧法显、唐僧</a:t>
            </a:r>
            <a:r>
              <a:rPr lang="zh-CN" altLang="en-US" sz="3600" dirty="0" smtClean="0"/>
              <a:t>玄奘，</a:t>
            </a:r>
            <a:r>
              <a:rPr lang="zh-CN" altLang="en-US" sz="3600" b="1" dirty="0" smtClean="0">
                <a:solidFill>
                  <a:srgbClr val="0BE76F"/>
                </a:solidFill>
              </a:rPr>
              <a:t>统</a:t>
            </a:r>
            <a:r>
              <a:rPr lang="zh-CN" altLang="en-US" sz="3600" dirty="0" smtClean="0"/>
              <a:t>把沙漠说得十分可怕。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统</a:t>
            </a:r>
            <a:r>
              <a:rPr lang="en-US" altLang="zh-CN" dirty="0" smtClean="0"/>
              <a:t>/</a:t>
            </a:r>
            <a:r>
              <a:rPr lang="zh-CN" altLang="en-US" dirty="0" smtClean="0"/>
              <a:t>统统：副词，意思是“通通；全部”。所修饰的对象应该是复数，出现在“统统”前。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】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他把老师的话</a:t>
            </a:r>
            <a:r>
              <a:rPr lang="zh-CN" altLang="en-US" b="1" dirty="0">
                <a:solidFill>
                  <a:srgbClr val="0BE76F"/>
                </a:solidFill>
              </a:rPr>
              <a:t>统统</a:t>
            </a:r>
            <a:r>
              <a:rPr lang="zh-CN" altLang="en-US" dirty="0" smtClean="0"/>
              <a:t>忘光了。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他成天笑眯眯的，仿佛天底下的烦恼、忧愁，</a:t>
            </a:r>
            <a:r>
              <a:rPr lang="zh-CN" altLang="en-US" b="1" dirty="0">
                <a:solidFill>
                  <a:srgbClr val="0BE76F"/>
                </a:solidFill>
              </a:rPr>
              <a:t>统统</a:t>
            </a:r>
            <a:r>
              <a:rPr lang="zh-CN" altLang="en-US" dirty="0" smtClean="0"/>
              <a:t>跟他无关。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535857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辨析</a:t>
            </a:r>
            <a:r>
              <a:rPr lang="en-US" altLang="zh-CN" dirty="0" smtClean="0"/>
              <a:t>】</a:t>
            </a:r>
            <a:r>
              <a:rPr lang="zh-CN" altLang="en-US" dirty="0" smtClean="0"/>
              <a:t>统</a:t>
            </a:r>
            <a:r>
              <a:rPr lang="en-US" altLang="zh-CN" dirty="0" smtClean="0"/>
              <a:t>-</a:t>
            </a:r>
            <a:r>
              <a:rPr lang="zh-CN" altLang="en-US" dirty="0" smtClean="0"/>
              <a:t>统统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“统”多加单音节词语，“统统”后多加双音节词语。“统”多用于书面语，“统统”多用于口语；“统统”使用范围比“统”更广。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96952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用“统统”完成句子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推门一看，四个人</a:t>
            </a:r>
            <a:r>
              <a:rPr lang="en-US" altLang="zh-CN" dirty="0" smtClean="0"/>
              <a:t>_________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分手之后，他把她的照片</a:t>
            </a:r>
            <a:r>
              <a:rPr lang="en-US" altLang="zh-CN" dirty="0" smtClean="0"/>
              <a:t>_________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96571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dirty="0"/>
              <a:t>……</a:t>
            </a:r>
            <a:r>
              <a:rPr lang="zh-CN" altLang="en-US" sz="3600" dirty="0" smtClean="0"/>
              <a:t>过去人马走踏走踏的脚印，不久就</a:t>
            </a:r>
            <a:r>
              <a:rPr lang="zh-CN" altLang="en-US" sz="3600" dirty="0" smtClean="0">
                <a:solidFill>
                  <a:srgbClr val="0BE76F"/>
                </a:solidFill>
              </a:rPr>
              <a:t>为</a:t>
            </a:r>
            <a:r>
              <a:rPr lang="zh-CN" altLang="en-US" sz="3600" dirty="0" smtClean="0"/>
              <a:t>沙所盖</a:t>
            </a:r>
            <a:r>
              <a:rPr lang="en-US" altLang="zh-CN" sz="3600" dirty="0" smtClean="0"/>
              <a:t>……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为</a:t>
            </a:r>
            <a:r>
              <a:rPr lang="en-US" altLang="zh-CN" dirty="0" smtClean="0"/>
              <a:t>/</a:t>
            </a:r>
            <a:r>
              <a:rPr lang="zh-CN" altLang="en-US" dirty="0" smtClean="0"/>
              <a:t>被</a:t>
            </a:r>
            <a:r>
              <a:rPr lang="en-US" altLang="zh-CN" dirty="0" smtClean="0"/>
              <a:t>+</a:t>
            </a:r>
            <a:r>
              <a:rPr lang="zh-CN" altLang="en-US" dirty="0" smtClean="0"/>
              <a:t>名词</a:t>
            </a:r>
            <a:r>
              <a:rPr lang="en-US" altLang="zh-CN" dirty="0" smtClean="0"/>
              <a:t>+</a:t>
            </a:r>
            <a:r>
              <a:rPr lang="zh-CN" altLang="en-US" dirty="0" smtClean="0"/>
              <a:t>所</a:t>
            </a:r>
            <a:r>
              <a:rPr lang="en-US" altLang="zh-CN" dirty="0" smtClean="0"/>
              <a:t>+</a:t>
            </a:r>
            <a:r>
              <a:rPr lang="zh-CN" altLang="en-US" dirty="0" smtClean="0"/>
              <a:t>动词</a:t>
            </a:r>
            <a:r>
              <a:rPr lang="en-US" altLang="zh-CN" dirty="0" smtClean="0"/>
              <a:t>/</a:t>
            </a:r>
            <a:r>
              <a:rPr lang="zh-CN" altLang="en-US" dirty="0" smtClean="0"/>
              <a:t>动词短语：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构</a:t>
            </a:r>
            <a:r>
              <a:rPr lang="zh-CN" altLang="en-US" dirty="0" smtClean="0"/>
              <a:t>成被动句，多用于书面语。“为”是介词，相当于“被”。动词必须是及物动词。一般来说，如果动词是多音节的，“所”可用可不用，如果动词是单音节的，“所”就一定要用。能用于这个格式的动词不多，主要有：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双音节：吸引、鼓舞、感动、尊敬、客服、证明、发现、误解、迷惑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单音</a:t>
            </a:r>
            <a:r>
              <a:rPr lang="zh-CN" altLang="en-US" dirty="0" smtClean="0"/>
              <a:t>节：笑、阻、动、知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023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zh-CN" altLang="en-US" dirty="0" smtClean="0"/>
              <a:t>你有没有去过沙漠？沙漠对你有没有吸引力？</a:t>
            </a:r>
            <a:endParaRPr lang="en-US" altLang="zh-CN" dirty="0" smtClean="0"/>
          </a:p>
          <a:p>
            <a:r>
              <a:rPr lang="zh-CN" altLang="en-US" dirty="0" smtClean="0"/>
              <a:t>如果要用三个词来形容沙漠，你会用哪三个词？</a:t>
            </a:r>
            <a:endParaRPr lang="en-US" altLang="zh-CN" dirty="0" smtClean="0"/>
          </a:p>
          <a:p>
            <a:r>
              <a:rPr lang="zh-CN" altLang="en-US" dirty="0" smtClean="0"/>
              <a:t>本文谈到了沙漠里的一些奇怪现象，并从现代科学的角度解释了这些现象产生的原因。请读一读，并思考一下除了课文提供的知识外，关于沙漠你还了解些什么？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80171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】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对于京剧我是外行，所说的话不免为内行所笑。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在调查情况时，必须不为表面现象（所）迷惑。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他的话说得不清楚，能不被人误解吗？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06074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用“为</a:t>
            </a:r>
            <a:r>
              <a:rPr lang="en-US" altLang="zh-CN" dirty="0" smtClean="0"/>
              <a:t>/</a:t>
            </a:r>
            <a:r>
              <a:rPr lang="zh-CN" altLang="en-US" dirty="0" smtClean="0"/>
              <a:t>被</a:t>
            </a:r>
            <a:r>
              <a:rPr lang="en-US" altLang="zh-CN" dirty="0" smtClean="0"/>
              <a:t>+</a:t>
            </a:r>
            <a:r>
              <a:rPr lang="zh-CN" altLang="en-US" dirty="0"/>
              <a:t>名</a:t>
            </a:r>
            <a:r>
              <a:rPr lang="zh-CN" altLang="en-US" dirty="0" smtClean="0"/>
              <a:t>词</a:t>
            </a:r>
            <a:r>
              <a:rPr lang="en-US" altLang="zh-CN" dirty="0" smtClean="0"/>
              <a:t>+</a:t>
            </a:r>
            <a:r>
              <a:rPr lang="zh-CN" altLang="en-US" dirty="0" smtClean="0"/>
              <a:t>所</a:t>
            </a:r>
            <a:r>
              <a:rPr lang="en-US" altLang="zh-CN" dirty="0" smtClean="0"/>
              <a:t>+</a:t>
            </a:r>
            <a:r>
              <a:rPr lang="zh-CN" altLang="en-US" dirty="0" smtClean="0"/>
              <a:t>动词</a:t>
            </a:r>
            <a:r>
              <a:rPr lang="en-US" altLang="zh-CN" dirty="0" smtClean="0"/>
              <a:t>/</a:t>
            </a:r>
            <a:r>
              <a:rPr lang="zh-CN" altLang="en-US" dirty="0" smtClean="0"/>
              <a:t>动词短语”改写句子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我第一次见到她的姓名，是在去年夏初</a:t>
            </a:r>
            <a:r>
              <a:rPr lang="en-US" altLang="zh-CN" dirty="0" smtClean="0"/>
              <a:t>……</a:t>
            </a:r>
          </a:p>
          <a:p>
            <a:pPr marL="0" indent="0">
              <a:buNone/>
            </a:pPr>
            <a:r>
              <a:rPr lang="en-US" altLang="zh-TW" dirty="0" smtClean="0"/>
              <a:t>      </a:t>
            </a:r>
            <a:r>
              <a:rPr lang="zh-CN" altLang="en-US" dirty="0" smtClean="0"/>
              <a:t>她的姓名第一次</a:t>
            </a:r>
            <a:r>
              <a:rPr lang="en-US" altLang="zh-CN" dirty="0" smtClean="0"/>
              <a:t>______</a:t>
            </a:r>
            <a:r>
              <a:rPr lang="zh-CN" altLang="en-US" dirty="0" smtClean="0"/>
              <a:t>，是在去年夏初</a:t>
            </a:r>
            <a:r>
              <a:rPr lang="en-US" altLang="zh-CN" dirty="0" smtClean="0"/>
              <a:t>……</a:t>
            </a:r>
          </a:p>
          <a:p>
            <a:pPr marL="514350" indent="-514350">
              <a:buAutoNum type="arabicPeriod" startAt="2"/>
            </a:pPr>
            <a:r>
              <a:rPr lang="zh-CN" altLang="en-US" dirty="0" smtClean="0"/>
              <a:t>人民群众当然拥护这样的领导。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</a:t>
            </a:r>
            <a:r>
              <a:rPr lang="zh-CN" altLang="en-US" dirty="0" smtClean="0"/>
              <a:t>这样的领导当然</a:t>
            </a:r>
            <a:r>
              <a:rPr lang="en-US" altLang="zh-CN" dirty="0" smtClean="0"/>
              <a:t>__________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 startAt="3"/>
            </a:pPr>
            <a:r>
              <a:rPr lang="zh-CN" altLang="en-US" dirty="0" smtClean="0"/>
              <a:t>老师采纳了大家的建议。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___________________________</a:t>
            </a:r>
            <a:r>
              <a:rPr lang="zh-CN" altLang="en-US" smtClean="0"/>
              <a:t>。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63161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dirty="0" smtClean="0"/>
              <a:t>所谓孙行者、猪八戒、沙和尚等随从人员，那是</a:t>
            </a:r>
            <a:r>
              <a:rPr lang="en-US" altLang="zh-CN" sz="3600" dirty="0" smtClean="0"/>
              <a:t>《</a:t>
            </a:r>
            <a:r>
              <a:rPr lang="zh-CN" altLang="en-US" sz="3600" dirty="0" smtClean="0"/>
              <a:t>西游记</a:t>
            </a:r>
            <a:r>
              <a:rPr lang="en-US" altLang="zh-CN" sz="3600" dirty="0" smtClean="0"/>
              <a:t>》</a:t>
            </a:r>
            <a:r>
              <a:rPr lang="zh-CN" altLang="en-US" sz="3600" dirty="0"/>
              <a:t>小</a:t>
            </a:r>
            <a:r>
              <a:rPr lang="zh-CN" altLang="en-US" sz="3600" dirty="0" smtClean="0"/>
              <a:t>说中的神话。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所谓：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形容</a:t>
            </a:r>
            <a:r>
              <a:rPr lang="zh-CN" altLang="en-US" dirty="0" smtClean="0"/>
              <a:t>词。用于引述别人的词语（所引词语多加引号），意思是“所说的”。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/>
              <a:t>举</a:t>
            </a:r>
            <a:r>
              <a:rPr lang="zh-CN" altLang="en-US" dirty="0" smtClean="0"/>
              <a:t>例</a:t>
            </a:r>
            <a:r>
              <a:rPr lang="en-US" altLang="zh-CN" dirty="0" smtClean="0"/>
              <a:t>】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古人的所谓“天下”，实在小得可怜。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难</a:t>
            </a:r>
            <a:r>
              <a:rPr lang="zh-CN" altLang="en-US" dirty="0" smtClean="0"/>
              <a:t>道这就是他们所谓的“艺术”？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2861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用“所谓”改写句子或完成句子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我认为这样的人不应该被称为天才。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___________________________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2. </a:t>
            </a:r>
            <a:r>
              <a:rPr lang="zh-CN" altLang="en-US" dirty="0" smtClean="0"/>
              <a:t>我认为这样的生活不能说是“幸福的生活”。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 smtClean="0"/>
              <a:t>    ___________________________</a:t>
            </a:r>
            <a:r>
              <a:rPr lang="zh-CN" altLang="en-US" dirty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81411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词语辨析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352711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亲</a:t>
            </a:r>
            <a:r>
              <a:rPr lang="zh-CN" altLang="en-US" dirty="0" smtClean="0"/>
              <a:t>身</a:t>
            </a:r>
            <a:r>
              <a:rPr lang="en-US" altLang="zh-CN" dirty="0" smtClean="0"/>
              <a:t>-</a:t>
            </a:r>
            <a:r>
              <a:rPr lang="zh-CN" altLang="en-US" dirty="0" smtClean="0"/>
              <a:t>亲自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5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556222"/>
              </p:ext>
            </p:extLst>
          </p:nvPr>
        </p:nvGraphicFramePr>
        <p:xfrm>
          <a:off x="564160" y="1730687"/>
          <a:ext cx="8122640" cy="14102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亲身   亲自  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都有强调自己的意思。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5592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亲身</a:t>
            </a:r>
            <a:r>
              <a:rPr lang="en-US" altLang="zh-CN" dirty="0" smtClean="0"/>
              <a:t>-</a:t>
            </a:r>
            <a:r>
              <a:rPr lang="zh-CN" altLang="en-US" dirty="0" smtClean="0"/>
              <a:t>亲自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249438"/>
              </p:ext>
            </p:extLst>
          </p:nvPr>
        </p:nvGraphicFramePr>
        <p:xfrm>
          <a:off x="179513" y="1364820"/>
          <a:ext cx="8640960" cy="51011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72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4020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亲身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亲自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092">
                <a:tc>
                  <a:txBody>
                    <a:bodyPr/>
                    <a:lstStyle/>
                    <a:p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语义侧重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侧重在自己的体验、感受等。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侧重在因重视此事而自己去做。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常与体验、感受、体会、实践等搭配。适用范围比较小。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涉及的行为比较多，使用范围比较大。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形容词。可以做状语、定语。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副词。只作状语。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6735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3140968"/>
            <a:ext cx="8229600" cy="1905075"/>
          </a:xfrm>
        </p:spPr>
        <p:txBody>
          <a:bodyPr/>
          <a:lstStyle/>
          <a:p>
            <a:r>
              <a:rPr lang="zh-CN" altLang="en-US" dirty="0" smtClean="0"/>
              <a:t>在地震灾区，她亲身感受到了人们在灾难中相互支持、相互温暖的情谊。</a:t>
            </a:r>
            <a:endParaRPr lang="en-US" altLang="zh-CN" dirty="0" smtClean="0"/>
          </a:p>
          <a:p>
            <a:r>
              <a:rPr lang="zh-CN" altLang="en-US" dirty="0"/>
              <a:t>奶奶</a:t>
            </a:r>
            <a:r>
              <a:rPr lang="zh-CN" altLang="en-US" dirty="0" smtClean="0"/>
              <a:t>亲自动手，给我们包了一顿饺子。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049428"/>
              </p:ext>
            </p:extLst>
          </p:nvPr>
        </p:nvGraphicFramePr>
        <p:xfrm>
          <a:off x="251520" y="764704"/>
          <a:ext cx="8640960" cy="19921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72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4020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亲身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亲自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092">
                <a:tc>
                  <a:txBody>
                    <a:bodyPr/>
                    <a:lstStyle/>
                    <a:p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语义侧重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侧重在自己的体验、感受等。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侧重在因重视此事而自己去做。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226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这</a:t>
            </a:r>
            <a:r>
              <a:rPr lang="zh-CN" altLang="en-US" dirty="0" smtClean="0"/>
              <a:t>本小说是根据我的经验写的。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endParaRPr lang="en-US" altLang="zh-TW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TW" dirty="0" smtClean="0">
              <a:sym typeface="Wingdings" panose="05000000000000000000" pitchFamily="2" charset="2"/>
            </a:endParaRPr>
          </a:p>
          <a:p>
            <a:r>
              <a:rPr lang="zh-CN" altLang="en-US" dirty="0" smtClean="0">
                <a:sym typeface="Wingdings" panose="05000000000000000000" pitchFamily="2" charset="2"/>
              </a:rPr>
              <a:t>过年了，爷爷端出一大盘饺子，并告诉我们这些东西都是我自己做的。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CN" dirty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92756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/>
          <a:lstStyle/>
          <a:p>
            <a:r>
              <a:rPr lang="zh-CN" altLang="en-US" dirty="0" smtClean="0"/>
              <a:t>只有自己亲身经历过才会有这种体会。</a:t>
            </a:r>
            <a:endParaRPr lang="en-US" altLang="zh-CN" dirty="0" smtClean="0"/>
          </a:p>
          <a:p>
            <a:r>
              <a:rPr lang="zh-CN" altLang="en-US" dirty="0"/>
              <a:t>要</a:t>
            </a:r>
            <a:r>
              <a:rPr lang="zh-CN" altLang="en-US" dirty="0" smtClean="0"/>
              <a:t>知道梨子的滋味就必须亲自尝一尝。</a:t>
            </a:r>
            <a:endParaRPr lang="en-US" altLang="zh-CN" dirty="0" smtClean="0"/>
          </a:p>
          <a:p>
            <a:r>
              <a:rPr lang="zh-CN" altLang="en-US" dirty="0" smtClean="0"/>
              <a:t>主任亲自开车送她，使他更加坚定了圆满完成任务的决心。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73254"/>
              </p:ext>
            </p:extLst>
          </p:nvPr>
        </p:nvGraphicFramePr>
        <p:xfrm>
          <a:off x="179512" y="332656"/>
          <a:ext cx="8640960" cy="2682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72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4020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亲身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亲自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常与体验、感受、体会、实践等搭配。适用范围比较小。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涉及的行为比较多，使用范围比较大。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499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生词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9814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429001"/>
            <a:ext cx="8229600" cy="792088"/>
          </a:xfrm>
        </p:spPr>
        <p:txBody>
          <a:bodyPr/>
          <a:lstStyle/>
          <a:p>
            <a:r>
              <a:rPr lang="zh-CN" altLang="en-US" dirty="0"/>
              <a:t>这</a:t>
            </a:r>
            <a:r>
              <a:rPr lang="zh-CN" altLang="en-US" dirty="0" smtClean="0"/>
              <a:t>是我的亲身经历。</a:t>
            </a:r>
            <a:endParaRPr lang="zh-TW" altLang="en-US" dirty="0"/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0825759"/>
              </p:ext>
            </p:extLst>
          </p:nvPr>
        </p:nvGraphicFramePr>
        <p:xfrm>
          <a:off x="251520" y="548680"/>
          <a:ext cx="8640960" cy="1706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72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4020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亲身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亲自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形容词。可以做状语、定语。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副词。只作状语。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4302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这本书写的是作者在中国留学的（        ）经历。</a:t>
            </a:r>
            <a:endParaRPr lang="en-US" altLang="zh-CN" dirty="0" smtClean="0"/>
          </a:p>
          <a:p>
            <a:r>
              <a:rPr lang="zh-CN" altLang="en-US" dirty="0" smtClean="0"/>
              <a:t>公司的总经历今天（        ）来到商店了解产品销售的情况。</a:t>
            </a:r>
            <a:endParaRPr lang="en-US" altLang="zh-CN" dirty="0" smtClean="0"/>
          </a:p>
          <a:p>
            <a:r>
              <a:rPr lang="zh-CN" altLang="en-US" dirty="0"/>
              <a:t>要</a:t>
            </a:r>
            <a:r>
              <a:rPr lang="zh-CN" altLang="en-US" dirty="0" smtClean="0"/>
              <a:t>想知道四川名菜水煮鱼怎么好吃，你（        ）去尝一尝就知道了。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36552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缘故</a:t>
            </a:r>
            <a:r>
              <a:rPr lang="en-US" altLang="zh-CN" dirty="0" smtClean="0"/>
              <a:t>-</a:t>
            </a:r>
            <a:r>
              <a:rPr lang="zh-CN" altLang="en-US" dirty="0" smtClean="0"/>
              <a:t>原因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257003"/>
          </a:xfrm>
        </p:spPr>
        <p:txBody>
          <a:bodyPr/>
          <a:lstStyle/>
          <a:p>
            <a:r>
              <a:rPr lang="zh-CN" altLang="en-US" dirty="0" smtClean="0"/>
              <a:t>不知什么</a:t>
            </a:r>
            <a:r>
              <a:rPr lang="zh-CN" altLang="en-US" b="1" dirty="0" smtClean="0">
                <a:solidFill>
                  <a:srgbClr val="EE4112"/>
                </a:solidFill>
              </a:rPr>
              <a:t>缘故</a:t>
            </a:r>
            <a:r>
              <a:rPr lang="en-US" altLang="zh-CN" b="1" dirty="0" smtClean="0">
                <a:solidFill>
                  <a:srgbClr val="EE4112"/>
                </a:solidFill>
              </a:rPr>
              <a:t>/</a:t>
            </a:r>
            <a:r>
              <a:rPr lang="zh-CN" altLang="en-US" b="1" dirty="0" smtClean="0">
                <a:solidFill>
                  <a:srgbClr val="EE4112"/>
                </a:solidFill>
              </a:rPr>
              <a:t>原因</a:t>
            </a:r>
            <a:r>
              <a:rPr lang="zh-CN" altLang="en-US" dirty="0" smtClean="0"/>
              <a:t>，老王今天没来。</a:t>
            </a:r>
            <a:endParaRPr lang="en-US" altLang="zh-CN" dirty="0" smtClean="0"/>
          </a:p>
          <a:p>
            <a:r>
              <a:rPr lang="zh-CN" altLang="en-US" dirty="0"/>
              <a:t>他</a:t>
            </a:r>
            <a:r>
              <a:rPr lang="zh-CN" altLang="en-US" dirty="0" smtClean="0"/>
              <a:t>忽然不告而别，其中必有</a:t>
            </a:r>
            <a:r>
              <a:rPr lang="zh-CN" altLang="en-US" b="1" dirty="0">
                <a:solidFill>
                  <a:srgbClr val="EE4112"/>
                </a:solidFill>
              </a:rPr>
              <a:t>缘故</a:t>
            </a:r>
            <a:r>
              <a:rPr lang="en-US" altLang="zh-CN" b="1" dirty="0">
                <a:solidFill>
                  <a:srgbClr val="EE4112"/>
                </a:solidFill>
              </a:rPr>
              <a:t>/</a:t>
            </a:r>
            <a:r>
              <a:rPr lang="zh-CN" altLang="en-US" b="1" dirty="0">
                <a:solidFill>
                  <a:srgbClr val="EE4112"/>
                </a:solidFill>
              </a:rPr>
              <a:t>原因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9321703"/>
              </p:ext>
            </p:extLst>
          </p:nvPr>
        </p:nvGraphicFramePr>
        <p:xfrm>
          <a:off x="539552" y="1988840"/>
          <a:ext cx="8122640" cy="25990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缘故    原因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都指造成某种结果或引起另一件事情发生的条件。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都是名词。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9188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-13101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缘故</a:t>
            </a:r>
            <a:r>
              <a:rPr lang="en-US" altLang="zh-CN" dirty="0" smtClean="0"/>
              <a:t>-</a:t>
            </a:r>
            <a:r>
              <a:rPr lang="zh-CN" altLang="en-US" dirty="0" smtClean="0"/>
              <a:t>原因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0184852"/>
              </p:ext>
            </p:extLst>
          </p:nvPr>
        </p:nvGraphicFramePr>
        <p:xfrm>
          <a:off x="179512" y="1772816"/>
          <a:ext cx="8640960" cy="1950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缘故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原因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使用范围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范围小，可以用“原因”代替。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范围大，在有些情况下不能与“缘故”互换。</a:t>
                      </a:r>
                      <a:endParaRPr lang="en-US" altLang="zh-CN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35642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缘故</a:t>
            </a:r>
            <a:r>
              <a:rPr lang="en-US" altLang="zh-CN" dirty="0"/>
              <a:t>-</a:t>
            </a:r>
            <a:r>
              <a:rPr lang="zh-CN" altLang="en-US" dirty="0"/>
              <a:t>原因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9967448"/>
              </p:ext>
            </p:extLst>
          </p:nvPr>
        </p:nvGraphicFramePr>
        <p:xfrm>
          <a:off x="251520" y="1844824"/>
          <a:ext cx="8640960" cy="46850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缘故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原因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没有这种用法。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常用于社会发展、革命、自然界等重大事件。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没有这种用法。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可与发现、寻找、分析、查明、造成、说明等动词搭配。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没有这种用法。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可以做主语。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3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没有这种用法。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可以与量词个、种、条搭配。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7721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zh-CN" altLang="en-US" dirty="0" smtClean="0"/>
              <a:t>她向老师说明了没来上课的</a:t>
            </a:r>
            <a:r>
              <a:rPr lang="zh-CN" altLang="en-US" b="1" dirty="0">
                <a:solidFill>
                  <a:srgbClr val="EE4112"/>
                </a:solidFill>
              </a:rPr>
              <a:t>原因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王老</a:t>
            </a:r>
            <a:r>
              <a:rPr lang="zh-CN" altLang="en-US" dirty="0" smtClean="0"/>
              <a:t>师帮我分析了汉语水平没有进步的</a:t>
            </a:r>
            <a:r>
              <a:rPr lang="zh-CN" altLang="en-US" b="1" dirty="0">
                <a:solidFill>
                  <a:srgbClr val="EE4112"/>
                </a:solidFill>
              </a:rPr>
              <a:t>原因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94151"/>
              </p:ext>
            </p:extLst>
          </p:nvPr>
        </p:nvGraphicFramePr>
        <p:xfrm>
          <a:off x="251520" y="260648"/>
          <a:ext cx="8640960" cy="1524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缘故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原因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没有这种用法。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可与发现、寻找、分析、查明、造成、说明等动词搭配。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2687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/>
          <a:lstStyle/>
          <a:p>
            <a:r>
              <a:rPr lang="zh-CN" altLang="en-US" dirty="0"/>
              <a:t>飞</a:t>
            </a:r>
            <a:r>
              <a:rPr lang="zh-CN" altLang="en-US" dirty="0" smtClean="0"/>
              <a:t>机失事的</a:t>
            </a:r>
            <a:r>
              <a:rPr lang="zh-CN" altLang="en-US" b="1" dirty="0">
                <a:solidFill>
                  <a:srgbClr val="EE4112"/>
                </a:solidFill>
              </a:rPr>
              <a:t>原因</a:t>
            </a:r>
            <a:r>
              <a:rPr lang="zh-CN" altLang="en-US" dirty="0" smtClean="0"/>
              <a:t>还有待查明。</a:t>
            </a:r>
            <a:endParaRPr lang="en-US" altLang="zh-CN" dirty="0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287324"/>
              </p:ext>
            </p:extLst>
          </p:nvPr>
        </p:nvGraphicFramePr>
        <p:xfrm>
          <a:off x="251520" y="260648"/>
          <a:ext cx="8640960" cy="15152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缘故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原因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没有这种用法。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可以做主语。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6485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zh-CN" altLang="en-US" dirty="0" smtClean="0"/>
              <a:t>造成这次车祸的</a:t>
            </a:r>
            <a:r>
              <a:rPr lang="zh-CN" altLang="en-US" b="1" dirty="0">
                <a:solidFill>
                  <a:srgbClr val="EE4112"/>
                </a:solidFill>
              </a:rPr>
              <a:t>原因</a:t>
            </a:r>
            <a:r>
              <a:rPr lang="zh-CN" altLang="en-US" dirty="0" smtClean="0"/>
              <a:t>有三个。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221338"/>
              </p:ext>
            </p:extLst>
          </p:nvPr>
        </p:nvGraphicFramePr>
        <p:xfrm>
          <a:off x="251520" y="260648"/>
          <a:ext cx="8640960" cy="15152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亲身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亲自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没有这种用法。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可以与量词个、种、条搭配。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545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考试成绩不好，要好好分析（        ），只会生气、难过是没有用的。</a:t>
            </a:r>
            <a:endParaRPr lang="en-US" altLang="zh-CN" dirty="0" smtClean="0"/>
          </a:p>
          <a:p>
            <a:r>
              <a:rPr lang="zh-CN" altLang="en-US" dirty="0" smtClean="0"/>
              <a:t>在会议上，有关专家详细分析了造成环境污染的几个主要（         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892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亲身 </a:t>
            </a:r>
            <a:r>
              <a:rPr lang="en-US" altLang="zh-TW" dirty="0" err="1"/>
              <a:t>qīnshēn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a. </a:t>
            </a:r>
            <a:r>
              <a:rPr lang="zh-CN" altLang="en-US" dirty="0" smtClean="0"/>
              <a:t>本身；自身。（亲身</a:t>
            </a:r>
            <a:r>
              <a:rPr lang="en-US" altLang="zh-CN" dirty="0" smtClean="0"/>
              <a:t>-</a:t>
            </a:r>
            <a:r>
              <a:rPr lang="zh-CN" altLang="en-US" dirty="0" smtClean="0"/>
              <a:t>亲自）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什么事都要自己试一试，亲身经历过才会明白其中的道理。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9470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统  </a:t>
            </a:r>
            <a:r>
              <a:rPr lang="en-US" altLang="zh-TW" dirty="0" err="1"/>
              <a:t>tǒng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adv. </a:t>
            </a:r>
            <a:r>
              <a:rPr lang="zh-CN" altLang="en-US" dirty="0" smtClean="0"/>
              <a:t>总起来；通通；全部。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77584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火热  </a:t>
            </a:r>
            <a:r>
              <a:rPr lang="en-US" altLang="zh-TW" dirty="0" err="1"/>
              <a:t>huǒrè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/>
            </a:pPr>
            <a:r>
              <a:rPr lang="zh-CN" altLang="en-US" dirty="0" smtClean="0"/>
              <a:t>像火一样热。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夏天的火热太阳，让我一点也不想出门。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643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3431</Words>
  <Application>Microsoft Office PowerPoint</Application>
  <PresentationFormat>Předvádění na obrazovce (4:3)</PresentationFormat>
  <Paragraphs>364</Paragraphs>
  <Slides>68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4" baseType="lpstr">
      <vt:lpstr>新細明體</vt:lpstr>
      <vt:lpstr>宋体</vt:lpstr>
      <vt:lpstr>Arial</vt:lpstr>
      <vt:lpstr>Calibri</vt:lpstr>
      <vt:lpstr>Wingdings</vt:lpstr>
      <vt:lpstr>Office 佈景主題</vt:lpstr>
      <vt:lpstr>Practical Chinese</vt:lpstr>
      <vt:lpstr>小考</vt:lpstr>
      <vt:lpstr>第四课 沙漠里的奇怪现象</vt:lpstr>
      <vt:lpstr>作者</vt:lpstr>
      <vt:lpstr>Prezentace aplikace PowerPoint</vt:lpstr>
      <vt:lpstr>生词</vt:lpstr>
      <vt:lpstr>亲身 qīnshēn</vt:lpstr>
      <vt:lpstr>统  tǒng</vt:lpstr>
      <vt:lpstr>火热  huǒrè</vt:lpstr>
      <vt:lpstr>荒凉  huāngliáng</vt:lpstr>
      <vt:lpstr>走兽  zǒushòu</vt:lpstr>
      <vt:lpstr>举目 jǔmù</vt:lpstr>
      <vt:lpstr>循（着）xún (zhe)</vt:lpstr>
      <vt:lpstr>流动 liúdòng</vt:lpstr>
      <vt:lpstr>脚印 jiǎoyìn</vt:lpstr>
      <vt:lpstr>迷路  mílù</vt:lpstr>
      <vt:lpstr>地质  dìzhì</vt:lpstr>
      <vt:lpstr>离奇  líqí</vt:lpstr>
      <vt:lpstr>行进  xíngjìn</vt:lpstr>
      <vt:lpstr>阻挡  zǔdǎng</vt:lpstr>
      <vt:lpstr>缘故  yuángù</vt:lpstr>
      <vt:lpstr>和尚  héshang</vt:lpstr>
      <vt:lpstr>不胜 búshèng</vt:lpstr>
      <vt:lpstr>开小差  kāixiǎochāi</vt:lpstr>
      <vt:lpstr>单枪匹马  dānqiāngpǐmǎ</vt:lpstr>
      <vt:lpstr>随从  suícóng</vt:lpstr>
      <vt:lpstr>神话  shénhuà</vt:lpstr>
      <vt:lpstr>骆驼  luòtuo</vt:lpstr>
      <vt:lpstr>困苦  kùnkǔ</vt:lpstr>
      <vt:lpstr>Prezentace aplikace PowerPoint</vt:lpstr>
      <vt:lpstr>Prezentace aplikace PowerPoint</vt:lpstr>
      <vt:lpstr>练一练</vt:lpstr>
      <vt:lpstr>回答问题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语言点</vt:lpstr>
      <vt:lpstr>古代亲身到过沙漠的人，如晋僧法显、唐僧玄奘……</vt:lpstr>
      <vt:lpstr>古代亲身到过沙漠的人，如晋僧法显、唐僧玄奘……</vt:lpstr>
      <vt:lpstr>练习</vt:lpstr>
      <vt:lpstr>古代亲身到过沙漠的人，如晋僧法显、唐僧玄奘，统把沙漠说得十分可怕。</vt:lpstr>
      <vt:lpstr>Prezentace aplikace PowerPoint</vt:lpstr>
      <vt:lpstr>练一练</vt:lpstr>
      <vt:lpstr>……过去人马走踏走踏的脚印，不久就为沙所盖……</vt:lpstr>
      <vt:lpstr>Prezentace aplikace PowerPoint</vt:lpstr>
      <vt:lpstr>练一练</vt:lpstr>
      <vt:lpstr>所谓孙行者、猪八戒、沙和尚等随从人员，那是《西游记》小说中的神话。</vt:lpstr>
      <vt:lpstr>练一练</vt:lpstr>
      <vt:lpstr>词语辨析</vt:lpstr>
      <vt:lpstr>亲身-亲自</vt:lpstr>
      <vt:lpstr>亲身-亲自</vt:lpstr>
      <vt:lpstr>Prezentace aplikace PowerPoint</vt:lpstr>
      <vt:lpstr>Prezentace aplikace PowerPoint</vt:lpstr>
      <vt:lpstr>Prezentace aplikace PowerPoint</vt:lpstr>
      <vt:lpstr>Prezentace aplikace PowerPoint</vt:lpstr>
      <vt:lpstr>练一练</vt:lpstr>
      <vt:lpstr>缘故-原因</vt:lpstr>
      <vt:lpstr>缘故-原因</vt:lpstr>
      <vt:lpstr>缘故-原因</vt:lpstr>
      <vt:lpstr>Prezentace aplikace PowerPoint</vt:lpstr>
      <vt:lpstr>Prezentace aplikace PowerPoint</vt:lpstr>
      <vt:lpstr>Prezentace aplikace PowerPoint</vt:lpstr>
      <vt:lpstr>练一练</vt:lpstr>
    </vt:vector>
  </TitlesOfParts>
  <Company>C.M.T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Chinese</dc:title>
  <dc:creator>ASUS</dc:creator>
  <cp:lastModifiedBy>Minghua Wu</cp:lastModifiedBy>
  <cp:revision>42</cp:revision>
  <dcterms:created xsi:type="dcterms:W3CDTF">2018-11-05T12:44:56Z</dcterms:created>
  <dcterms:modified xsi:type="dcterms:W3CDTF">2018-11-26T09:03:18Z</dcterms:modified>
</cp:coreProperties>
</file>