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19" r:id="rId3"/>
    <p:sldId id="261" r:id="rId4"/>
    <p:sldId id="262" r:id="rId5"/>
    <p:sldId id="263" r:id="rId6"/>
    <p:sldId id="316" r:id="rId7"/>
    <p:sldId id="264" r:id="rId8"/>
    <p:sldId id="265" r:id="rId9"/>
    <p:sldId id="266" r:id="rId10"/>
    <p:sldId id="329" r:id="rId11"/>
    <p:sldId id="33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23" r:id="rId29"/>
    <p:sldId id="324" r:id="rId30"/>
    <p:sldId id="325" r:id="rId31"/>
    <p:sldId id="326" r:id="rId32"/>
    <p:sldId id="327" r:id="rId33"/>
    <p:sldId id="328" r:id="rId34"/>
    <p:sldId id="283" r:id="rId35"/>
    <p:sldId id="284" r:id="rId36"/>
    <p:sldId id="331" r:id="rId37"/>
    <p:sldId id="285" r:id="rId38"/>
    <p:sldId id="332" r:id="rId39"/>
    <p:sldId id="288" r:id="rId40"/>
    <p:sldId id="286" r:id="rId41"/>
    <p:sldId id="287" r:id="rId42"/>
    <p:sldId id="289" r:id="rId43"/>
    <p:sldId id="290" r:id="rId44"/>
    <p:sldId id="291" r:id="rId45"/>
    <p:sldId id="293" r:id="rId46"/>
    <p:sldId id="294" r:id="rId47"/>
    <p:sldId id="296" r:id="rId48"/>
    <p:sldId id="297" r:id="rId49"/>
    <p:sldId id="299" r:id="rId50"/>
    <p:sldId id="300" r:id="rId51"/>
    <p:sldId id="302" r:id="rId5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0FC"/>
    <a:srgbClr val="CE10CE"/>
    <a:srgbClr val="EE4112"/>
    <a:srgbClr val="0BE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3" autoAdjust="0"/>
  </p:normalViewPr>
  <p:slideViewPr>
    <p:cSldViewPr>
      <p:cViewPr varScale="1">
        <p:scale>
          <a:sx n="65" d="100"/>
          <a:sy n="65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AEFB2-6E81-4362-92AD-E209CEF1F69B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C1C4D-497B-43FA-A53D-EEF8C3ADC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33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碧蓝可以形容眼睛的颜色，但是蔚蓝不行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1C4D-497B-43FA-A53D-EEF8C3ADCA9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02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5CE4-AF48-4CD1-8E83-BFB75D6CF73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D398-03B6-4F4D-B006-EA692FD0A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75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5CE4-AF48-4CD1-8E83-BFB75D6CF73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D398-03B6-4F4D-B006-EA692FD0A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39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5CE4-AF48-4CD1-8E83-BFB75D6CF73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D398-03B6-4F4D-B006-EA692FD0A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65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5CE4-AF48-4CD1-8E83-BFB75D6CF73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D398-03B6-4F4D-B006-EA692FD0A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22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5CE4-AF48-4CD1-8E83-BFB75D6CF73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D398-03B6-4F4D-B006-EA692FD0A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58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5CE4-AF48-4CD1-8E83-BFB75D6CF73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D398-03B6-4F4D-B006-EA692FD0A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67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5CE4-AF48-4CD1-8E83-BFB75D6CF73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D398-03B6-4F4D-B006-EA692FD0A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26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5CE4-AF48-4CD1-8E83-BFB75D6CF73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D398-03B6-4F4D-B006-EA692FD0A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81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5CE4-AF48-4CD1-8E83-BFB75D6CF73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D398-03B6-4F4D-B006-EA692FD0A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56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5CE4-AF48-4CD1-8E83-BFB75D6CF73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D398-03B6-4F4D-B006-EA692FD0A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43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5CE4-AF48-4CD1-8E83-BFB75D6CF73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D398-03B6-4F4D-B006-EA692FD0A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56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5CE4-AF48-4CD1-8E83-BFB75D6CF73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D398-03B6-4F4D-B006-EA692FD0A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71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Practical Chinese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mtClean="0"/>
              <a:t>2018.11.1</a:t>
            </a:r>
            <a:r>
              <a:rPr lang="en-US" altLang="zh-CN" dirty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503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欢天喜地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成语 </a:t>
            </a:r>
            <a:r>
              <a:rPr lang="en-US" altLang="zh-CN" dirty="0" smtClean="0"/>
              <a:t> </a:t>
            </a:r>
            <a:r>
              <a:rPr lang="zh-CN" altLang="en-US" dirty="0" smtClean="0"/>
              <a:t>形容非常欢喜。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我</a:t>
            </a:r>
            <a:r>
              <a:rPr lang="zh-CN" altLang="en-US" dirty="0" smtClean="0"/>
              <a:t>们因为你的成功而欢天喜地。</a:t>
            </a:r>
            <a:endParaRPr lang="en-US" altLang="zh-TW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691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蔚蓝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a. </a:t>
            </a:r>
            <a:r>
              <a:rPr lang="zh-CN" altLang="en-US" dirty="0" smtClean="0"/>
              <a:t>像晴朗天空那样的颜色</a:t>
            </a:r>
            <a:r>
              <a:rPr lang="zh-CN" altLang="en-US" dirty="0"/>
              <a:t>。可以形容天空、</a:t>
            </a:r>
            <a:r>
              <a:rPr lang="zh-CN" altLang="en-US" dirty="0" smtClean="0"/>
              <a:t>海洋。</a:t>
            </a:r>
            <a:endParaRPr lang="en-US" altLang="zh-TW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24944"/>
            <a:ext cx="5683873" cy="37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3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可望而不可即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成</a:t>
            </a:r>
            <a:r>
              <a:rPr lang="zh-CN" altLang="en-US" dirty="0" smtClean="0"/>
              <a:t>语    只能过望见而不能够接近，形容看来可以实现而实际难以实现。“即”也作及。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/>
              <a:t>人生有太多想得到的东西，但是大多数</a:t>
            </a:r>
            <a:r>
              <a:rPr lang="zh-CN" altLang="en-US" dirty="0" smtClean="0"/>
              <a:t>都  是</a:t>
            </a:r>
            <a:r>
              <a:rPr lang="zh-CN" altLang="en-US" dirty="0"/>
              <a:t>可望而不可</a:t>
            </a:r>
            <a:r>
              <a:rPr lang="zh-CN" altLang="en-US" dirty="0" smtClean="0"/>
              <a:t>即。</a:t>
            </a:r>
            <a:endParaRPr lang="en-US" altLang="zh-CN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01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法宝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n</a:t>
            </a:r>
            <a:r>
              <a:rPr lang="en-US" altLang="zh-CN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神话中能杀伤魔鬼的宝物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比喻用起来特别有效的工具、方法或经验：保持健康的法宝。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77072"/>
            <a:ext cx="3987527" cy="26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63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初叶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n</a:t>
            </a:r>
            <a:r>
              <a:rPr lang="en-US" altLang="zh-CN" dirty="0" smtClean="0"/>
              <a:t>. </a:t>
            </a:r>
            <a:r>
              <a:rPr lang="zh-CN" altLang="en-US" dirty="0" smtClean="0"/>
              <a:t>指某一历史时期的最初一段。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519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戳穿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v</a:t>
            </a:r>
            <a:r>
              <a:rPr lang="en-US" altLang="zh-CN" dirty="0" smtClean="0"/>
              <a:t>. </a:t>
            </a:r>
            <a:r>
              <a:rPr lang="zh-CN" altLang="en-US" dirty="0" smtClean="0"/>
              <a:t>说破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</a:t>
            </a:r>
            <a:r>
              <a:rPr lang="zh-CN" altLang="en-US" dirty="0" smtClean="0"/>
              <a:t>句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我不是故意要戳穿你的秘密的。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477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殖民地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n. </a:t>
            </a:r>
            <a:r>
              <a:rPr lang="zh-CN" altLang="en-US" dirty="0" smtClean="0"/>
              <a:t>指一个国家在国外侵占并大批移民居住的地区。在资本主义时期，指被资本主义国家剥夺了政治、经济的独立权力，并受它管辖的地区或国家。（</a:t>
            </a:r>
            <a:r>
              <a:rPr lang="en-US" altLang="zh-CN" dirty="0" smtClean="0"/>
              <a:t>colony)</a:t>
            </a:r>
          </a:p>
          <a:p>
            <a:pPr marL="514350" indent="-514350">
              <a:buAutoNum type="alphaL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台湾以前是日本的殖民地。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079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极为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adv. </a:t>
            </a:r>
            <a:r>
              <a:rPr lang="zh-CN" altLang="en-US" dirty="0"/>
              <a:t>非常</a:t>
            </a:r>
            <a:r>
              <a:rPr lang="zh-CN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她说的话使老师极为愤怒。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2072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酷热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a</a:t>
            </a:r>
            <a:r>
              <a:rPr lang="en-US" altLang="zh-CN" dirty="0" smtClean="0"/>
              <a:t>. </a:t>
            </a:r>
            <a:r>
              <a:rPr lang="zh-CN" altLang="en-US" dirty="0" smtClean="0"/>
              <a:t>（天气）极热。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他无法忍受沙漠的酷热。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653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折光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v</a:t>
            </a:r>
            <a:r>
              <a:rPr lang="en-US" altLang="zh-CN" dirty="0" smtClean="0"/>
              <a:t>.  (</a:t>
            </a:r>
            <a:r>
              <a:rPr lang="zh-CN" altLang="en-US" dirty="0" smtClean="0"/>
              <a:t>物质）使通过的光线发生折射。（</a:t>
            </a:r>
            <a:r>
              <a:rPr lang="en-US" altLang="zh-CN" dirty="0" smtClean="0"/>
              <a:t>of water, </a:t>
            </a:r>
            <a:r>
              <a:rPr lang="en-US" altLang="zh-CN" dirty="0" err="1" smtClean="0"/>
              <a:t>glasss</a:t>
            </a:r>
            <a:r>
              <a:rPr lang="en-US" altLang="zh-CN" dirty="0" smtClean="0"/>
              <a:t>, etc.) refract light.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52936"/>
            <a:ext cx="4300246" cy="37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9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生词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7933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反射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v</a:t>
            </a:r>
            <a:r>
              <a:rPr lang="en-US" altLang="zh-CN" dirty="0" smtClean="0"/>
              <a:t>. </a:t>
            </a:r>
            <a:r>
              <a:rPr lang="zh-CN" altLang="en-US" dirty="0"/>
              <a:t>声</a:t>
            </a:r>
            <a:r>
              <a:rPr lang="zh-CN" altLang="en-US" dirty="0" smtClean="0"/>
              <a:t>波或光波在传播过程中遇到障碍或与原来媒质不同的媒质面而返回。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8"/>
          <a:stretch/>
        </p:blipFill>
        <p:spPr>
          <a:xfrm>
            <a:off x="251520" y="4509120"/>
            <a:ext cx="4104456" cy="22684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4138414" cy="22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11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错觉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n</a:t>
            </a:r>
            <a:r>
              <a:rPr lang="en-US" altLang="zh-CN" dirty="0" smtClean="0"/>
              <a:t>. </a:t>
            </a:r>
            <a:r>
              <a:rPr lang="zh-CN" altLang="en-US" dirty="0"/>
              <a:t>由</a:t>
            </a:r>
            <a:r>
              <a:rPr lang="zh-CN" altLang="en-US" dirty="0" smtClean="0"/>
              <a:t>于某种原因引起的对客观事物的不正确的知觉。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/>
              <a:t>是</a:t>
            </a:r>
            <a:r>
              <a:rPr lang="zh-CN" altLang="en-US" dirty="0" smtClean="0"/>
              <a:t>我的错觉，还是你长高了许多？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4648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乔木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n</a:t>
            </a:r>
            <a:r>
              <a:rPr lang="en-US" altLang="zh-CN" dirty="0" smtClean="0"/>
              <a:t>. </a:t>
            </a:r>
            <a:r>
              <a:rPr lang="zh-CN" altLang="en-US" dirty="0" smtClean="0"/>
              <a:t>树干高达，主干和分枝有明显的区别的木本植物，松，如柏、杨、白桦等。</a:t>
            </a:r>
            <a:r>
              <a:rPr lang="en-US" altLang="zh-CN" dirty="0" smtClean="0"/>
              <a:t>Arbor; tall tree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27467"/>
            <a:ext cx="4481757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51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v.  </a:t>
            </a:r>
            <a:r>
              <a:rPr lang="zh-CN" altLang="en-US" dirty="0" smtClean="0"/>
              <a:t>栽种。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我们可以在这儿栽点花。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7031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v</a:t>
            </a:r>
            <a:r>
              <a:rPr lang="en-US" altLang="zh-CN" dirty="0" smtClean="0"/>
              <a:t>. </a:t>
            </a:r>
            <a:r>
              <a:rPr lang="zh-CN" altLang="en-US" dirty="0" smtClean="0"/>
              <a:t>因光线照射而显出物体的形象。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TW" altLang="en-US" dirty="0"/>
              <a:t> </a:t>
            </a:r>
            <a:r>
              <a:rPr lang="zh-CN" altLang="en-US" dirty="0" smtClean="0"/>
              <a:t>房子的影子倒映在水中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6650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汪洋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514350" indent="-514350">
              <a:buAutoNum type="alphaLcPeriod"/>
            </a:pPr>
            <a:r>
              <a:rPr lang="zh-CN" altLang="en-US" dirty="0" smtClean="0"/>
              <a:t>形容水势浩大的样子。</a:t>
            </a:r>
            <a:endParaRPr lang="en-US" altLang="zh-CN" dirty="0" smtClean="0"/>
          </a:p>
          <a:p>
            <a:pPr marL="514350" indent="-514350">
              <a:buAutoNum type="alphaLcPeriod"/>
            </a:pPr>
            <a:endParaRPr lang="en-US" altLang="zh-TW" dirty="0"/>
          </a:p>
          <a:p>
            <a:pPr marL="514350" indent="-514350">
              <a:buAutoNum type="alphaLcPeriod"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/>
              <a:t>例</a:t>
            </a:r>
            <a:r>
              <a:rPr lang="zh-CN" altLang="en-US" dirty="0" smtClean="0"/>
              <a:t>句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这艘船沉没在汪洋大海中。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2217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量词</a:t>
            </a:r>
            <a:r>
              <a:rPr lang="en-US" altLang="zh-CN" dirty="0" smtClean="0"/>
              <a:t>  1</a:t>
            </a:r>
            <a:r>
              <a:rPr lang="zh-CN" altLang="en-US" dirty="0" smtClean="0"/>
              <a:t>顷</a:t>
            </a:r>
            <a:r>
              <a:rPr lang="en-US" altLang="zh-CN" dirty="0" smtClean="0"/>
              <a:t>=10000</a:t>
            </a:r>
            <a:r>
              <a:rPr lang="zh-CN" altLang="en-US" dirty="0" smtClean="0"/>
              <a:t>平方米。顷的符号为</a:t>
            </a:r>
            <a:r>
              <a:rPr lang="en-US" altLang="zh-CN" dirty="0" smtClean="0"/>
              <a:t>ha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1248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若是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连</a:t>
            </a:r>
            <a:r>
              <a:rPr lang="zh-CN" altLang="en-US" dirty="0" smtClean="0"/>
              <a:t>词  如果；如果是</a:t>
            </a:r>
            <a:endParaRPr lang="en-US" altLang="zh-CN" dirty="0" smtClean="0"/>
          </a:p>
          <a:p>
            <a:pPr marL="514350" indent="-514350">
              <a:buAutoNum type="alphaL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若是老板和我求爱，我一定不会答应。</a:t>
            </a:r>
            <a:endParaRPr lang="en-US" altLang="zh-CN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6085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地平线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n. </a:t>
            </a:r>
            <a:r>
              <a:rPr lang="zh-CN" altLang="en-US" dirty="0" smtClean="0"/>
              <a:t>向水平方向望去，天跟地交界的线。</a:t>
            </a:r>
            <a:r>
              <a:rPr lang="en-US" altLang="zh-CN" dirty="0" smtClean="0"/>
              <a:t>horizon.</a:t>
            </a:r>
          </a:p>
          <a:p>
            <a:pPr marL="514350" indent="-514350">
              <a:buAutoNum type="alphaL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84006"/>
            <a:ext cx="3725937" cy="23435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46" y="3907648"/>
            <a:ext cx="4265531" cy="239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81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a.  </a:t>
            </a:r>
            <a:r>
              <a:rPr lang="zh-CN" altLang="en-US" dirty="0"/>
              <a:t>平</a:t>
            </a:r>
            <a:r>
              <a:rPr lang="zh-CN" altLang="en-US" dirty="0" smtClean="0"/>
              <a:t>常。（寻常</a:t>
            </a:r>
            <a:r>
              <a:rPr lang="en-US" altLang="zh-CN" dirty="0" smtClean="0"/>
              <a:t>-</a:t>
            </a:r>
            <a:r>
              <a:rPr lang="zh-CN" altLang="en-US" dirty="0" smtClean="0"/>
              <a:t>平常）</a:t>
            </a:r>
            <a:endParaRPr lang="en-US" altLang="zh-CN" dirty="0" smtClean="0"/>
          </a:p>
          <a:p>
            <a:pPr marL="514350" indent="-514350">
              <a:buAutoNum type="alphaL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他是个不寻常的孩子，常常自己和自己说话。</a:t>
            </a:r>
            <a:endParaRPr lang="en-US" altLang="zh-CN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734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魔鬼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n. </a:t>
            </a:r>
            <a:r>
              <a:rPr lang="zh-CN" altLang="en-US" dirty="0" smtClean="0"/>
              <a:t>宗教或神话传说里迷惑人、害人性命的鬼怪。</a:t>
            </a:r>
            <a:r>
              <a:rPr lang="en-US" altLang="zh-CN" dirty="0" smtClean="0"/>
              <a:t>devil</a:t>
            </a:r>
            <a:r>
              <a:rPr lang="zh-CN" altLang="en-US" dirty="0" smtClean="0"/>
              <a:t>；</a:t>
            </a:r>
            <a:r>
              <a:rPr lang="en-US" altLang="zh-CN" dirty="0" smtClean="0"/>
              <a:t>demon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80" y="2824098"/>
            <a:ext cx="3692426" cy="34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70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岛屿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n.  </a:t>
            </a:r>
            <a:r>
              <a:rPr lang="zh-CN" altLang="en-US" dirty="0" smtClean="0"/>
              <a:t>岛（总称）</a:t>
            </a:r>
            <a:endParaRPr lang="en-US" altLang="zh-CN" dirty="0" smtClean="0"/>
          </a:p>
          <a:p>
            <a:pPr marL="514350" indent="-514350">
              <a:buAutoNum type="alphaL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台湾附近有许多小岛屿。</a:t>
            </a:r>
            <a:endParaRPr lang="en-US" altLang="zh-CN" dirty="0" smtClean="0"/>
          </a:p>
          <a:p>
            <a:endParaRPr lang="zh-TW" alt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01816"/>
            <a:ext cx="4854119" cy="36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88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统统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Adv. </a:t>
            </a:r>
            <a:r>
              <a:rPr lang="zh-CN" altLang="en-US" dirty="0" smtClean="0"/>
              <a:t>通通。</a:t>
            </a:r>
            <a:endParaRPr lang="en-US" altLang="zh-CN" dirty="0" smtClean="0"/>
          </a:p>
          <a:p>
            <a:pPr marL="514350" indent="-514350">
              <a:buAutoNum type="alphaL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他的一生统统献给了教育工作。</a:t>
            </a:r>
            <a:endParaRPr lang="en-US" altLang="zh-CN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5978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空中阁楼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成</a:t>
            </a:r>
            <a:r>
              <a:rPr lang="zh-CN" altLang="en-US" dirty="0" smtClean="0"/>
              <a:t>语  </a:t>
            </a:r>
            <a:r>
              <a:rPr lang="zh-CN" altLang="en-US" dirty="0"/>
              <a:t>建</a:t>
            </a:r>
            <a:r>
              <a:rPr lang="zh-CN" altLang="en-US" dirty="0" smtClean="0"/>
              <a:t>筑在空中（与地面不相连署）的阁楼；比喻脱离实际的虚幻的事物或构想。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例</a:t>
            </a:r>
            <a:r>
              <a:rPr lang="zh-CN" altLang="en-US" dirty="0" smtClean="0"/>
              <a:t>句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由于他们的努力，很多空中阁楼的计划最后竟然实现。</a:t>
            </a:r>
            <a:endParaRPr lang="en-US" altLang="zh-CN" dirty="0" smtClean="0"/>
          </a:p>
          <a:p>
            <a:pPr marL="514350" indent="-514350">
              <a:buAutoNum type="alphaL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5609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海市蜃楼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成</a:t>
            </a:r>
            <a:r>
              <a:rPr lang="zh-CN" altLang="en-US" dirty="0" smtClean="0"/>
              <a:t>语  大气中由于光线折射作用而形成的一种自然现象。常用来比喻虚幻的事物。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https://www.youtube.com/watch?v=aMdSWnpzhZ0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例</a:t>
            </a:r>
            <a:r>
              <a:rPr lang="zh-CN" altLang="en-US" dirty="0" smtClean="0"/>
              <a:t>句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他的计划就好像海市蜃楼，可望而不可即。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514350" indent="-514350">
              <a:buAutoNum type="alphaL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8627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34833" y="522969"/>
            <a:ext cx="172819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魔鬼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97523" y="1796718"/>
            <a:ext cx="1059282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确</a:t>
            </a:r>
            <a:endParaRPr lang="zh-TW" altLang="en-US" sz="6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6607" y="3065684"/>
            <a:ext cx="1728192" cy="1015663"/>
          </a:xfrm>
          <a:prstGeom prst="rect">
            <a:avLst/>
          </a:prstGeom>
          <a:solidFill>
            <a:srgbClr val="EE4112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作怪</a:t>
            </a:r>
            <a:endParaRPr lang="zh-TW" altLang="en-US" sz="6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26253" y="4358205"/>
            <a:ext cx="3461104" cy="1015663"/>
          </a:xfrm>
          <a:prstGeom prst="rect">
            <a:avLst/>
          </a:prstGeom>
          <a:solidFill>
            <a:srgbClr val="CE10CE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光怪陆离</a:t>
            </a:r>
            <a:endParaRPr lang="zh-TW" altLang="en-US" sz="6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971970" y="1786559"/>
            <a:ext cx="1080120" cy="1015663"/>
          </a:xfrm>
          <a:prstGeom prst="rect">
            <a:avLst/>
          </a:prstGeom>
          <a:solidFill>
            <a:srgbClr val="EE4112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蓄</a:t>
            </a:r>
            <a:endParaRPr lang="zh-TW" altLang="en-US" sz="6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896642" y="3079080"/>
            <a:ext cx="185902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碧蓝</a:t>
            </a:r>
            <a:endParaRPr lang="zh-TW" altLang="en-US" sz="6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225830" y="2455039"/>
            <a:ext cx="1728192" cy="1015663"/>
          </a:xfrm>
          <a:prstGeom prst="rect">
            <a:avLst/>
          </a:prstGeom>
          <a:solidFill>
            <a:srgbClr val="EE4112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戳穿</a:t>
            </a:r>
            <a:endParaRPr lang="zh-TW" altLang="en-US" sz="6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251085" y="3132377"/>
            <a:ext cx="172819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法宝</a:t>
            </a:r>
            <a:endParaRPr lang="zh-TW" altLang="en-US" sz="6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675039" y="1744053"/>
            <a:ext cx="17281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蔚蓝</a:t>
            </a:r>
            <a:endParaRPr lang="zh-TW" altLang="en-US" sz="6000" dirty="0"/>
          </a:p>
        </p:txBody>
      </p:sp>
      <p:sp>
        <p:nvSpPr>
          <p:cNvPr id="16" name="文字方塊 6"/>
          <p:cNvSpPr txBox="1"/>
          <p:nvPr/>
        </p:nvSpPr>
        <p:spPr>
          <a:xfrm>
            <a:off x="2798027" y="428819"/>
            <a:ext cx="3461104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渴不可耐</a:t>
            </a:r>
            <a:endParaRPr lang="zh-TW" altLang="en-US" sz="6000" dirty="0"/>
          </a:p>
        </p:txBody>
      </p:sp>
      <p:sp>
        <p:nvSpPr>
          <p:cNvPr id="17" name="文字方塊 6"/>
          <p:cNvSpPr txBox="1"/>
          <p:nvPr/>
        </p:nvSpPr>
        <p:spPr>
          <a:xfrm>
            <a:off x="226253" y="5650726"/>
            <a:ext cx="3461104" cy="1015663"/>
          </a:xfrm>
          <a:prstGeom prst="rect">
            <a:avLst/>
          </a:prstGeom>
          <a:solidFill>
            <a:srgbClr val="CE10CE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欢天喜地</a:t>
            </a:r>
            <a:endParaRPr lang="zh-TW" altLang="en-US" sz="6000" dirty="0"/>
          </a:p>
        </p:txBody>
      </p:sp>
      <p:sp>
        <p:nvSpPr>
          <p:cNvPr id="18" name="文字方塊 6"/>
          <p:cNvSpPr txBox="1"/>
          <p:nvPr/>
        </p:nvSpPr>
        <p:spPr>
          <a:xfrm>
            <a:off x="3833917" y="4746457"/>
            <a:ext cx="5120105" cy="1015663"/>
          </a:xfrm>
          <a:prstGeom prst="rect">
            <a:avLst/>
          </a:prstGeom>
          <a:solidFill>
            <a:srgbClr val="CE10CE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可望而不可即</a:t>
            </a:r>
            <a:endParaRPr lang="zh-TW" altLang="en-US" sz="6000" dirty="0"/>
          </a:p>
        </p:txBody>
      </p:sp>
      <p:sp>
        <p:nvSpPr>
          <p:cNvPr id="19" name="文字方塊 13"/>
          <p:cNvSpPr txBox="1"/>
          <p:nvPr/>
        </p:nvSpPr>
        <p:spPr>
          <a:xfrm>
            <a:off x="6857659" y="788623"/>
            <a:ext cx="172819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初叶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77251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006282" y="5233819"/>
            <a:ext cx="1056861" cy="1015663"/>
          </a:xfrm>
          <a:prstGeom prst="rect">
            <a:avLst/>
          </a:prstGeom>
          <a:solidFill>
            <a:srgbClr val="EE4112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栽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63068" y="2060848"/>
            <a:ext cx="17281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极为</a:t>
            </a:r>
            <a:endParaRPr lang="zh-TW" altLang="en-US" sz="6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987824" y="3645024"/>
            <a:ext cx="172819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乔木</a:t>
            </a:r>
            <a:endParaRPr lang="zh-TW" altLang="en-US" sz="6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987824" y="2060846"/>
            <a:ext cx="172819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错觉</a:t>
            </a:r>
            <a:endParaRPr lang="zh-TW" altLang="en-US" sz="6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851920" y="426821"/>
            <a:ext cx="1728192" cy="1015663"/>
          </a:xfrm>
          <a:prstGeom prst="rect">
            <a:avLst/>
          </a:prstGeom>
          <a:solidFill>
            <a:srgbClr val="EE4112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反射</a:t>
            </a:r>
            <a:endParaRPr lang="zh-TW" altLang="en-US" sz="6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63068" y="5233819"/>
            <a:ext cx="1728192" cy="1015663"/>
          </a:xfrm>
          <a:prstGeom prst="rect">
            <a:avLst/>
          </a:prstGeom>
          <a:solidFill>
            <a:srgbClr val="EE4112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折光</a:t>
            </a:r>
            <a:endParaRPr lang="zh-TW" altLang="en-US" sz="6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63068" y="476672"/>
            <a:ext cx="2712788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殖民地</a:t>
            </a:r>
            <a:endParaRPr lang="zh-TW" altLang="en-US" sz="6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63068" y="3645024"/>
            <a:ext cx="17281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酷热</a:t>
            </a:r>
            <a:endParaRPr lang="zh-TW" altLang="en-US" sz="6000" dirty="0"/>
          </a:p>
        </p:txBody>
      </p:sp>
      <p:sp>
        <p:nvSpPr>
          <p:cNvPr id="15" name="文字方塊 3"/>
          <p:cNvSpPr txBox="1"/>
          <p:nvPr/>
        </p:nvSpPr>
        <p:spPr>
          <a:xfrm>
            <a:off x="4562152" y="5216714"/>
            <a:ext cx="1056861" cy="1015663"/>
          </a:xfrm>
          <a:prstGeom prst="rect">
            <a:avLst/>
          </a:prstGeom>
          <a:solidFill>
            <a:srgbClr val="EE4112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映</a:t>
            </a:r>
            <a:endParaRPr lang="zh-TW" altLang="en-US" sz="6000" dirty="0"/>
          </a:p>
        </p:txBody>
      </p:sp>
      <p:sp>
        <p:nvSpPr>
          <p:cNvPr id="18" name="文字方塊 11"/>
          <p:cNvSpPr txBox="1"/>
          <p:nvPr/>
        </p:nvSpPr>
        <p:spPr>
          <a:xfrm>
            <a:off x="5724128" y="2629361"/>
            <a:ext cx="2712788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地平线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51137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781718" y="5085184"/>
            <a:ext cx="1728192" cy="1015663"/>
          </a:xfrm>
          <a:prstGeom prst="rect">
            <a:avLst/>
          </a:prstGeom>
          <a:solidFill>
            <a:srgbClr val="EE4112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寻常</a:t>
            </a:r>
            <a:endParaRPr lang="zh-TW" altLang="en-US" sz="6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423264" y="3548778"/>
            <a:ext cx="3461104" cy="1015663"/>
          </a:xfrm>
          <a:prstGeom prst="rect">
            <a:avLst/>
          </a:prstGeom>
          <a:solidFill>
            <a:srgbClr val="CE10CE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空中楼阁</a:t>
            </a:r>
            <a:endParaRPr lang="zh-TW" altLang="en-US" sz="6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658361" y="980728"/>
            <a:ext cx="172819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岛屿</a:t>
            </a:r>
            <a:endParaRPr lang="zh-TW" altLang="en-US" sz="6000" dirty="0"/>
          </a:p>
        </p:txBody>
      </p:sp>
      <p:sp>
        <p:nvSpPr>
          <p:cNvPr id="17" name="文字方塊 6"/>
          <p:cNvSpPr txBox="1"/>
          <p:nvPr/>
        </p:nvSpPr>
        <p:spPr>
          <a:xfrm>
            <a:off x="4423264" y="4841299"/>
            <a:ext cx="3461104" cy="1015663"/>
          </a:xfrm>
          <a:prstGeom prst="rect">
            <a:avLst/>
          </a:prstGeom>
          <a:solidFill>
            <a:srgbClr val="CE10CE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海市蜃楼</a:t>
            </a:r>
            <a:endParaRPr lang="zh-TW" altLang="en-US" sz="6000" dirty="0"/>
          </a:p>
        </p:txBody>
      </p:sp>
      <p:sp>
        <p:nvSpPr>
          <p:cNvPr id="20" name="文字方塊 4"/>
          <p:cNvSpPr txBox="1"/>
          <p:nvPr/>
        </p:nvSpPr>
        <p:spPr>
          <a:xfrm>
            <a:off x="4690292" y="2300733"/>
            <a:ext cx="1728192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统统</a:t>
            </a:r>
            <a:endParaRPr lang="zh-TW" altLang="en-US" sz="6000" dirty="0"/>
          </a:p>
        </p:txBody>
      </p:sp>
      <p:sp>
        <p:nvSpPr>
          <p:cNvPr id="24" name="文字方塊 12"/>
          <p:cNvSpPr txBox="1"/>
          <p:nvPr/>
        </p:nvSpPr>
        <p:spPr>
          <a:xfrm>
            <a:off x="1763688" y="455340"/>
            <a:ext cx="17281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汪洋</a:t>
            </a:r>
            <a:endParaRPr lang="zh-TW" altLang="en-US" sz="6000" dirty="0"/>
          </a:p>
        </p:txBody>
      </p:sp>
      <p:sp>
        <p:nvSpPr>
          <p:cNvPr id="25" name="文字方塊 3"/>
          <p:cNvSpPr txBox="1"/>
          <p:nvPr/>
        </p:nvSpPr>
        <p:spPr>
          <a:xfrm>
            <a:off x="2051720" y="2005519"/>
            <a:ext cx="105686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顷</a:t>
            </a:r>
            <a:endParaRPr lang="zh-TW" altLang="en-US" sz="6000" dirty="0"/>
          </a:p>
        </p:txBody>
      </p:sp>
      <p:sp>
        <p:nvSpPr>
          <p:cNvPr id="26" name="文字方塊 12"/>
          <p:cNvSpPr txBox="1"/>
          <p:nvPr/>
        </p:nvSpPr>
        <p:spPr>
          <a:xfrm>
            <a:off x="1781718" y="3617991"/>
            <a:ext cx="1728192" cy="1015663"/>
          </a:xfrm>
          <a:prstGeom prst="rect">
            <a:avLst/>
          </a:prstGeom>
          <a:solidFill>
            <a:srgbClr val="CC60FC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若是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91362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社会上（        ），什么事情都有。</a:t>
            </a:r>
            <a:endParaRPr lang="en-US" altLang="zh-CN" dirty="0" smtClean="0"/>
          </a:p>
          <a:p>
            <a:r>
              <a:rPr lang="zh-CN" altLang="en-US" dirty="0" smtClean="0"/>
              <a:t>医生（        ）了他的谎言。</a:t>
            </a:r>
            <a:endParaRPr lang="en-US" altLang="zh-CN" dirty="0" smtClean="0"/>
          </a:p>
          <a:p>
            <a:r>
              <a:rPr lang="zh-CN" altLang="en-US" dirty="0"/>
              <a:t>他一知道自己中了头奖，他（        </a:t>
            </a:r>
            <a:r>
              <a:rPr lang="zh-CN" altLang="en-US" dirty="0" smtClean="0"/>
              <a:t>）地告</a:t>
            </a:r>
            <a:r>
              <a:rPr lang="zh-CN" altLang="en-US" dirty="0"/>
              <a:t>诉大家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念法学系对我来说是个（        ）的梦想。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552517"/>
              </p:ext>
            </p:extLst>
          </p:nvPr>
        </p:nvGraphicFramePr>
        <p:xfrm>
          <a:off x="251520" y="1397000"/>
          <a:ext cx="8640960" cy="6638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光怪陆离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欢天喜地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可望而不可即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戳穿</a:t>
                      </a:r>
                      <a:endParaRPr lang="zh-TW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201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（        ）身体好，我可以完成那项工作。</a:t>
            </a:r>
            <a:endParaRPr lang="en-US" altLang="zh-CN" dirty="0" smtClean="0"/>
          </a:p>
          <a:p>
            <a:r>
              <a:rPr lang="zh-CN" altLang="en-US" dirty="0" smtClean="0"/>
              <a:t>对于在捷克长大的我们来说，冬天下雪是很（        </a:t>
            </a:r>
            <a:r>
              <a:rPr lang="zh-CN" altLang="en-US" dirty="0"/>
              <a:t>）</a:t>
            </a:r>
            <a:r>
              <a:rPr lang="zh-CN" altLang="en-US" dirty="0" smtClean="0"/>
              <a:t>的事。</a:t>
            </a:r>
            <a:endParaRPr lang="en-US" altLang="zh-CN" dirty="0" smtClean="0"/>
          </a:p>
          <a:p>
            <a:r>
              <a:rPr lang="zh-CN" altLang="en-US" dirty="0"/>
              <a:t>我把身上所有的钱（        ）给他了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他有个（        ），以为自己是个好演员。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zh-CN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15531"/>
              </p:ext>
            </p:extLst>
          </p:nvPr>
        </p:nvGraphicFramePr>
        <p:xfrm>
          <a:off x="251520" y="1397000"/>
          <a:ext cx="8640960" cy="6638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错觉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若是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统统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寻常</a:t>
                      </a:r>
                      <a:endParaRPr lang="zh-TW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061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16216" y="0"/>
            <a:ext cx="2627784" cy="922114"/>
          </a:xfrm>
          <a:solidFill>
            <a:srgbClr val="0BE76F"/>
          </a:solidFill>
        </p:spPr>
        <p:txBody>
          <a:bodyPr/>
          <a:lstStyle/>
          <a:p>
            <a:r>
              <a:rPr lang="zh-CN" altLang="en-US" dirty="0" smtClean="0"/>
              <a:t>回答问题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47464"/>
            <a:ext cx="9144000" cy="68580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为什么以前的人觉得沙漠里有魔鬼？</a:t>
            </a:r>
            <a:endParaRPr lang="en-US" altLang="zh-CN" sz="2800" dirty="0"/>
          </a:p>
          <a:p>
            <a:r>
              <a:rPr lang="zh-CN" altLang="en-US" sz="2800" dirty="0"/>
              <a:t>人们掌握了什么以后，便可以解释这种光怪陆离的现象？</a:t>
            </a:r>
            <a:endParaRPr lang="en-US" altLang="zh-CN" sz="2800" dirty="0"/>
          </a:p>
          <a:p>
            <a:r>
              <a:rPr lang="zh-CN" altLang="en-US" sz="2800" dirty="0"/>
              <a:t>光怪陆离的现象在大戈壁</a:t>
            </a:r>
            <a:r>
              <a:rPr lang="zh-CN" altLang="en-US" sz="2800" dirty="0" smtClean="0"/>
              <a:t>的什</a:t>
            </a:r>
            <a:r>
              <a:rPr lang="zh-CN" altLang="en-US" sz="2800" dirty="0"/>
              <a:t>么时候是常见的？</a:t>
            </a:r>
            <a:endParaRPr lang="en-US" altLang="zh-CN" sz="2800" dirty="0"/>
          </a:p>
          <a:p>
            <a:r>
              <a:rPr lang="zh-CN" altLang="en-US" sz="2800" dirty="0"/>
              <a:t>为什么那个很大的湖被称为“魔鬼的海”</a:t>
            </a:r>
            <a:r>
              <a:rPr lang="zh-CN" altLang="en-US" sz="2800" dirty="0" smtClean="0"/>
              <a:t>？</a:t>
            </a:r>
            <a:endParaRPr lang="en-US" altLang="zh-CN" sz="2800" dirty="0" smtClean="0"/>
          </a:p>
          <a:p>
            <a:r>
              <a:rPr lang="zh-CN" altLang="en-US" sz="2800" dirty="0"/>
              <a:t>谁解释了这个魔鬼的法宝？</a:t>
            </a:r>
            <a:endParaRPr lang="en-US" altLang="zh-CN" sz="2800" dirty="0"/>
          </a:p>
          <a:p>
            <a:r>
              <a:rPr lang="zh-CN" altLang="en-US" sz="2800" dirty="0"/>
              <a:t>孟奇是哪国人</a:t>
            </a:r>
            <a:r>
              <a:rPr lang="zh-CN" altLang="en-US" sz="2800" dirty="0" smtClean="0"/>
              <a:t>？</a:t>
            </a:r>
            <a:endParaRPr lang="en-US" altLang="zh-CN" sz="2800" dirty="0" smtClean="0"/>
          </a:p>
          <a:p>
            <a:r>
              <a:rPr lang="zh-CN" altLang="en-US" sz="2800" dirty="0"/>
              <a:t>沙漠种地面被太阳晒的很热，贴近地面</a:t>
            </a:r>
            <a:r>
              <a:rPr lang="zh-CN" altLang="en-US" sz="2800" dirty="0" smtClean="0"/>
              <a:t>一层的</a:t>
            </a:r>
            <a:r>
              <a:rPr lang="zh-CN" altLang="en-US" sz="2800" dirty="0"/>
              <a:t>空气温度会比上面一两米的温度怎么样？</a:t>
            </a:r>
            <a:endParaRPr lang="en-US" altLang="zh-CN" sz="2800" dirty="0"/>
          </a:p>
          <a:p>
            <a:r>
              <a:rPr lang="zh-CN" altLang="en-US" sz="2800" dirty="0"/>
              <a:t>受到什么影响，人们会产生错觉，把蔚蓝的天空倒映在地上，并看成是湖？</a:t>
            </a:r>
            <a:endParaRPr lang="en-US" altLang="zh-CN" sz="2800" dirty="0"/>
          </a:p>
          <a:p>
            <a:r>
              <a:rPr lang="zh-CN" altLang="en-US" sz="2800" dirty="0"/>
              <a:t>如果近地面的空气温度下面低，上层高，短距离内差</a:t>
            </a:r>
            <a:r>
              <a:rPr lang="en-US" altLang="zh-CN" sz="2800" dirty="0"/>
              <a:t>7~8</a:t>
            </a:r>
            <a:r>
              <a:rPr lang="zh-CN" altLang="en-US" sz="2800" dirty="0"/>
              <a:t>度，会把什么倒映在天空中？</a:t>
            </a:r>
            <a:endParaRPr lang="en-US" altLang="zh-CN" sz="2800" dirty="0"/>
          </a:p>
          <a:p>
            <a:endParaRPr lang="zh-TW" altLang="en-US" dirty="0"/>
          </a:p>
          <a:p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80641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adv. </a:t>
            </a:r>
            <a:r>
              <a:rPr lang="zh-CN" altLang="en-US" dirty="0"/>
              <a:t>确</a:t>
            </a:r>
            <a:r>
              <a:rPr lang="zh-CN" altLang="en-US" dirty="0" smtClean="0"/>
              <a:t>实；的确。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7584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1"/>
          <a:stretch/>
        </p:blipFill>
        <p:spPr>
          <a:xfrm>
            <a:off x="0" y="1484785"/>
            <a:ext cx="9144000" cy="27363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t="84286" r="33823" b="585"/>
          <a:stretch/>
        </p:blipFill>
        <p:spPr>
          <a:xfrm>
            <a:off x="0" y="4221089"/>
            <a:ext cx="60486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32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34"/>
            <a:ext cx="9144000" cy="46651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4" t="84286" r="-119" b="2448"/>
          <a:stretch/>
        </p:blipFill>
        <p:spPr>
          <a:xfrm>
            <a:off x="5903640" y="13752"/>
            <a:ext cx="3240360" cy="4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57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3212976"/>
            <a:ext cx="8229600" cy="345638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为什么以前的人觉得沙漠里有魔鬼？</a:t>
            </a:r>
            <a:endParaRPr lang="en-US" altLang="zh-CN" dirty="0" smtClean="0"/>
          </a:p>
          <a:p>
            <a:r>
              <a:rPr lang="zh-CN" altLang="en-US" dirty="0" smtClean="0"/>
              <a:t>人们掌握了什么以后，便可以解释这种光怪陆离的现象？</a:t>
            </a:r>
            <a:endParaRPr lang="en-US" altLang="zh-CN" dirty="0" smtClean="0"/>
          </a:p>
          <a:p>
            <a:r>
              <a:rPr lang="zh-CN" altLang="en-US" dirty="0" smtClean="0"/>
              <a:t>光怪陆离的现象在大戈壁的什么时候是常见的？</a:t>
            </a:r>
            <a:endParaRPr lang="en-US" altLang="zh-CN" dirty="0" smtClean="0"/>
          </a:p>
          <a:p>
            <a:r>
              <a:rPr lang="zh-CN" altLang="en-US" dirty="0" smtClean="0"/>
              <a:t>为什么那个很大的湖被称为“魔鬼的海”？</a:t>
            </a:r>
            <a:endParaRPr lang="en-US" altLang="zh-CN" dirty="0" smtClean="0"/>
          </a:p>
          <a:p>
            <a:endParaRPr lang="zh-TW" altLang="en-US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891"/>
          <a:stretch/>
        </p:blipFill>
        <p:spPr>
          <a:xfrm>
            <a:off x="0" y="0"/>
            <a:ext cx="9144000" cy="2305050"/>
          </a:xfrm>
          <a:prstGeom prst="rect">
            <a:avLst/>
          </a:prstGeom>
        </p:spPr>
      </p:pic>
      <p:pic>
        <p:nvPicPr>
          <p:cNvPr id="5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69816" r="2" b="14872"/>
          <a:stretch/>
        </p:blipFill>
        <p:spPr>
          <a:xfrm>
            <a:off x="0" y="2305050"/>
            <a:ext cx="9144000" cy="510717"/>
          </a:xfrm>
          <a:prstGeom prst="rect">
            <a:avLst/>
          </a:prstGeom>
        </p:spPr>
      </p:pic>
      <p:pic>
        <p:nvPicPr>
          <p:cNvPr id="7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t="84286" r="33823" b="585"/>
          <a:stretch/>
        </p:blipFill>
        <p:spPr>
          <a:xfrm>
            <a:off x="0" y="2708920"/>
            <a:ext cx="60486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00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谁解释了这个魔鬼的法宝？</a:t>
            </a:r>
            <a:endParaRPr lang="en-US" altLang="zh-CN" dirty="0" smtClean="0"/>
          </a:p>
          <a:p>
            <a:r>
              <a:rPr lang="zh-CN" altLang="en-US" dirty="0" smtClean="0"/>
              <a:t>孟奇是哪国人？</a:t>
            </a:r>
            <a:endParaRPr lang="zh-TW" altLang="en-US" dirty="0"/>
          </a:p>
        </p:txBody>
      </p:sp>
      <p:pic>
        <p:nvPicPr>
          <p:cNvPr id="9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4" t="84286" r="-119" b="2448"/>
          <a:stretch/>
        </p:blipFill>
        <p:spPr>
          <a:xfrm>
            <a:off x="5903640" y="13752"/>
            <a:ext cx="3240360" cy="441982"/>
          </a:xfrm>
          <a:prstGeom prst="rect">
            <a:avLst/>
          </a:prstGeom>
        </p:spPr>
      </p:pic>
      <p:pic>
        <p:nvPicPr>
          <p:cNvPr id="11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8"/>
          <a:stretch/>
        </p:blipFill>
        <p:spPr>
          <a:xfrm>
            <a:off x="0" y="455735"/>
            <a:ext cx="9144000" cy="915866"/>
          </a:xfrm>
          <a:prstGeom prst="rect">
            <a:avLst/>
          </a:prstGeom>
        </p:spPr>
      </p:pic>
      <p:pic>
        <p:nvPicPr>
          <p:cNvPr id="1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3" r="49376" b="69807"/>
          <a:stretch/>
        </p:blipFill>
        <p:spPr>
          <a:xfrm>
            <a:off x="0" y="1409701"/>
            <a:ext cx="46291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87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678989"/>
            <a:ext cx="8229600" cy="3062379"/>
          </a:xfrm>
        </p:spPr>
        <p:txBody>
          <a:bodyPr>
            <a:normAutofit fontScale="92500"/>
          </a:bodyPr>
          <a:lstStyle/>
          <a:p>
            <a:r>
              <a:rPr lang="zh-CN" altLang="en-US" dirty="0" smtClean="0"/>
              <a:t>沙漠种地面被太阳晒的很热，贴近地面一层的空气温度会比上面一两米的温度怎么样？</a:t>
            </a:r>
            <a:endParaRPr lang="en-US" altLang="zh-CN" dirty="0" smtClean="0"/>
          </a:p>
          <a:p>
            <a:r>
              <a:rPr lang="zh-CN" altLang="en-US" dirty="0" smtClean="0"/>
              <a:t>受到什么影响，人们会产生错觉，把蔚蓝的天空倒映在地上，并看成是湖？</a:t>
            </a:r>
            <a:endParaRPr lang="en-US" altLang="zh-CN" dirty="0" smtClean="0"/>
          </a:p>
          <a:p>
            <a:r>
              <a:rPr lang="zh-CN" altLang="en-US" dirty="0" smtClean="0"/>
              <a:t>如果近地面的空气温度下面低，上层高，短距离内差</a:t>
            </a:r>
            <a:r>
              <a:rPr lang="en-US" altLang="zh-CN" dirty="0" smtClean="0"/>
              <a:t>7~8</a:t>
            </a:r>
            <a:r>
              <a:rPr lang="zh-CN" altLang="en-US" dirty="0" smtClean="0"/>
              <a:t>度，会把什么倒映在天空中？</a:t>
            </a:r>
            <a:endParaRPr lang="en-US" altLang="zh-CN" dirty="0" smtClean="0"/>
          </a:p>
        </p:txBody>
      </p:sp>
      <p:pic>
        <p:nvPicPr>
          <p:cNvPr id="5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" t="29374" r="2" b="-1649"/>
          <a:stretch/>
        </p:blipFill>
        <p:spPr>
          <a:xfrm>
            <a:off x="0" y="332656"/>
            <a:ext cx="9144000" cy="3346333"/>
          </a:xfrm>
          <a:prstGeom prst="rect">
            <a:avLst/>
          </a:prstGeom>
        </p:spPr>
      </p:pic>
      <p:pic>
        <p:nvPicPr>
          <p:cNvPr id="4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t="20393" r="2" b="69807"/>
          <a:stretch/>
        </p:blipFill>
        <p:spPr>
          <a:xfrm>
            <a:off x="4572000" y="0"/>
            <a:ext cx="457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42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7200" b="1" dirty="0">
                <a:solidFill>
                  <a:srgbClr val="0BE76F"/>
                </a:solidFill>
              </a:rPr>
              <a:t>语言点</a:t>
            </a:r>
            <a:endParaRPr lang="zh-TW" altLang="en-US" sz="7200" b="1" dirty="0">
              <a:solidFill>
                <a:srgbClr val="0BE7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447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 smtClean="0"/>
              <a:t>阿拉伯语中</a:t>
            </a:r>
            <a:r>
              <a:rPr lang="zh-CN" altLang="en-US" sz="3600" b="1" dirty="0" smtClean="0">
                <a:solidFill>
                  <a:srgbClr val="0BE76F"/>
                </a:solidFill>
              </a:rPr>
              <a:t>称</a:t>
            </a:r>
            <a:r>
              <a:rPr lang="zh-CN" altLang="en-US" sz="3600" dirty="0" smtClean="0"/>
              <a:t>这一现象</a:t>
            </a:r>
            <a:r>
              <a:rPr lang="zh-CN" altLang="en-US" sz="3600" b="1" dirty="0" smtClean="0">
                <a:solidFill>
                  <a:srgbClr val="0BE76F"/>
                </a:solidFill>
              </a:rPr>
              <a:t>为</a:t>
            </a:r>
            <a:r>
              <a:rPr lang="zh-CN" altLang="en-US" sz="3600" dirty="0" smtClean="0"/>
              <a:t>“魔鬼的沙”。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“称”是动词，意思是“叫；称呼”。“称</a:t>
            </a:r>
            <a:r>
              <a:rPr lang="en-US" altLang="zh-CN" dirty="0" smtClean="0"/>
              <a:t>X</a:t>
            </a:r>
            <a:r>
              <a:rPr lang="zh-CN" altLang="en-US" dirty="0" smtClean="0"/>
              <a:t>为</a:t>
            </a:r>
            <a:r>
              <a:rPr lang="en-US" altLang="zh-CN" dirty="0" smtClean="0"/>
              <a:t>Y</a:t>
            </a:r>
            <a:r>
              <a:rPr lang="zh-CN" altLang="en-US" dirty="0" smtClean="0"/>
              <a:t>”和“把</a:t>
            </a:r>
            <a:r>
              <a:rPr lang="en-US" altLang="zh-CN" dirty="0" smtClean="0"/>
              <a:t>X</a:t>
            </a:r>
            <a:r>
              <a:rPr lang="zh-CN" altLang="en-US" dirty="0" smtClean="0"/>
              <a:t>成为</a:t>
            </a:r>
            <a:r>
              <a:rPr lang="en-US" altLang="zh-CN" dirty="0" smtClean="0"/>
              <a:t>Y</a:t>
            </a:r>
            <a:r>
              <a:rPr lang="zh-CN" altLang="en-US" dirty="0" smtClean="0"/>
              <a:t>”作用是相同的，都是“把</a:t>
            </a:r>
            <a:r>
              <a:rPr lang="en-US" altLang="zh-CN" dirty="0" smtClean="0"/>
              <a:t>X</a:t>
            </a:r>
            <a:r>
              <a:rPr lang="zh-CN" altLang="en-US" dirty="0" smtClean="0"/>
              <a:t>叫作</a:t>
            </a:r>
            <a:r>
              <a:rPr lang="en-US" altLang="zh-CN" dirty="0" smtClean="0"/>
              <a:t>Y</a:t>
            </a:r>
            <a:r>
              <a:rPr lang="zh-CN" altLang="en-US" dirty="0"/>
              <a:t> </a:t>
            </a:r>
            <a:r>
              <a:rPr lang="zh-CN" altLang="en-US" dirty="0" smtClean="0"/>
              <a:t>”的意思。但</a:t>
            </a:r>
            <a:r>
              <a:rPr lang="en-US" altLang="zh-CN" dirty="0" smtClean="0"/>
              <a:t>X</a:t>
            </a:r>
            <a:r>
              <a:rPr lang="zh-CN" altLang="en-US" dirty="0" smtClean="0"/>
              <a:t>较长时，多用</a:t>
            </a:r>
            <a:r>
              <a:rPr lang="zh-CN" altLang="en-US" dirty="0"/>
              <a:t>“把</a:t>
            </a:r>
            <a:r>
              <a:rPr lang="en-US" altLang="zh-CN" dirty="0" smtClean="0"/>
              <a:t>X</a:t>
            </a:r>
            <a:r>
              <a:rPr lang="zh-CN" altLang="en-US" dirty="0" smtClean="0"/>
              <a:t>称为</a:t>
            </a:r>
            <a:r>
              <a:rPr lang="en-US" altLang="zh-CN" dirty="0" smtClean="0"/>
              <a:t>Y</a:t>
            </a:r>
            <a:r>
              <a:rPr lang="zh-CN" altLang="en-US" dirty="0"/>
              <a:t> </a:t>
            </a:r>
            <a:r>
              <a:rPr lang="zh-CN" altLang="en-US" dirty="0" smtClean="0"/>
              <a:t>”。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举例</a:t>
            </a:r>
            <a:r>
              <a:rPr lang="en-US" altLang="zh-CN" dirty="0" smtClean="0"/>
              <a:t>】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她总是热心帮助别人，同学们都称她为“活雷锋”。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0767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用“称</a:t>
            </a:r>
            <a:r>
              <a:rPr lang="en-US" altLang="zh-CN" dirty="0" smtClean="0"/>
              <a:t>X</a:t>
            </a:r>
            <a:r>
              <a:rPr lang="zh-CN" altLang="en-US" dirty="0" smtClean="0"/>
              <a:t>为</a:t>
            </a:r>
            <a:r>
              <a:rPr lang="en-US" altLang="zh-CN" dirty="0"/>
              <a:t>Y</a:t>
            </a:r>
            <a:r>
              <a:rPr lang="zh-CN" altLang="en-US" dirty="0"/>
              <a:t>”</a:t>
            </a:r>
            <a:r>
              <a:rPr lang="zh-CN" altLang="en-US" dirty="0" smtClean="0"/>
              <a:t>或“把</a:t>
            </a:r>
            <a:r>
              <a:rPr lang="en-US" altLang="zh-CN" dirty="0" smtClean="0"/>
              <a:t>X</a:t>
            </a:r>
            <a:r>
              <a:rPr lang="zh-CN" altLang="en-US" dirty="0" smtClean="0"/>
              <a:t>称为</a:t>
            </a:r>
            <a:r>
              <a:rPr lang="en-US" altLang="zh-CN" dirty="0"/>
              <a:t>Y</a:t>
            </a:r>
            <a:r>
              <a:rPr lang="zh-CN" altLang="en-US" dirty="0" smtClean="0"/>
              <a:t>”完成句子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1. </a:t>
            </a:r>
            <a:r>
              <a:rPr lang="zh-CN" altLang="en-US" dirty="0" smtClean="0">
                <a:sym typeface="Wingdings" panose="05000000000000000000" pitchFamily="2" charset="2"/>
              </a:rPr>
              <a:t>每次喝酒，他都是不醉不归，</a:t>
            </a:r>
            <a:r>
              <a:rPr lang="en-US" altLang="zh-CN" dirty="0" smtClean="0">
                <a:sym typeface="Wingdings" panose="05000000000000000000" pitchFamily="2" charset="2"/>
              </a:rPr>
              <a:t>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2. </a:t>
            </a:r>
            <a:r>
              <a:rPr lang="zh-CN" altLang="en-US" dirty="0" smtClean="0">
                <a:sym typeface="Wingdings" panose="05000000000000000000" pitchFamily="2" charset="2"/>
              </a:rPr>
              <a:t>这个小姑娘很有表演才能，</a:t>
            </a:r>
            <a:r>
              <a:rPr lang="en-US" altLang="zh-CN" dirty="0" smtClean="0">
                <a:sym typeface="Wingdings" panose="05000000000000000000" pitchFamily="2" charset="2"/>
              </a:rPr>
              <a:t>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6845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600" dirty="0" smtClean="0"/>
              <a:t>当时法国士兵在沙漠中见到这“魔鬼的海”极为惊奇，就去问孟奇。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极为：副词，非常的意思，书面语，语气庄重。一般不带结构助词“地”。后面可加多音节形容词和动词。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举例</a:t>
            </a:r>
            <a:r>
              <a:rPr lang="en-US" altLang="zh-CN" dirty="0" smtClean="0"/>
              <a:t>】</a:t>
            </a:r>
          </a:p>
          <a:p>
            <a:pPr marL="0" indent="0">
              <a:buNone/>
            </a:pPr>
            <a:r>
              <a:rPr lang="zh-CN" altLang="en-US" dirty="0"/>
              <a:t>极</a:t>
            </a:r>
            <a:r>
              <a:rPr lang="zh-CN" altLang="en-US" dirty="0" smtClean="0"/>
              <a:t>为重视</a:t>
            </a:r>
            <a:r>
              <a:rPr lang="en-US" altLang="zh-CN" dirty="0" smtClean="0"/>
              <a:t>/</a:t>
            </a:r>
            <a:r>
              <a:rPr lang="zh-CN" altLang="en-US" dirty="0" smtClean="0"/>
              <a:t>极为严重</a:t>
            </a:r>
            <a:r>
              <a:rPr lang="en-US" altLang="zh-CN" dirty="0" smtClean="0"/>
              <a:t>/</a:t>
            </a:r>
            <a:r>
              <a:rPr lang="zh-CN" altLang="en-US" dirty="0" smtClean="0"/>
              <a:t>极为牢靠</a:t>
            </a:r>
            <a:r>
              <a:rPr lang="en-US" altLang="zh-CN" dirty="0" smtClean="0"/>
              <a:t>/</a:t>
            </a:r>
            <a:r>
              <a:rPr lang="zh-CN" altLang="en-US" dirty="0" smtClean="0"/>
              <a:t>极为离奇</a:t>
            </a:r>
            <a:r>
              <a:rPr lang="en-US" altLang="zh-CN" dirty="0" smtClean="0"/>
              <a:t>/</a:t>
            </a:r>
            <a:r>
              <a:rPr lang="zh-CN" altLang="en-US" dirty="0" smtClean="0"/>
              <a:t>极为荒凉</a:t>
            </a:r>
            <a:r>
              <a:rPr lang="en-US" altLang="zh-CN" dirty="0" smtClean="0"/>
              <a:t>/</a:t>
            </a:r>
            <a:r>
              <a:rPr lang="zh-CN" altLang="en-US" dirty="0" smtClean="0"/>
              <a:t>极为麻烦</a:t>
            </a:r>
            <a:r>
              <a:rPr lang="en-US" altLang="zh-CN" dirty="0" smtClean="0"/>
              <a:t>/</a:t>
            </a:r>
            <a:r>
              <a:rPr lang="zh-CN" altLang="en-US" dirty="0" smtClean="0"/>
              <a:t>极为满意</a:t>
            </a:r>
            <a:r>
              <a:rPr lang="en-US" altLang="zh-CN" dirty="0" smtClean="0"/>
              <a:t>/</a:t>
            </a:r>
            <a:r>
              <a:rPr lang="zh-CN" altLang="en-US" dirty="0" smtClean="0"/>
              <a:t>极为认真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535857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极为重视</a:t>
            </a:r>
            <a:r>
              <a:rPr lang="en-US" altLang="zh-CN" dirty="0"/>
              <a:t>/</a:t>
            </a:r>
            <a:r>
              <a:rPr lang="zh-CN" altLang="en-US" dirty="0"/>
              <a:t>极为严重</a:t>
            </a:r>
            <a:r>
              <a:rPr lang="en-US" altLang="zh-CN" dirty="0"/>
              <a:t>/</a:t>
            </a:r>
            <a:r>
              <a:rPr lang="zh-CN" altLang="en-US" dirty="0"/>
              <a:t>极为牢靠</a:t>
            </a:r>
            <a:r>
              <a:rPr lang="en-US" altLang="zh-CN" dirty="0"/>
              <a:t>/</a:t>
            </a:r>
            <a:r>
              <a:rPr lang="zh-CN" altLang="en-US" dirty="0"/>
              <a:t>极为离奇</a:t>
            </a:r>
            <a:r>
              <a:rPr lang="en-US" altLang="zh-CN" dirty="0"/>
              <a:t>/</a:t>
            </a:r>
            <a:r>
              <a:rPr lang="zh-CN" altLang="en-US" dirty="0"/>
              <a:t>极为荒凉</a:t>
            </a:r>
            <a:r>
              <a:rPr lang="en-US" altLang="zh-CN" dirty="0"/>
              <a:t>/</a:t>
            </a:r>
            <a:r>
              <a:rPr lang="zh-CN" altLang="en-US" dirty="0"/>
              <a:t>极为麻烦</a:t>
            </a:r>
            <a:r>
              <a:rPr lang="en-US" altLang="zh-CN" dirty="0"/>
              <a:t>/</a:t>
            </a:r>
            <a:r>
              <a:rPr lang="zh-CN" altLang="en-US" dirty="0"/>
              <a:t>极为满意</a:t>
            </a:r>
            <a:r>
              <a:rPr lang="en-US" altLang="zh-CN" dirty="0"/>
              <a:t>/</a:t>
            </a:r>
            <a:r>
              <a:rPr lang="zh-CN" altLang="en-US" dirty="0"/>
              <a:t>极为认真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 smtClean="0"/>
              <a:t>中国西北部的沙漠地区</a:t>
            </a:r>
            <a:r>
              <a:rPr lang="en-US" altLang="zh-CN" dirty="0" smtClean="0"/>
              <a:t>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这</a:t>
            </a:r>
            <a:r>
              <a:rPr lang="zh-CN" altLang="en-US" dirty="0" smtClean="0"/>
              <a:t>个新闻</a:t>
            </a:r>
            <a:r>
              <a:rPr lang="en-US" altLang="zh-CN" dirty="0" smtClean="0"/>
              <a:t>_______</a:t>
            </a:r>
            <a:r>
              <a:rPr lang="zh-CN" altLang="en-US" dirty="0" smtClean="0"/>
              <a:t>，让人不敢相信。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小区的道路都被堵塞了，一旦发生火灾，救火车都进不来，</a:t>
            </a:r>
            <a:r>
              <a:rPr lang="en-US" altLang="zh-CN" dirty="0" smtClean="0"/>
              <a:t>_________</a:t>
            </a:r>
            <a:r>
              <a:rPr lang="zh-CN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965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v. </a:t>
            </a:r>
            <a:r>
              <a:rPr lang="zh-CN" altLang="en-US" dirty="0"/>
              <a:t>鬼</a:t>
            </a:r>
            <a:r>
              <a:rPr lang="zh-CN" altLang="en-US" dirty="0" smtClean="0"/>
              <a:t>怪害人。</a:t>
            </a:r>
            <a:endParaRPr lang="en-US" altLang="zh-CN" dirty="0" smtClean="0"/>
          </a:p>
          <a:p>
            <a:pPr marL="514350" indent="-514350">
              <a:buAutoNum type="alphaL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这间房子一直卖不出去，可能有鬼在作怪。</a:t>
            </a:r>
            <a:endParaRPr lang="en-US" altLang="zh-CN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64378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 smtClean="0"/>
              <a:t>中国向来形容这类现象为“光怪陆离”四个字是确有道理的。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向来：副词，意思是从来，表示从过去到现在都是如此。后面可跟动词短语、形容词短语</a:t>
            </a:r>
            <a:r>
              <a:rPr lang="zh-CN" altLang="en-US" smtClean="0"/>
              <a:t>或小句，</a:t>
            </a:r>
            <a:r>
              <a:rPr lang="zh-CN" altLang="en-US" dirty="0" smtClean="0"/>
              <a:t>也可跟单个的双音节动词、形容词。常用于表示习惯性行为或表示对人的评价。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/>
              <a:t>举例</a:t>
            </a:r>
            <a:r>
              <a:rPr lang="en-US" altLang="zh-CN" dirty="0" smtClean="0"/>
              <a:t>】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李教授做事向来严谨认真。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对于老王，我向来放心。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0231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用“向来”完成句子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大饭店里卖的工艺品</a:t>
            </a:r>
            <a:r>
              <a:rPr lang="en-US" altLang="zh-CN" dirty="0" smtClean="0"/>
              <a:t>______</a:t>
            </a:r>
            <a:r>
              <a:rPr lang="zh-CN" altLang="en-US" dirty="0" smtClean="0"/>
              <a:t>，一般人都只看不买。</a:t>
            </a:r>
            <a:endParaRPr lang="en-US" altLang="zh-CN" dirty="0" smtClean="0"/>
          </a:p>
          <a:p>
            <a:pPr marL="514350" indent="-514350">
              <a:buAutoNum type="arabicPeriod" startAt="2"/>
            </a:pPr>
            <a:r>
              <a:rPr lang="zh-CN" altLang="en-US" dirty="0" smtClean="0"/>
              <a:t>这个人</a:t>
            </a:r>
            <a:r>
              <a:rPr lang="en-US" altLang="zh-CN" dirty="0" smtClean="0"/>
              <a:t>__________</a:t>
            </a:r>
            <a:r>
              <a:rPr lang="zh-CN" altLang="en-US" dirty="0" smtClean="0"/>
              <a:t>，谁都不信任他。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1631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光怪陆离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成</a:t>
            </a:r>
            <a:r>
              <a:rPr lang="zh-CN" altLang="en-US" dirty="0" smtClean="0"/>
              <a:t>语  形容现象奇异、色彩繁杂。</a:t>
            </a:r>
            <a:endParaRPr lang="en-US" altLang="zh-CN" dirty="0" smtClean="0"/>
          </a:p>
          <a:p>
            <a:pPr marL="514350" indent="-514350">
              <a:buAutoNum type="alphaL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现在的社会光怪陆离，各种事情都有。</a:t>
            </a:r>
            <a:endParaRPr lang="en-US" altLang="zh-CN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552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渴不可耐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形容人口干，想喝水已到了无法忍耐的地步。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在这个结构中，“渴”可以被替换：热不可耐、臭不可耐、苦不可耐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481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v</a:t>
            </a:r>
            <a:r>
              <a:rPr lang="en-US" altLang="zh-CN" dirty="0" smtClean="0"/>
              <a:t>. </a:t>
            </a:r>
            <a:r>
              <a:rPr lang="zh-CN" altLang="en-US" dirty="0" smtClean="0"/>
              <a:t>储存；积蓄。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3709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碧蓝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a. </a:t>
            </a:r>
            <a:r>
              <a:rPr lang="zh-CN" altLang="en-US" dirty="0" smtClean="0"/>
              <a:t>青蓝色。可以形容天空、海洋、眼睛。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68960"/>
            <a:ext cx="5989998" cy="35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2384</Words>
  <Application>Microsoft Office PowerPoint</Application>
  <PresentationFormat>Předvádění na obrazovce (4:3)</PresentationFormat>
  <Paragraphs>279</Paragraphs>
  <Slides>51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8" baseType="lpstr">
      <vt:lpstr>等线</vt:lpstr>
      <vt:lpstr>新細明體</vt:lpstr>
      <vt:lpstr>宋体</vt:lpstr>
      <vt:lpstr>Arial</vt:lpstr>
      <vt:lpstr>Calibri</vt:lpstr>
      <vt:lpstr>Wingdings</vt:lpstr>
      <vt:lpstr>Office 佈景主題</vt:lpstr>
      <vt:lpstr>Practical Chinese</vt:lpstr>
      <vt:lpstr>生词</vt:lpstr>
      <vt:lpstr>魔鬼</vt:lpstr>
      <vt:lpstr>确</vt:lpstr>
      <vt:lpstr>作怪</vt:lpstr>
      <vt:lpstr>光怪陆离</vt:lpstr>
      <vt:lpstr>渴不可耐</vt:lpstr>
      <vt:lpstr>蓄</vt:lpstr>
      <vt:lpstr>碧蓝</vt:lpstr>
      <vt:lpstr>欢天喜地</vt:lpstr>
      <vt:lpstr>蔚蓝</vt:lpstr>
      <vt:lpstr>可望而不可即</vt:lpstr>
      <vt:lpstr>法宝</vt:lpstr>
      <vt:lpstr>初叶</vt:lpstr>
      <vt:lpstr>戳穿</vt:lpstr>
      <vt:lpstr>殖民地</vt:lpstr>
      <vt:lpstr>极为</vt:lpstr>
      <vt:lpstr>酷热</vt:lpstr>
      <vt:lpstr>折光</vt:lpstr>
      <vt:lpstr>反射</vt:lpstr>
      <vt:lpstr>错觉</vt:lpstr>
      <vt:lpstr>乔木</vt:lpstr>
      <vt:lpstr>栽</vt:lpstr>
      <vt:lpstr>映</vt:lpstr>
      <vt:lpstr>汪洋</vt:lpstr>
      <vt:lpstr>顷</vt:lpstr>
      <vt:lpstr>若是</vt:lpstr>
      <vt:lpstr>地平线</vt:lpstr>
      <vt:lpstr>寻常</vt:lpstr>
      <vt:lpstr>岛屿</vt:lpstr>
      <vt:lpstr>统统</vt:lpstr>
      <vt:lpstr>空中阁楼</vt:lpstr>
      <vt:lpstr>海市蜃楼</vt:lpstr>
      <vt:lpstr>Prezentace aplikace PowerPoint</vt:lpstr>
      <vt:lpstr>Prezentace aplikace PowerPoint</vt:lpstr>
      <vt:lpstr>Prezentace aplikace PowerPoint</vt:lpstr>
      <vt:lpstr>练一练</vt:lpstr>
      <vt:lpstr>练一练</vt:lpstr>
      <vt:lpstr>回答问题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语言点</vt:lpstr>
      <vt:lpstr>阿拉伯语中称这一现象为“魔鬼的沙”。</vt:lpstr>
      <vt:lpstr>练习</vt:lpstr>
      <vt:lpstr>当时法国士兵在沙漠中见到这“魔鬼的海”极为惊奇，就去问孟奇。</vt:lpstr>
      <vt:lpstr>练一练</vt:lpstr>
      <vt:lpstr>中国向来形容这类现象为“光怪陆离”四个字是确有道理的。</vt:lpstr>
      <vt:lpstr>练一练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Chinese</dc:title>
  <dc:creator>ASUS</dc:creator>
  <cp:lastModifiedBy>Minghua Wu</cp:lastModifiedBy>
  <cp:revision>65</cp:revision>
  <dcterms:created xsi:type="dcterms:W3CDTF">2018-11-05T12:44:56Z</dcterms:created>
  <dcterms:modified xsi:type="dcterms:W3CDTF">2018-11-26T09:03:30Z</dcterms:modified>
</cp:coreProperties>
</file>