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323" r:id="rId31"/>
    <p:sldId id="321" r:id="rId32"/>
    <p:sldId id="322" r:id="rId33"/>
    <p:sldId id="310" r:id="rId34"/>
    <p:sldId id="263" r:id="rId35"/>
    <p:sldId id="291" r:id="rId36"/>
    <p:sldId id="292" r:id="rId37"/>
    <p:sldId id="293" r:id="rId38"/>
    <p:sldId id="311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12" r:id="rId48"/>
    <p:sldId id="313" r:id="rId49"/>
    <p:sldId id="314" r:id="rId50"/>
    <p:sldId id="315" r:id="rId51"/>
    <p:sldId id="319" r:id="rId52"/>
    <p:sldId id="316" r:id="rId53"/>
    <p:sldId id="317" r:id="rId54"/>
    <p:sldId id="318" r:id="rId55"/>
    <p:sldId id="320" r:id="rId5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E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40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44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13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4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10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00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27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1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974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23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9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32FC3-A3DA-4456-AD56-E2B659E979C1}" type="datetimeFigureOut">
              <a:rPr lang="zh-TW" altLang="en-US" smtClean="0"/>
              <a:t>2018/11/19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6B5D-A1B1-4FA4-A96D-8C588FDF2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71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Practical Chinese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2018/11/20</a:t>
            </a:r>
          </a:p>
          <a:p>
            <a:r>
              <a:rPr lang="zh-CN" altLang="en-US" dirty="0"/>
              <a:t>吴明桦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8007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向来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Adv. </a:t>
            </a:r>
            <a:r>
              <a:rPr lang="zh-TW" altLang="en-US" dirty="0" smtClean="0"/>
              <a:t>从来；一向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</a:t>
            </a:r>
            <a:r>
              <a:rPr lang="zh-CN" altLang="en-US" dirty="0"/>
              <a:t>向</a:t>
            </a:r>
            <a:r>
              <a:rPr lang="zh-CN" altLang="en-US" dirty="0" smtClean="0"/>
              <a:t>来是坐第一排，因为他总是来得最早。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07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发出声音；使发出声音。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https://www.youtube.com/watch?v=g2jSgDy2lD0</a:t>
            </a:r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/>
              <a:t>大家</a:t>
            </a:r>
            <a:r>
              <a:rPr lang="zh-CN" altLang="en-US" dirty="0" smtClean="0"/>
              <a:t>把会发出声音的沙地</a:t>
            </a:r>
            <a:r>
              <a:rPr lang="zh-CN" altLang="en-US" dirty="0"/>
              <a:t>称</a:t>
            </a:r>
            <a:r>
              <a:rPr lang="zh-CN" altLang="en-US" dirty="0" smtClean="0"/>
              <a:t>为“鸣沙”。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</a:t>
            </a:r>
            <a:r>
              <a:rPr lang="zh-TW" altLang="en-US" dirty="0" smtClean="0"/>
              <a:t>设立；布置</a:t>
            </a:r>
            <a:r>
              <a:rPr lang="zh-CN" altLang="en-US" dirty="0" smtClean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老板打算设一些新规定。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具有（某种形式）；呈现（某种颜色、状态）。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他的胸部明显呈球形。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凹形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n.</a:t>
            </a:r>
            <a:r>
              <a:rPr lang="zh-CN" altLang="en-US" dirty="0" smtClean="0"/>
              <a:t>低于周围的形状。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6" name="Picture 2" descr="C:\Users\ASUS\Desktop\清大\碩二上\實習\上課用\博雅漢語\第九周\图片\凹形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8880"/>
            <a:ext cx="4101827" cy="351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泉水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</a:t>
            </a:r>
            <a:r>
              <a:rPr lang="zh-CN" altLang="en-US" dirty="0" smtClean="0"/>
              <a:t>从地下流出来的水。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 descr="C:\Users\ASUS\Desktop\清大\碩二上\實習\上課用\博雅漢語\第九周\图片\矿泉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12976"/>
            <a:ext cx="4580418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TW" altLang="en-US" dirty="0" smtClean="0"/>
              <a:t>水或云气冒出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/>
              <a:t>难</a:t>
            </a:r>
            <a:r>
              <a:rPr lang="zh-CN" altLang="en-US" dirty="0" smtClean="0"/>
              <a:t>过的感觉让他的眼泪忍不住涌出。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崇拜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TW" altLang="en-US" dirty="0" smtClean="0"/>
              <a:t>尊敬钦佩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他们把他当作偶像来崇拜。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聚会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（人）会合；聚集。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老同学聚会在一起总是特别高兴。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翻滚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</a:t>
            </a:r>
            <a:r>
              <a:rPr lang="zh-CN" altLang="en-US" dirty="0" smtClean="0"/>
              <a:t>来回翻身打滚儿，翻转滚动。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122" name="Picture 2" descr="C:\Users\ASUS\Desktop\清大\碩二上\實習\上課用\博雅漢語\第九周\图片\ceeb653ejw1fc6zky83ztg205k05kmx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3153916" cy="315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生词复习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https://quizlet.com/341565040/boya-chinese-%E6%B2%99%E6%BC%A0%E9%87%8C%E7%9A%84%E5%A5%87%E6%80%AA%E7%8E%B0%E8%B1%A1-flash-cards/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0652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轰隆隆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象声词    形容雷声、爆炸声、机器声等剧烈震动的声音。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https://www.youtube.com/watch?v=jdAXaXg44S0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他的一生统统献给了教育工作。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巨响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 </a:t>
            </a:r>
            <a:r>
              <a:rPr lang="zh-TW" altLang="en-US" dirty="0" smtClean="0"/>
              <a:t>很大的声响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打雷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指云层放电时发出的巨大声响。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问心无愧，打雷也能睡。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098" name="Picture 2" descr="C:\Users\ASUS\Desktop\清大\碩二上\實習\上課用\博雅漢語\第九周\图片\打雷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5" y="3409950"/>
            <a:ext cx="30670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TW" altLang="en-US" dirty="0" smtClean="0"/>
              <a:t>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在山路上行走很吃力。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石英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TW" altLang="en-US" dirty="0" smtClean="0"/>
              <a:t>一种矿物</a:t>
            </a:r>
            <a:r>
              <a:rPr lang="en-US" altLang="zh-TW" dirty="0" smtClean="0"/>
              <a:t>quartz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3074" name="Picture 2" descr="C:\Users\ASUS\Desktop\清大\碩二上\實習\上課用\博雅漢語\第九周\图片\石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140968"/>
            <a:ext cx="4635599" cy="308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吹拂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</a:t>
            </a:r>
            <a:r>
              <a:rPr lang="en-US" altLang="zh-TW" dirty="0" smtClean="0"/>
              <a:t>. </a:t>
            </a:r>
            <a:r>
              <a:rPr lang="zh-CN" altLang="en-US" dirty="0" smtClean="0"/>
              <a:t>（微风）掠过；拂拭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我喜欢夏日微风吹拂脸颊的感觉。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2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走动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v.</a:t>
            </a:r>
            <a:r>
              <a:rPr lang="zh-CN" altLang="en-US" dirty="0" smtClean="0"/>
              <a:t>行走而使身体活动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客人在花园里走动。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2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摩擦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v.</a:t>
            </a:r>
            <a:r>
              <a:rPr lang="zh-CN" altLang="en-US" dirty="0" smtClean="0"/>
              <a:t>物体和物体紧密接触，来回移动。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2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古人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n.  </a:t>
            </a:r>
            <a:r>
              <a:rPr lang="zh-TW" altLang="en-US" dirty="0" smtClean="0"/>
              <a:t>泛指古代的人</a:t>
            </a:r>
            <a:r>
              <a:rPr lang="zh-CN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你知道中国古人为什么要喜欢戴玉吗？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2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怪异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 smtClean="0"/>
              <a:t>a.</a:t>
            </a:r>
            <a:r>
              <a:rPr lang="zh-TW" altLang="en-US" dirty="0" smtClean="0"/>
              <a:t>奇异，不同一般的。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那个人行为怪异，可能是小偷。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2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亲身</a:t>
            </a:r>
            <a:r>
              <a:rPr lang="en-US" altLang="zh-CN" dirty="0" smtClean="0"/>
              <a:t>-</a:t>
            </a:r>
            <a:r>
              <a:rPr lang="zh-CN" altLang="en-US" dirty="0" smtClean="0"/>
              <a:t>亲自</a:t>
            </a:r>
            <a:endParaRPr lang="zh-TW" altLang="en-US" dirty="0"/>
          </a:p>
        </p:txBody>
      </p:sp>
      <p:pic>
        <p:nvPicPr>
          <p:cNvPr id="5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731387"/>
              </p:ext>
            </p:extLst>
          </p:nvPr>
        </p:nvGraphicFramePr>
        <p:xfrm>
          <a:off x="564160" y="2852936"/>
          <a:ext cx="8122640" cy="14102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亲身   亲自  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都有强调自己的意思。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1025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931842" y="825173"/>
            <a:ext cx="1946285" cy="10156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向来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364924" y="2313109"/>
            <a:ext cx="108012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鸣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364924" y="3789040"/>
            <a:ext cx="108012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设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635896" y="381780"/>
            <a:ext cx="108012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呈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311860" y="1840836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凹形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311860" y="3348821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泉水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658856" y="4939720"/>
            <a:ext cx="2629664" cy="1015663"/>
          </a:xfrm>
          <a:prstGeom prst="rect">
            <a:avLst/>
          </a:prstGeom>
          <a:solidFill>
            <a:srgbClr val="5AE5F8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轰隆隆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635896" y="4941168"/>
            <a:ext cx="108012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涌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046792" y="313484"/>
            <a:ext cx="1765568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崇拜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050944" y="1805277"/>
            <a:ext cx="1765568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聚会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090904" y="3328772"/>
            <a:ext cx="1765568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翻滚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79182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27584" y="476672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巨响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75856" y="476671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石英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831524" y="2038789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打雷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831524" y="3573016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行走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286904" y="2038787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吹拂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275856" y="3573015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走动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084168" y="47667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摩擦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080228" y="2038789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古人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080228" y="3610189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怪异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76728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zh-CN" altLang="en-US" dirty="0" smtClean="0"/>
              <a:t>一个奇怪的景象</a:t>
            </a:r>
            <a:r>
              <a:rPr lang="zh-CN" altLang="en-US" dirty="0"/>
              <a:t>（        ）</a:t>
            </a:r>
            <a:r>
              <a:rPr lang="zh-CN" altLang="en-US" dirty="0" smtClean="0"/>
              <a:t>现</a:t>
            </a:r>
            <a:r>
              <a:rPr lang="zh-CN" altLang="en-US" dirty="0"/>
              <a:t>在她眼前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钟</a:t>
            </a:r>
            <a:r>
              <a:rPr lang="zh-CN" altLang="en-US" dirty="0"/>
              <a:t>声开始（        ）响了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她给我的印象是那样的</a:t>
            </a:r>
            <a:r>
              <a:rPr lang="zh-CN" altLang="en-US" dirty="0" smtClean="0"/>
              <a:t>神秘</a:t>
            </a:r>
            <a:r>
              <a:rPr lang="zh-CN" altLang="en-US" dirty="0"/>
              <a:t>（        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 smtClean="0"/>
              <a:t>她</a:t>
            </a:r>
            <a:r>
              <a:rPr lang="zh-CN" altLang="en-US" dirty="0"/>
              <a:t>跟朋友（        ），过了一个晚上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这个学校（        ）多种文化课程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微</a:t>
            </a:r>
            <a:r>
              <a:rPr lang="zh-CN" altLang="en-US" dirty="0" smtClean="0"/>
              <a:t>风</a:t>
            </a:r>
            <a:r>
              <a:rPr lang="zh-CN" altLang="en-US" dirty="0"/>
              <a:t>（        ）</a:t>
            </a:r>
            <a:r>
              <a:rPr lang="zh-CN" altLang="en-US" dirty="0" smtClean="0"/>
              <a:t>着</a:t>
            </a:r>
            <a:r>
              <a:rPr lang="zh-CN" altLang="en-US" dirty="0"/>
              <a:t>他的额</a:t>
            </a:r>
            <a:r>
              <a:rPr lang="zh-CN" altLang="en-US" dirty="0" smtClean="0"/>
              <a:t>头。</a:t>
            </a:r>
            <a:endParaRPr lang="en-US" altLang="zh-CN" dirty="0"/>
          </a:p>
          <a:p>
            <a:endParaRPr lang="zh-CN" altLang="en-US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17226"/>
              </p:ext>
            </p:extLst>
          </p:nvPr>
        </p:nvGraphicFramePr>
        <p:xfrm>
          <a:off x="251520" y="1397000"/>
          <a:ext cx="8640960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/>
                <a:gridCol w="1440160"/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鸣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设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呈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吹拂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怪异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聚会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39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回答问题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沙漠里有什么会作怪？</a:t>
            </a:r>
            <a:endParaRPr lang="en-US" altLang="zh-CN" dirty="0"/>
          </a:p>
          <a:p>
            <a:r>
              <a:rPr lang="zh-CN" altLang="en-US" dirty="0"/>
              <a:t>“鸣沙”是什么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沙漠在这里已经很靠近那里？</a:t>
            </a:r>
            <a:endParaRPr lang="en-US" altLang="zh-CN" dirty="0"/>
          </a:p>
          <a:p>
            <a:r>
              <a:rPr lang="zh-CN" altLang="en-US" dirty="0"/>
              <a:t>什么时候大家会上山聚会？</a:t>
            </a:r>
            <a:endParaRPr lang="en-US" altLang="zh-CN" dirty="0"/>
          </a:p>
          <a:p>
            <a:r>
              <a:rPr lang="zh-CN" altLang="en-US" dirty="0"/>
              <a:t>他们去那里做什么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鸣沙的隆隆 的声音听起来像什么？</a:t>
            </a:r>
            <a:endParaRPr lang="en-US" altLang="zh-CN" dirty="0"/>
          </a:p>
          <a:p>
            <a:r>
              <a:rPr lang="zh-CN" altLang="en-US" dirty="0"/>
              <a:t>沙子里有大部分什么，摩擦起来就会有声音？</a:t>
            </a:r>
            <a:endParaRPr lang="en-US" altLang="zh-CN" dirty="0"/>
          </a:p>
          <a:p>
            <a:r>
              <a:rPr lang="zh-CN" altLang="en-US" dirty="0"/>
              <a:t>沙漠的怪异现象都可以用什么来说明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“见怪不怪，其怪自败”是什么意思？</a:t>
            </a:r>
            <a:endParaRPr lang="en-US" altLang="zh-CN" dirty="0"/>
          </a:p>
          <a:p>
            <a:endParaRPr lang="en-US" altLang="zh-CN" dirty="0"/>
          </a:p>
          <a:p>
            <a:endParaRPr lang="zh-TW" altLang="en-US" dirty="0"/>
          </a:p>
          <a:p>
            <a:endParaRPr lang="en-US" altLang="zh-CN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5796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C:\Users\ASUS\Desktop\清大\碩二上\實習\上課用\博雅漢語\第九周\图片\课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309"/>
            <a:ext cx="9121484" cy="179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54" y="2492896"/>
            <a:ext cx="9154953" cy="430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964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zh-CN" altLang="en-US" dirty="0" smtClean="0"/>
              <a:t>沙漠里有什么会作怪？</a:t>
            </a:r>
            <a:endParaRPr lang="en-US" altLang="zh-CN" dirty="0" smtClean="0"/>
          </a:p>
          <a:p>
            <a:r>
              <a:rPr lang="zh-CN" altLang="en-US" dirty="0" smtClean="0"/>
              <a:t>“鸣沙”是什么？</a:t>
            </a: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4" name="Picture 2" descr="C:\Users\ASUS\Desktop\清大\碩二上\實習\上課用\博雅漢語\第九周\图片\课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1484" cy="179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89414"/>
          <a:stretch/>
        </p:blipFill>
        <p:spPr bwMode="auto">
          <a:xfrm>
            <a:off x="-16734" y="1677279"/>
            <a:ext cx="4577476" cy="45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4554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zh-CN" altLang="en-US" dirty="0" smtClean="0"/>
              <a:t>沙漠在这里已经很靠近那里？</a:t>
            </a:r>
            <a:endParaRPr lang="en-US" altLang="zh-CN" dirty="0" smtClean="0"/>
          </a:p>
          <a:p>
            <a:r>
              <a:rPr lang="zh-CN" altLang="en-US" dirty="0"/>
              <a:t>什</a:t>
            </a:r>
            <a:r>
              <a:rPr lang="zh-CN" altLang="en-US" dirty="0" smtClean="0"/>
              <a:t>么时候大家会上山聚会？</a:t>
            </a:r>
            <a:endParaRPr lang="en-US" altLang="zh-CN" dirty="0" smtClean="0"/>
          </a:p>
          <a:p>
            <a:r>
              <a:rPr lang="zh-CN" altLang="en-US" dirty="0"/>
              <a:t>他</a:t>
            </a:r>
            <a:r>
              <a:rPr lang="zh-CN" altLang="en-US" dirty="0" smtClean="0"/>
              <a:t>们去那里做什么？</a:t>
            </a:r>
            <a:endParaRPr lang="zh-TW" altLang="en-US" dirty="0"/>
          </a:p>
        </p:txBody>
      </p:sp>
      <p:pic>
        <p:nvPicPr>
          <p:cNvPr id="4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" t="10460" r="-64" b="60512"/>
          <a:stretch/>
        </p:blipFill>
        <p:spPr bwMode="auto">
          <a:xfrm>
            <a:off x="36512" y="392900"/>
            <a:ext cx="9144000" cy="12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07" t="-740" r="-49753" b="90154"/>
          <a:stretch/>
        </p:blipFill>
        <p:spPr bwMode="auto">
          <a:xfrm>
            <a:off x="4573572" y="-47060"/>
            <a:ext cx="9140855" cy="45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" t="42297" r="92257" b="47730"/>
          <a:stretch/>
        </p:blipFill>
        <p:spPr bwMode="auto">
          <a:xfrm>
            <a:off x="-8521" y="1703648"/>
            <a:ext cx="692089" cy="42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837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585390"/>
            <a:ext cx="8229600" cy="354077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鸣沙的隆隆 的声音听起来像什么？</a:t>
            </a:r>
            <a:endParaRPr lang="en-US" altLang="zh-CN" dirty="0" smtClean="0"/>
          </a:p>
          <a:p>
            <a:r>
              <a:rPr lang="zh-CN" altLang="en-US" dirty="0" smtClean="0"/>
              <a:t>沙子里有大部分什么，摩擦起来就会有</a:t>
            </a:r>
            <a:r>
              <a:rPr lang="zh-CN" altLang="en-US" dirty="0"/>
              <a:t>声</a:t>
            </a:r>
            <a:r>
              <a:rPr lang="zh-CN" altLang="en-US" dirty="0" smtClean="0"/>
              <a:t>音？</a:t>
            </a:r>
            <a:endParaRPr lang="en-US" altLang="zh-CN" dirty="0" smtClean="0"/>
          </a:p>
          <a:p>
            <a:r>
              <a:rPr lang="zh-CN" altLang="en-US" dirty="0" smtClean="0"/>
              <a:t>沙漠的怪异现象都可以用什么来</a:t>
            </a:r>
            <a:r>
              <a:rPr lang="zh-CN" altLang="en-US" dirty="0"/>
              <a:t>说</a:t>
            </a:r>
            <a:r>
              <a:rPr lang="zh-CN" altLang="en-US" dirty="0" smtClean="0"/>
              <a:t>明？</a:t>
            </a:r>
            <a:endParaRPr lang="en-US" altLang="zh-CN" dirty="0" smtClean="0"/>
          </a:p>
          <a:p>
            <a:r>
              <a:rPr lang="zh-CN" altLang="en-US" dirty="0" smtClean="0"/>
              <a:t>“见怪不怪，其怪自败”是什么意思？</a:t>
            </a:r>
            <a:endParaRPr lang="en-US" altLang="zh-CN" dirty="0" smtClean="0"/>
          </a:p>
        </p:txBody>
      </p:sp>
      <p:pic>
        <p:nvPicPr>
          <p:cNvPr id="4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" t="50842" r="-160" b="160"/>
          <a:stretch/>
        </p:blipFill>
        <p:spPr bwMode="auto">
          <a:xfrm>
            <a:off x="0" y="476672"/>
            <a:ext cx="9152521" cy="210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4" t="38682" r="1711" b="50911"/>
          <a:stretch/>
        </p:blipFill>
        <p:spPr bwMode="auto">
          <a:xfrm>
            <a:off x="877077" y="-27384"/>
            <a:ext cx="8266923" cy="44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74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C:\Users\ASUS\Desktop\清大\碩二上\實習\上課用\博雅漢語\第九周\图片\课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309"/>
            <a:ext cx="9121484" cy="179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SUS\Desktop\清大\碩二上\實習\上課用\博雅漢語\第九周\图片\课文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54" y="2492896"/>
            <a:ext cx="9154953" cy="430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553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寻常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平常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/>
          <a:lstStyle/>
          <a:p>
            <a:r>
              <a:rPr lang="zh-CN" altLang="en-US" dirty="0" smtClean="0"/>
              <a:t>这种现象很</a:t>
            </a:r>
            <a:r>
              <a:rPr lang="zh-CN" altLang="en-US" b="1" dirty="0" smtClean="0"/>
              <a:t>寻常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平常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话虽</a:t>
            </a:r>
            <a:r>
              <a:rPr lang="zh-CN" altLang="en-US" b="1" dirty="0" smtClean="0"/>
              <a:t>寻常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平常</a:t>
            </a:r>
            <a:r>
              <a:rPr lang="zh-CN" altLang="en-US" dirty="0" smtClean="0"/>
              <a:t>，意义却很深刻。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223355"/>
              </p:ext>
            </p:extLst>
          </p:nvPr>
        </p:nvGraphicFramePr>
        <p:xfrm>
          <a:off x="539552" y="1988840"/>
          <a:ext cx="8122640" cy="2180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寻常   平常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都有普通、不特别的意思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都是形容词。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3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亲身</a:t>
            </a:r>
            <a:r>
              <a:rPr lang="en-US" altLang="zh-CN" dirty="0" smtClean="0"/>
              <a:t>-</a:t>
            </a:r>
            <a:r>
              <a:rPr lang="zh-CN" altLang="en-US" dirty="0" smtClean="0"/>
              <a:t>亲自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794681"/>
              </p:ext>
            </p:extLst>
          </p:nvPr>
        </p:nvGraphicFramePr>
        <p:xfrm>
          <a:off x="179513" y="1364820"/>
          <a:ext cx="8640960" cy="51011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8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4020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2092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语义侧重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侧重在自己的体验、感受等。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侧重在因重视此事而自己去做。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常与体验、感受、体会、实践等搭配。适用范围比较小。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涉及的行为比较多，使用范围比较大。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形容词。可以做状语、定语。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副词。只作状语。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0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寻常</a:t>
            </a:r>
            <a:r>
              <a:rPr lang="en-US" altLang="zh-CN" b="1" dirty="0"/>
              <a:t>-</a:t>
            </a:r>
            <a:r>
              <a:rPr lang="zh-CN" altLang="en-US" b="1" dirty="0"/>
              <a:t>平常</a:t>
            </a:r>
            <a:endParaRPr lang="zh-TW" altLang="en-US" b="1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973308"/>
              </p:ext>
            </p:extLst>
          </p:nvPr>
        </p:nvGraphicFramePr>
        <p:xfrm>
          <a:off x="251520" y="1844824"/>
          <a:ext cx="8640960" cy="4685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寻常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平常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常用于少量的固定搭配中。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可以搭配的名词更多、更灵活。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重叠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不可以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可以重叠为“平平常常”。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形容词、名词。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语体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书面语。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书面语、口语。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457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寻常</a:t>
            </a:r>
            <a:r>
              <a:rPr lang="en-US" altLang="zh-CN" dirty="0"/>
              <a:t>-</a:t>
            </a:r>
            <a:r>
              <a:rPr lang="zh-CN" altLang="en-US" dirty="0"/>
              <a:t>平常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r>
              <a:rPr lang="zh-CN" altLang="en-US" dirty="0"/>
              <a:t>不</a:t>
            </a:r>
            <a:r>
              <a:rPr lang="zh-CN" altLang="en-US" dirty="0" smtClean="0"/>
              <a:t>过是一些</a:t>
            </a:r>
            <a:r>
              <a:rPr lang="zh-CN" altLang="en-US" b="1" dirty="0" smtClean="0"/>
              <a:t>寻常事情</a:t>
            </a:r>
            <a:r>
              <a:rPr lang="zh-CN" altLang="en-US" dirty="0" smtClean="0"/>
              <a:t>，不必担心。</a:t>
            </a:r>
            <a:endParaRPr lang="en-US" altLang="zh-CN" dirty="0" smtClean="0"/>
          </a:p>
          <a:p>
            <a:r>
              <a:rPr lang="zh-CN" altLang="en-US" dirty="0" smtClean="0"/>
              <a:t>不少科学家都出生于</a:t>
            </a:r>
            <a:r>
              <a:rPr lang="zh-CN" altLang="en-US" b="1" dirty="0" smtClean="0"/>
              <a:t>寻常人家</a:t>
            </a:r>
            <a:r>
              <a:rPr lang="zh-CN" altLang="en-US" dirty="0" smtClean="0"/>
              <a:t>，但他们却为人类做出了</a:t>
            </a:r>
            <a:r>
              <a:rPr lang="zh-CN" altLang="en-US" b="1" dirty="0" smtClean="0"/>
              <a:t>异乎寻常</a:t>
            </a:r>
            <a:r>
              <a:rPr lang="zh-CN" altLang="en-US" dirty="0" smtClean="0"/>
              <a:t>的贡献。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721575"/>
              </p:ext>
            </p:extLst>
          </p:nvPr>
        </p:nvGraphicFramePr>
        <p:xfrm>
          <a:off x="251520" y="1484784"/>
          <a:ext cx="8640960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寻常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平常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常用于少量的固定搭配中。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可以搭配的名词更多、更灵活。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33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寻常</a:t>
            </a:r>
            <a:r>
              <a:rPr lang="en-US" altLang="zh-CN" b="1" dirty="0"/>
              <a:t>-</a:t>
            </a:r>
            <a:r>
              <a:rPr lang="zh-CN" altLang="en-US" b="1" dirty="0"/>
              <a:t>平常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/>
          <a:lstStyle/>
          <a:p>
            <a:r>
              <a:rPr lang="zh-CN" altLang="en-US" dirty="0" smtClean="0"/>
              <a:t>这可不是一件</a:t>
            </a:r>
            <a:r>
              <a:rPr lang="zh-CN" altLang="en-US" b="1" dirty="0" smtClean="0"/>
              <a:t>平平常常</a:t>
            </a:r>
            <a:r>
              <a:rPr lang="zh-CN" altLang="en-US" dirty="0" smtClean="0"/>
              <a:t>的事。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869415"/>
              </p:ext>
            </p:extLst>
          </p:nvPr>
        </p:nvGraphicFramePr>
        <p:xfrm>
          <a:off x="251520" y="1844824"/>
          <a:ext cx="8640960" cy="16328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寻常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平常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重叠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不可以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可以重叠为“平平常常”。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7900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寻常</a:t>
            </a:r>
            <a:r>
              <a:rPr lang="en-US" altLang="zh-CN" b="1" dirty="0"/>
              <a:t>-</a:t>
            </a:r>
            <a:r>
              <a:rPr lang="zh-CN" altLang="en-US" b="1" dirty="0"/>
              <a:t>平常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/>
          <a:lstStyle/>
          <a:p>
            <a:r>
              <a:rPr lang="zh-CN" altLang="en-US" dirty="0" smtClean="0"/>
              <a:t>他</a:t>
            </a:r>
            <a:r>
              <a:rPr lang="zh-CN" altLang="en-US" b="1" dirty="0" smtClean="0"/>
              <a:t>平常</a:t>
            </a:r>
            <a:r>
              <a:rPr lang="zh-CN" altLang="en-US" dirty="0" smtClean="0"/>
              <a:t>总是按时到的，今天怎么还没来？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166913"/>
              </p:ext>
            </p:extLst>
          </p:nvPr>
        </p:nvGraphicFramePr>
        <p:xfrm>
          <a:off x="251520" y="1844824"/>
          <a:ext cx="8640960" cy="16328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寻常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平常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形容词、名词。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4184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他（        ）天天开车上班，但今天车坏了，只好搭公共汽车。</a:t>
            </a:r>
            <a:endParaRPr lang="en-US" altLang="zh-CN" dirty="0" smtClean="0"/>
          </a:p>
          <a:p>
            <a:r>
              <a:rPr lang="zh-CN" altLang="en-US" dirty="0" smtClean="0"/>
              <a:t>这是一个异乎（       ）的偶然事件。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2604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崇拜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崇敬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365104"/>
            <a:ext cx="8229600" cy="208823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60" y="10567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109042"/>
              </p:ext>
            </p:extLst>
          </p:nvPr>
        </p:nvGraphicFramePr>
        <p:xfrm>
          <a:off x="539552" y="1988840"/>
          <a:ext cx="8122640" cy="2180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寻常   平常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都有尊崇、佩服的意思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2186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崇拜</a:t>
            </a:r>
            <a:r>
              <a:rPr lang="en-US" altLang="zh-CN" b="1" dirty="0"/>
              <a:t>-</a:t>
            </a:r>
            <a:r>
              <a:rPr lang="zh-CN" altLang="en-US" b="1" dirty="0"/>
              <a:t>崇敬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926111"/>
              </p:ext>
            </p:extLst>
          </p:nvPr>
        </p:nvGraphicFramePr>
        <p:xfrm>
          <a:off x="179512" y="1484784"/>
          <a:ext cx="8712967" cy="45365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2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64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4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5687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崇敬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7766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侧重在尊敬到了拜倒的程度。含过分的意思，是中性词。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侧重在多某人特别尊敬，是褒义词。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931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使用对象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除了人，还指神及其他事物。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对象是一般人。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288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崇拜</a:t>
            </a:r>
            <a:r>
              <a:rPr lang="en-US" altLang="zh-CN" b="1" dirty="0"/>
              <a:t>-</a:t>
            </a:r>
            <a:r>
              <a:rPr lang="zh-CN" altLang="en-US" b="1" dirty="0"/>
              <a:t>崇敬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2160240"/>
          </a:xfrm>
        </p:spPr>
        <p:txBody>
          <a:bodyPr/>
          <a:lstStyle/>
          <a:p>
            <a:r>
              <a:rPr lang="zh-CN" altLang="en-US" dirty="0" smtClean="0"/>
              <a:t>那个歌手是很多女学生崇拜的偶像。在她们的心中，他简直是完美无缺的。</a:t>
            </a:r>
            <a:endParaRPr lang="en-US" altLang="zh-CN" dirty="0" smtClean="0"/>
          </a:p>
          <a:p>
            <a:r>
              <a:rPr lang="zh-CN" altLang="en-US" dirty="0"/>
              <a:t>人</a:t>
            </a:r>
            <a:r>
              <a:rPr lang="zh-CN" altLang="en-US" dirty="0" smtClean="0"/>
              <a:t>们很崇敬孙中山先生。</a:t>
            </a:r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93356"/>
              </p:ext>
            </p:extLst>
          </p:nvPr>
        </p:nvGraphicFramePr>
        <p:xfrm>
          <a:off x="179512" y="1484784"/>
          <a:ext cx="8712968" cy="2520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2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64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43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3914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崇敬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636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侧重在尊敬到了拜倒的程度。含过分的意思，是中性词。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侧重在对某人特别尊敬，是褒义词。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909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崇拜</a:t>
            </a:r>
            <a:r>
              <a:rPr lang="en-US" altLang="zh-CN" b="1" dirty="0"/>
              <a:t>-</a:t>
            </a:r>
            <a:r>
              <a:rPr lang="zh-CN" altLang="en-US" b="1" dirty="0"/>
              <a:t>崇敬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861048"/>
            <a:ext cx="8435280" cy="2592288"/>
          </a:xfrm>
        </p:spPr>
        <p:txBody>
          <a:bodyPr>
            <a:noAutofit/>
          </a:bodyPr>
          <a:lstStyle/>
          <a:p>
            <a:r>
              <a:rPr lang="zh-CN" altLang="en-US" sz="2700" dirty="0" smtClean="0"/>
              <a:t>我们</a:t>
            </a:r>
            <a:r>
              <a:rPr lang="zh-CN" altLang="en-US" sz="2700" b="1" dirty="0" smtClean="0"/>
              <a:t>崇敬</a:t>
            </a:r>
            <a:r>
              <a:rPr lang="zh-CN" altLang="en-US" sz="2700" dirty="0" smtClean="0"/>
              <a:t>孙中山先生，是因为他的心里装着整个中国。</a:t>
            </a:r>
            <a:endParaRPr lang="en-US" altLang="zh-CN" sz="2700" dirty="0" smtClean="0"/>
          </a:p>
          <a:p>
            <a:r>
              <a:rPr lang="zh-CN" altLang="en-US" sz="2700" dirty="0" smtClean="0"/>
              <a:t>我怀着</a:t>
            </a:r>
            <a:r>
              <a:rPr lang="zh-CN" altLang="en-US" sz="2700" b="1" dirty="0" smtClean="0"/>
              <a:t>崇敬</a:t>
            </a:r>
            <a:r>
              <a:rPr lang="zh-CN" altLang="en-US" sz="2700" dirty="0" smtClean="0"/>
              <a:t>的心情，读完了这位伟大人物的传记。</a:t>
            </a:r>
            <a:endParaRPr lang="en-US" altLang="zh-CN" sz="2700" dirty="0" smtClean="0"/>
          </a:p>
          <a:p>
            <a:r>
              <a:rPr lang="zh-CN" altLang="en-US" sz="2700" dirty="0"/>
              <a:t>那些女学</a:t>
            </a:r>
            <a:r>
              <a:rPr lang="zh-CN" altLang="en-US" sz="2700" dirty="0" smtClean="0"/>
              <a:t>生</a:t>
            </a:r>
            <a:r>
              <a:rPr lang="zh-CN" altLang="en-US" sz="2700" b="1" dirty="0" smtClean="0"/>
              <a:t>崇拜</a:t>
            </a:r>
            <a:r>
              <a:rPr lang="zh-CN" altLang="en-US" sz="2700" dirty="0" smtClean="0"/>
              <a:t>他什么呢？我认为只是</a:t>
            </a:r>
            <a:r>
              <a:rPr lang="zh-CN" altLang="en-US" sz="2700" b="1" dirty="0" smtClean="0"/>
              <a:t>崇拜</a:t>
            </a:r>
            <a:r>
              <a:rPr lang="zh-CN" altLang="en-US" sz="2700" dirty="0" smtClean="0"/>
              <a:t>他的外表。</a:t>
            </a:r>
            <a:endParaRPr lang="en-US" altLang="zh-CN" sz="2700" dirty="0" smtClean="0"/>
          </a:p>
          <a:p>
            <a:r>
              <a:rPr lang="zh-CN" altLang="en-US" sz="2700" dirty="0"/>
              <a:t>几年不</a:t>
            </a:r>
            <a:r>
              <a:rPr lang="zh-CN" altLang="en-US" sz="2700" dirty="0" smtClean="0"/>
              <a:t>见，他竟然变成了一个</a:t>
            </a:r>
            <a:r>
              <a:rPr lang="zh-CN" altLang="en-US" sz="2700" b="1" dirty="0" smtClean="0"/>
              <a:t>崇拜</a:t>
            </a:r>
            <a:r>
              <a:rPr lang="zh-CN" altLang="en-US" sz="2700" dirty="0" smtClean="0"/>
              <a:t>金钱的人，以为有了钱就有一切。</a:t>
            </a:r>
            <a:endParaRPr lang="zh-TW" altLang="en-US" sz="2700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805855"/>
              </p:ext>
            </p:extLst>
          </p:nvPr>
        </p:nvGraphicFramePr>
        <p:xfrm>
          <a:off x="179512" y="1484784"/>
          <a:ext cx="8712967" cy="21588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2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64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4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5687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崇敬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931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使用对象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除了人，还指神及其他事物。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对象是一般人。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1931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歌手周杰伦是很多中国青少年（        ）的偶像。</a:t>
            </a:r>
            <a:endParaRPr lang="en-US" altLang="zh-CN" dirty="0" smtClean="0"/>
          </a:p>
          <a:p>
            <a:r>
              <a:rPr lang="zh-CN" altLang="en-US" dirty="0" smtClean="0"/>
              <a:t>这个居住在森林里的民族以太阳为（        ）的对象。</a:t>
            </a:r>
            <a:endParaRPr lang="en-US" altLang="zh-CN" dirty="0" smtClean="0"/>
          </a:p>
          <a:p>
            <a:r>
              <a:rPr lang="zh-CN" altLang="en-US" dirty="0" smtClean="0"/>
              <a:t>孙中山先生的革命精神受大家（        ）。</a:t>
            </a:r>
            <a:endParaRPr lang="en-US" altLang="zh-CN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978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亲身</a:t>
            </a:r>
            <a:r>
              <a:rPr lang="en-US" altLang="zh-CN" dirty="0"/>
              <a:t>-</a:t>
            </a:r>
            <a:r>
              <a:rPr lang="zh-CN" altLang="en-US" dirty="0"/>
              <a:t>亲</a:t>
            </a:r>
            <a:r>
              <a:rPr lang="zh-CN" altLang="en-US" dirty="0" smtClean="0"/>
              <a:t>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我想和大家分享一个（       ）经历的小故事。</a:t>
            </a:r>
            <a:endParaRPr lang="en-US" altLang="zh-CN" dirty="0" smtClean="0"/>
          </a:p>
          <a:p>
            <a:r>
              <a:rPr lang="zh-CN" altLang="en-US" dirty="0" smtClean="0"/>
              <a:t>如果你来我家，我一定（       ）做饭给你吃。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7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怪</a:t>
            </a:r>
            <a:r>
              <a:rPr lang="zh-CN" altLang="en-US" b="1" dirty="0" smtClean="0"/>
              <a:t>异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奇怪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365104"/>
            <a:ext cx="8229600" cy="2088232"/>
          </a:xfrm>
        </p:spPr>
        <p:txBody>
          <a:bodyPr/>
          <a:lstStyle/>
          <a:p>
            <a:r>
              <a:rPr lang="zh-CN" altLang="en-US" dirty="0" smtClean="0"/>
              <a:t>洞里发出了</a:t>
            </a:r>
            <a:r>
              <a:rPr lang="zh-CN" altLang="en-US" b="1" dirty="0" smtClean="0"/>
              <a:t>怪异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奇怪</a:t>
            </a:r>
            <a:r>
              <a:rPr lang="zh-CN" altLang="en-US" dirty="0" smtClean="0"/>
              <a:t>的声音。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60" y="10567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095491"/>
              </p:ext>
            </p:extLst>
          </p:nvPr>
        </p:nvGraphicFramePr>
        <p:xfrm>
          <a:off x="539552" y="1988840"/>
          <a:ext cx="8122640" cy="2180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寻常   平常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都有异乎寻常的意思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都是形容词。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2394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怪异</a:t>
            </a:r>
            <a:r>
              <a:rPr lang="en-US" altLang="zh-CN" b="1" dirty="0"/>
              <a:t>-</a:t>
            </a:r>
            <a:r>
              <a:rPr lang="zh-CN" altLang="en-US" b="1" dirty="0"/>
              <a:t>奇怪</a:t>
            </a:r>
            <a:endParaRPr lang="zh-TW" altLang="en-US" b="1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20134"/>
              </p:ext>
            </p:extLst>
          </p:nvPr>
        </p:nvGraphicFramePr>
        <p:xfrm>
          <a:off x="323528" y="1484784"/>
          <a:ext cx="8640960" cy="45365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怪异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奇怪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50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语义轻重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语义重。</a:t>
                      </a:r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语义轻。</a:t>
                      </a:r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适用范围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范围小，多作定语。</a:t>
                      </a:r>
                      <a:endParaRPr lang="zh-TW" alt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范围大，使用自由。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重叠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不能。</a:t>
                      </a:r>
                      <a:endParaRPr lang="zh-TW" alt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可以。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形容词、名词。</a:t>
                      </a:r>
                      <a:endParaRPr lang="zh-TW" alt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形容词、动词。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语体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书面语。</a:t>
                      </a:r>
                      <a:endParaRPr lang="zh-TW" alt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书面语、口语。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471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怪异</a:t>
            </a:r>
            <a:r>
              <a:rPr lang="en-US" altLang="zh-CN" dirty="0"/>
              <a:t>-</a:t>
            </a:r>
            <a:r>
              <a:rPr lang="zh-CN" altLang="en-US" dirty="0"/>
              <a:t>奇怪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世界上存在着很多</a:t>
            </a:r>
            <a:r>
              <a:rPr lang="zh-CN" altLang="en-US" b="1" dirty="0" smtClean="0"/>
              <a:t>奇奇怪怪</a:t>
            </a:r>
            <a:r>
              <a:rPr lang="zh-CN" altLang="en-US" dirty="0" smtClean="0"/>
              <a:t>的现象。</a:t>
            </a:r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309700"/>
              </p:ext>
            </p:extLst>
          </p:nvPr>
        </p:nvGraphicFramePr>
        <p:xfrm>
          <a:off x="457200" y="1600200"/>
          <a:ext cx="7355160" cy="12241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/>
                <a:gridCol w="2664296"/>
                <a:gridCol w="3250705"/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怪异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奇怪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</a:tr>
              <a:tr h="645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重叠</a:t>
                      </a:r>
                      <a:endParaRPr lang="zh-TW" altLang="en-US" sz="3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不能。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可以。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547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怪异</a:t>
            </a:r>
            <a:r>
              <a:rPr lang="en-US" altLang="zh-CN" dirty="0"/>
              <a:t>-</a:t>
            </a:r>
            <a:r>
              <a:rPr lang="zh-CN" altLang="en-US" dirty="0"/>
              <a:t>奇怪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996953"/>
            <a:ext cx="8229600" cy="14401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怪</a:t>
            </a:r>
            <a:r>
              <a:rPr lang="zh-CN" altLang="en-US" dirty="0" smtClean="0"/>
              <a:t>异作名词，指某种奇异反常的现象。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奇怪作动词，意思是觉得难以理解。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343466"/>
              </p:ext>
            </p:extLst>
          </p:nvPr>
        </p:nvGraphicFramePr>
        <p:xfrm>
          <a:off x="179512" y="1412776"/>
          <a:ext cx="7416824" cy="12241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/>
                <a:gridCol w="2664296"/>
                <a:gridCol w="3312369"/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怪异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奇怪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</a:tr>
              <a:tr h="645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形容词、名词。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形容词、动词。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內容版面配置區 2"/>
          <p:cNvSpPr txBox="1">
            <a:spLocks/>
          </p:cNvSpPr>
          <p:nvPr/>
        </p:nvSpPr>
        <p:spPr>
          <a:xfrm>
            <a:off x="467544" y="4509120"/>
            <a:ext cx="8229600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最近这一地区</a:t>
            </a:r>
            <a:r>
              <a:rPr lang="zh-CN" altLang="en-US" b="1" dirty="0" smtClean="0"/>
              <a:t>怪异</a:t>
            </a:r>
            <a:r>
              <a:rPr lang="zh-CN" altLang="en-US" dirty="0" smtClean="0"/>
              <a:t>丛生，大家都很紧张。</a:t>
            </a:r>
            <a:endParaRPr lang="en-US" altLang="zh-CN" dirty="0" smtClean="0"/>
          </a:p>
          <a:p>
            <a:r>
              <a:rPr lang="zh-CN" altLang="en-US" dirty="0"/>
              <a:t>这</a:t>
            </a:r>
            <a:r>
              <a:rPr lang="zh-CN" altLang="en-US" dirty="0" smtClean="0"/>
              <a:t>就</a:t>
            </a:r>
            <a:r>
              <a:rPr lang="zh-CN" altLang="en-US" b="1" dirty="0" smtClean="0"/>
              <a:t>奇怪</a:t>
            </a:r>
            <a:r>
              <a:rPr lang="zh-CN" altLang="en-US" dirty="0" smtClean="0"/>
              <a:t>了，这么大的一个人怎么突然就消失了？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3531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我（        ）他听到这么好的消息为什么还高兴不起来？</a:t>
            </a:r>
            <a:endParaRPr lang="en-US" altLang="zh-CN" dirty="0" smtClean="0"/>
          </a:p>
          <a:p>
            <a:r>
              <a:rPr lang="zh-CN" altLang="en-US" dirty="0"/>
              <a:t>电</a:t>
            </a:r>
            <a:r>
              <a:rPr lang="zh-CN" altLang="en-US" dirty="0" smtClean="0"/>
              <a:t>影中的这座古堡里面（        ）丛生，由此而引发了一系列的故事。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18839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85-92</a:t>
            </a:r>
            <a:r>
              <a:rPr lang="zh-CN" altLang="en-US" dirty="0" smtClean="0"/>
              <a:t>页，思考与讨论、谈一谈不用写，但请你先想一想。</a:t>
            </a:r>
            <a:endParaRPr lang="en-US" altLang="zh-CN" dirty="0" smtClean="0"/>
          </a:p>
          <a:p>
            <a:r>
              <a:rPr lang="zh-CN" altLang="en-US" dirty="0" smtClean="0"/>
              <a:t>阅读与理解的文章</a:t>
            </a:r>
            <a:r>
              <a:rPr lang="en-US" altLang="zh-CN" dirty="0" smtClean="0"/>
              <a:t>-</a:t>
            </a:r>
            <a:r>
              <a:rPr lang="zh-CN" altLang="en-US" dirty="0" smtClean="0"/>
              <a:t>北京街头行车一乐请在家先看过。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175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缘故</a:t>
            </a:r>
            <a:r>
              <a:rPr lang="en-US" altLang="zh-CN" smtClean="0"/>
              <a:t>-</a:t>
            </a:r>
            <a:r>
              <a:rPr lang="zh-CN" altLang="en-US" smtClean="0"/>
              <a:t>原因</a:t>
            </a:r>
            <a:endParaRPr lang="zh-TW" altLang="en-US" dirty="0"/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457200" y="4869160"/>
            <a:ext cx="8229600" cy="12570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不知什么</a:t>
            </a:r>
            <a:r>
              <a:rPr lang="zh-CN" altLang="en-US" b="1" smtClean="0">
                <a:solidFill>
                  <a:srgbClr val="EE4112"/>
                </a:solidFill>
              </a:rPr>
              <a:t>缘故</a:t>
            </a:r>
            <a:r>
              <a:rPr lang="en-US" altLang="zh-CN" b="1" smtClean="0">
                <a:solidFill>
                  <a:srgbClr val="EE4112"/>
                </a:solidFill>
              </a:rPr>
              <a:t>/</a:t>
            </a:r>
            <a:r>
              <a:rPr lang="zh-CN" altLang="en-US" b="1" smtClean="0">
                <a:solidFill>
                  <a:srgbClr val="EE4112"/>
                </a:solidFill>
              </a:rPr>
              <a:t>原因</a:t>
            </a:r>
            <a:r>
              <a:rPr lang="zh-CN" altLang="en-US" smtClean="0"/>
              <a:t>，老王今天没来。</a:t>
            </a:r>
            <a:endParaRPr lang="en-US" altLang="zh-CN" smtClean="0"/>
          </a:p>
          <a:p>
            <a:r>
              <a:rPr lang="zh-CN" altLang="en-US" smtClean="0"/>
              <a:t>他忽然不告而别，其中必有</a:t>
            </a:r>
            <a:r>
              <a:rPr lang="zh-CN" altLang="en-US" b="1" smtClean="0">
                <a:solidFill>
                  <a:srgbClr val="EE4112"/>
                </a:solidFill>
              </a:rPr>
              <a:t>缘故</a:t>
            </a:r>
            <a:r>
              <a:rPr lang="en-US" altLang="zh-CN" b="1" smtClean="0">
                <a:solidFill>
                  <a:srgbClr val="EE4112"/>
                </a:solidFill>
              </a:rPr>
              <a:t>/</a:t>
            </a:r>
            <a:r>
              <a:rPr lang="zh-CN" altLang="en-US" b="1" smtClean="0">
                <a:solidFill>
                  <a:srgbClr val="EE4112"/>
                </a:solidFill>
              </a:rPr>
              <a:t>原因</a:t>
            </a:r>
            <a:r>
              <a:rPr lang="zh-CN" altLang="en-US" smtClean="0"/>
              <a:t>。</a:t>
            </a:r>
            <a:endParaRPr lang="zh-TW" altLang="en-US" dirty="0"/>
          </a:p>
        </p:txBody>
      </p:sp>
      <p:pic>
        <p:nvPicPr>
          <p:cNvPr id="10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461668"/>
              </p:ext>
            </p:extLst>
          </p:nvPr>
        </p:nvGraphicFramePr>
        <p:xfrm>
          <a:off x="539552" y="1988840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缘故    原因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都指造成某种结果或引起另一件事情发生的条件。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都是名词。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12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缘故</a:t>
            </a:r>
            <a:r>
              <a:rPr lang="en-US" altLang="zh-CN" dirty="0"/>
              <a:t>-</a:t>
            </a:r>
            <a:r>
              <a:rPr lang="zh-CN" altLang="en-US" dirty="0"/>
              <a:t>原因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091838"/>
              </p:ext>
            </p:extLst>
          </p:nvPr>
        </p:nvGraphicFramePr>
        <p:xfrm>
          <a:off x="251520" y="1844824"/>
          <a:ext cx="8640960" cy="4685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缘故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原因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没有这种用法。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常用于社会发展、革命、自然界等重大事件。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可与发现、寻找、分析、查明、造成、说明等动词搭配。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可以做主语。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可以与量词个、种、条搭配。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缘故</a:t>
            </a:r>
            <a:r>
              <a:rPr lang="en-US" altLang="zh-CN" dirty="0"/>
              <a:t>-</a:t>
            </a:r>
            <a:r>
              <a:rPr lang="zh-CN" altLang="en-US" dirty="0"/>
              <a:t>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“缘故”可以跟在“因为”的后边，“原因”不行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这</a:t>
            </a:r>
            <a:r>
              <a:rPr lang="zh-CN" altLang="en-US" dirty="0" smtClean="0"/>
              <a:t>孩子身体不好是因为营养不良的</a:t>
            </a:r>
            <a:r>
              <a:rPr lang="zh-CN" altLang="en-US" u="sng" dirty="0" smtClean="0"/>
              <a:t>缘故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*这孩子身体不好是因为营养不良的</a:t>
            </a:r>
            <a:r>
              <a:rPr lang="zh-CN" altLang="en-US" u="sng" dirty="0" smtClean="0"/>
              <a:t>原因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26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缘故</a:t>
            </a:r>
            <a:r>
              <a:rPr lang="en-US" altLang="zh-CN" dirty="0"/>
              <a:t>-</a:t>
            </a:r>
            <a:r>
              <a:rPr lang="zh-CN" altLang="en-US" dirty="0"/>
              <a:t>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因为下大雨的（        ），他今天迟到。</a:t>
            </a:r>
            <a:endParaRPr lang="en-US" altLang="zh-CN" dirty="0" smtClean="0"/>
          </a:p>
          <a:p>
            <a:r>
              <a:rPr lang="zh-CN" altLang="en-US" dirty="0" smtClean="0"/>
              <a:t>造成意外的（        ）我们到现在还不知道。</a:t>
            </a:r>
            <a:endParaRPr lang="en-US" altLang="zh-CN" dirty="0" smtClean="0"/>
          </a:p>
          <a:p>
            <a:r>
              <a:rPr lang="zh-CN" altLang="en-US" dirty="0" smtClean="0"/>
              <a:t>烤箱为什么不热有以下几种（        ）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3845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2133</Words>
  <Application>Microsoft Office PowerPoint</Application>
  <PresentationFormat>如螢幕大小 (4:3)</PresentationFormat>
  <Paragraphs>369</Paragraphs>
  <Slides>55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55</vt:i4>
      </vt:variant>
    </vt:vector>
  </HeadingPairs>
  <TitlesOfParts>
    <vt:vector size="56" baseType="lpstr">
      <vt:lpstr>Office 佈景主題</vt:lpstr>
      <vt:lpstr>Practical Chinese </vt:lpstr>
      <vt:lpstr>生词复习</vt:lpstr>
      <vt:lpstr>PowerPoint 簡報</vt:lpstr>
      <vt:lpstr>亲身-亲自</vt:lpstr>
      <vt:lpstr>亲身-亲自</vt:lpstr>
      <vt:lpstr>PowerPoint 簡報</vt:lpstr>
      <vt:lpstr>缘故-原因</vt:lpstr>
      <vt:lpstr>缘故-原因</vt:lpstr>
      <vt:lpstr>缘故-原因</vt:lpstr>
      <vt:lpstr>向来</vt:lpstr>
      <vt:lpstr>鸣</vt:lpstr>
      <vt:lpstr>设</vt:lpstr>
      <vt:lpstr>呈</vt:lpstr>
      <vt:lpstr>凹形</vt:lpstr>
      <vt:lpstr>泉水</vt:lpstr>
      <vt:lpstr>涌</vt:lpstr>
      <vt:lpstr>崇拜</vt:lpstr>
      <vt:lpstr>聚会</vt:lpstr>
      <vt:lpstr>翻滚</vt:lpstr>
      <vt:lpstr>轰隆隆</vt:lpstr>
      <vt:lpstr>巨响</vt:lpstr>
      <vt:lpstr>打雷</vt:lpstr>
      <vt:lpstr>行走</vt:lpstr>
      <vt:lpstr>石英</vt:lpstr>
      <vt:lpstr>吹拂</vt:lpstr>
      <vt:lpstr>走动</vt:lpstr>
      <vt:lpstr>摩擦</vt:lpstr>
      <vt:lpstr>古人</vt:lpstr>
      <vt:lpstr>怪异</vt:lpstr>
      <vt:lpstr>PowerPoint 簡報</vt:lpstr>
      <vt:lpstr>PowerPoint 簡報</vt:lpstr>
      <vt:lpstr>练一练</vt:lpstr>
      <vt:lpstr>回答问题</vt:lpstr>
      <vt:lpstr>PowerPoint 簡報</vt:lpstr>
      <vt:lpstr>PowerPoint 簡報</vt:lpstr>
      <vt:lpstr>PowerPoint 簡報</vt:lpstr>
      <vt:lpstr>PowerPoint 簡報</vt:lpstr>
      <vt:lpstr>PowerPoint 簡報</vt:lpstr>
      <vt:lpstr>寻常-平常</vt:lpstr>
      <vt:lpstr>寻常-平常</vt:lpstr>
      <vt:lpstr>寻常-平常</vt:lpstr>
      <vt:lpstr>寻常-平常</vt:lpstr>
      <vt:lpstr>寻常-平常</vt:lpstr>
      <vt:lpstr>练一练</vt:lpstr>
      <vt:lpstr>崇拜-崇敬</vt:lpstr>
      <vt:lpstr>崇拜-崇敬</vt:lpstr>
      <vt:lpstr>崇拜-崇敬</vt:lpstr>
      <vt:lpstr>崇拜-崇敬</vt:lpstr>
      <vt:lpstr>练一练</vt:lpstr>
      <vt:lpstr>怪异-奇怪</vt:lpstr>
      <vt:lpstr>怪异-奇怪</vt:lpstr>
      <vt:lpstr>怪异-奇怪</vt:lpstr>
      <vt:lpstr>怪异-奇怪</vt:lpstr>
      <vt:lpstr>练一练</vt:lpstr>
      <vt:lpstr>作业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30</cp:revision>
  <dcterms:created xsi:type="dcterms:W3CDTF">2018-11-17T21:40:46Z</dcterms:created>
  <dcterms:modified xsi:type="dcterms:W3CDTF">2018-11-19T23:24:05Z</dcterms:modified>
</cp:coreProperties>
</file>