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06" r:id="rId3"/>
    <p:sldId id="405" r:id="rId4"/>
    <p:sldId id="355" r:id="rId5"/>
    <p:sldId id="432" r:id="rId6"/>
    <p:sldId id="389" r:id="rId7"/>
    <p:sldId id="456" r:id="rId8"/>
    <p:sldId id="457" r:id="rId9"/>
    <p:sldId id="464" r:id="rId10"/>
    <p:sldId id="465" r:id="rId11"/>
    <p:sldId id="458" r:id="rId12"/>
    <p:sldId id="459" r:id="rId13"/>
    <p:sldId id="466" r:id="rId14"/>
    <p:sldId id="460" r:id="rId15"/>
    <p:sldId id="467" r:id="rId16"/>
    <p:sldId id="462" r:id="rId17"/>
    <p:sldId id="461" r:id="rId18"/>
    <p:sldId id="469" r:id="rId19"/>
    <p:sldId id="463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8" r:id="rId35"/>
    <p:sldId id="449" r:id="rId36"/>
    <p:sldId id="450" r:id="rId37"/>
    <p:sldId id="451" r:id="rId38"/>
    <p:sldId id="452" r:id="rId39"/>
    <p:sldId id="453" r:id="rId40"/>
    <p:sldId id="454" r:id="rId41"/>
    <p:sldId id="470" r:id="rId42"/>
    <p:sldId id="471" r:id="rId43"/>
    <p:sldId id="472" r:id="rId44"/>
    <p:sldId id="473" r:id="rId45"/>
    <p:sldId id="474" r:id="rId46"/>
    <p:sldId id="475" r:id="rId47"/>
    <p:sldId id="455" r:id="rId48"/>
    <p:sldId id="447" r:id="rId4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94" autoAdjust="0"/>
  </p:normalViewPr>
  <p:slideViewPr>
    <p:cSldViewPr>
      <p:cViewPr varScale="1">
        <p:scale>
          <a:sx n="64" d="100"/>
          <a:sy n="6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A6D46-29FF-45B0-A644-3757799522E6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8110E-D756-4326-8878-21033E5B12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49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4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32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80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86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45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75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67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29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92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8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89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F012B-57D5-42B2-8F3F-C5001459C848}" type="datetimeFigureOut">
              <a:rPr lang="zh-TW" altLang="en-US" smtClean="0"/>
              <a:t>2018/11/26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C06F5-38D4-424F-8DC6-0F9FF22425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1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dirty="0" smtClean="0">
                <a:latin typeface="KaiTi" panose="02010609060101010101" pitchFamily="49" charset="-122"/>
                <a:ea typeface="KaiTi" panose="02010609060101010101" pitchFamily="49" charset="-122"/>
              </a:rPr>
              <a:t>Practical Chinese</a:t>
            </a:r>
            <a: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  <a:t/>
            </a:r>
            <a:br>
              <a:rPr lang="en-US" altLang="zh-TW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zh-TW" alt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2018.11.22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辨析</a:t>
            </a:r>
            <a:r>
              <a:rPr lang="en-US" altLang="zh-CN" dirty="0"/>
              <a:t>】</a:t>
            </a:r>
            <a:r>
              <a:rPr lang="zh-CN" altLang="en-US" dirty="0"/>
              <a:t>统</a:t>
            </a:r>
            <a:r>
              <a:rPr lang="en-US" altLang="zh-CN" dirty="0"/>
              <a:t>-</a:t>
            </a:r>
            <a:r>
              <a:rPr lang="zh-CN" altLang="en-US" dirty="0"/>
              <a:t>统统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“统”多加单音节词语，“统统”后多加双音节词语。“统”多用于书面语，“统统”多用于口语；“统统”使用范围比“统”更广。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953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练一练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他说的这些菜，</a:t>
            </a:r>
            <a:r>
              <a:rPr lang="en-US" altLang="zh-CN" dirty="0" smtClean="0"/>
              <a:t>_____________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zh-CN" altLang="en-US" dirty="0"/>
              <a:t>法</a:t>
            </a:r>
            <a:r>
              <a:rPr lang="zh-CN" altLang="en-US" dirty="0" smtClean="0"/>
              <a:t>国、意大利、德国这些国家，</a:t>
            </a:r>
            <a:r>
              <a:rPr lang="en-US" altLang="zh-CN" dirty="0"/>
              <a:t> _____________</a:t>
            </a:r>
            <a:r>
              <a:rPr lang="zh-CN" altLang="en-US" dirty="0"/>
              <a:t>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75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……</a:t>
            </a:r>
            <a:r>
              <a:rPr lang="zh-CN" altLang="en-US" dirty="0"/>
              <a:t>过去人马走踏走踏的脚印，不久就</a:t>
            </a:r>
            <a:r>
              <a:rPr lang="zh-CN" altLang="en-US" dirty="0">
                <a:solidFill>
                  <a:srgbClr val="00B050"/>
                </a:solidFill>
              </a:rPr>
              <a:t>为</a:t>
            </a:r>
            <a:r>
              <a:rPr lang="zh-CN" altLang="en-US" dirty="0"/>
              <a:t>沙所盖</a:t>
            </a:r>
            <a:r>
              <a:rPr lang="en-US" altLang="zh-CN" dirty="0"/>
              <a:t>……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解释</a:t>
            </a:r>
            <a:r>
              <a:rPr lang="en-US" altLang="zh-CN" dirty="0"/>
              <a:t>】</a:t>
            </a:r>
            <a:r>
              <a:rPr lang="zh-CN" altLang="en-US" dirty="0"/>
              <a:t>为</a:t>
            </a:r>
            <a:r>
              <a:rPr lang="en-US" altLang="zh-CN" dirty="0"/>
              <a:t>/</a:t>
            </a:r>
            <a:r>
              <a:rPr lang="zh-CN" altLang="en-US" dirty="0"/>
              <a:t>被</a:t>
            </a:r>
            <a:r>
              <a:rPr lang="en-US" altLang="zh-CN" dirty="0"/>
              <a:t>+</a:t>
            </a:r>
            <a:r>
              <a:rPr lang="zh-CN" altLang="en-US" dirty="0"/>
              <a:t>名词</a:t>
            </a:r>
            <a:r>
              <a:rPr lang="en-US" altLang="zh-CN" dirty="0"/>
              <a:t>+</a:t>
            </a:r>
            <a:r>
              <a:rPr lang="zh-CN" altLang="en-US" dirty="0"/>
              <a:t>所</a:t>
            </a:r>
            <a:r>
              <a:rPr lang="en-US" altLang="zh-CN" dirty="0"/>
              <a:t>+</a:t>
            </a:r>
            <a:r>
              <a:rPr lang="zh-CN" altLang="en-US" dirty="0"/>
              <a:t>动词</a:t>
            </a:r>
            <a:r>
              <a:rPr lang="en-US" altLang="zh-CN" dirty="0"/>
              <a:t>/</a:t>
            </a:r>
            <a:r>
              <a:rPr lang="zh-CN" altLang="en-US" dirty="0"/>
              <a:t>动词短语：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构成被动句，多用于书面语。“为”是介词，相当于“被”。动词必须是及物动词。一般来说，如果动词是多音节的，“所”可用可不用，如果动词是单音节的，“所”就一定要用。能用于这个格式的动词不多，主要有：</a:t>
            </a:r>
            <a:endParaRPr lang="en-US" altLang="zh-CN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CN" altLang="en-US" dirty="0"/>
              <a:t>双音节：吸引、鼓舞、感动、尊敬、客服、证明、发现、误解、迷惑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单音节：笑、阻、动、</a:t>
            </a:r>
            <a:r>
              <a:rPr lang="zh-CN" altLang="en-US" dirty="0" smtClean="0"/>
              <a:t>知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7038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练一练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他的行为如此怪异，人们能不笑话他吗？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________________________________</a:t>
            </a:r>
            <a:r>
              <a:rPr lang="zh-CN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4109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阿拉伯语中</a:t>
            </a:r>
            <a:r>
              <a:rPr lang="zh-CN" altLang="en-US" sz="3600" b="1" dirty="0">
                <a:solidFill>
                  <a:srgbClr val="00B050"/>
                </a:solidFill>
              </a:rPr>
              <a:t>称</a:t>
            </a:r>
            <a:r>
              <a:rPr lang="zh-CN" altLang="en-US" sz="3600" dirty="0"/>
              <a:t>这一现象</a:t>
            </a:r>
            <a:r>
              <a:rPr lang="zh-CN" altLang="en-US" sz="3600" b="1" dirty="0">
                <a:solidFill>
                  <a:srgbClr val="00B050"/>
                </a:solidFill>
              </a:rPr>
              <a:t>为</a:t>
            </a:r>
            <a:r>
              <a:rPr lang="zh-CN" altLang="en-US" sz="3600" dirty="0"/>
              <a:t>“魔鬼的沙”。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解释</a:t>
            </a:r>
            <a:r>
              <a:rPr lang="en-US" altLang="zh-CN" dirty="0"/>
              <a:t>】</a:t>
            </a:r>
            <a:r>
              <a:rPr lang="zh-CN" altLang="en-US" dirty="0"/>
              <a:t>“称”是动词，意思是“叫；称呼”。“称</a:t>
            </a:r>
            <a:r>
              <a:rPr lang="en-US" altLang="zh-CN" dirty="0"/>
              <a:t>X</a:t>
            </a:r>
            <a:r>
              <a:rPr lang="zh-CN" altLang="en-US" dirty="0"/>
              <a:t>为</a:t>
            </a:r>
            <a:r>
              <a:rPr lang="en-US" altLang="zh-CN" dirty="0"/>
              <a:t>Y</a:t>
            </a:r>
            <a:r>
              <a:rPr lang="zh-CN" altLang="en-US" dirty="0"/>
              <a:t>”和“把</a:t>
            </a:r>
            <a:r>
              <a:rPr lang="en-US" altLang="zh-CN" dirty="0"/>
              <a:t>X</a:t>
            </a:r>
            <a:r>
              <a:rPr lang="zh-CN" altLang="en-US" dirty="0"/>
              <a:t>成为</a:t>
            </a:r>
            <a:r>
              <a:rPr lang="en-US" altLang="zh-CN" dirty="0"/>
              <a:t>Y</a:t>
            </a:r>
            <a:r>
              <a:rPr lang="zh-CN" altLang="en-US" dirty="0"/>
              <a:t>”作用是相同的，都是“把</a:t>
            </a:r>
            <a:r>
              <a:rPr lang="en-US" altLang="zh-CN" dirty="0"/>
              <a:t>X</a:t>
            </a:r>
            <a:r>
              <a:rPr lang="zh-CN" altLang="en-US" dirty="0"/>
              <a:t>叫作</a:t>
            </a:r>
            <a:r>
              <a:rPr lang="en-US" altLang="zh-CN" dirty="0"/>
              <a:t>Y</a:t>
            </a:r>
            <a:r>
              <a:rPr lang="zh-CN" altLang="en-US" dirty="0"/>
              <a:t> ”的意思。但</a:t>
            </a:r>
            <a:r>
              <a:rPr lang="en-US" altLang="zh-CN" dirty="0"/>
              <a:t>X</a:t>
            </a:r>
            <a:r>
              <a:rPr lang="zh-CN" altLang="en-US" dirty="0"/>
              <a:t>较长时，多用“把</a:t>
            </a:r>
            <a:r>
              <a:rPr lang="en-US" altLang="zh-CN" dirty="0"/>
              <a:t>X</a:t>
            </a:r>
            <a:r>
              <a:rPr lang="zh-CN" altLang="en-US" dirty="0"/>
              <a:t>称为</a:t>
            </a:r>
            <a:r>
              <a:rPr lang="en-US" altLang="zh-CN" dirty="0"/>
              <a:t>Y</a:t>
            </a:r>
            <a:r>
              <a:rPr lang="zh-CN" altLang="en-US" dirty="0"/>
              <a:t> ”。</a:t>
            </a:r>
            <a:endParaRPr lang="en-US" altLang="zh-CN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举例</a:t>
            </a:r>
            <a:r>
              <a:rPr lang="en-US" altLang="zh-CN" dirty="0"/>
              <a:t>】</a:t>
            </a:r>
          </a:p>
          <a:p>
            <a:pPr marL="514350" indent="-514350">
              <a:buAutoNum type="arabicPeriod"/>
            </a:pPr>
            <a:r>
              <a:rPr lang="zh-CN" altLang="en-US" dirty="0"/>
              <a:t>她总是热心帮助别人，同学们都称她为“活雷锋”。</a:t>
            </a:r>
            <a:endParaRPr lang="zh-TW" altLang="en-US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75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练一练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ym typeface="Wingdings" panose="05000000000000000000" pitchFamily="2" charset="2"/>
              </a:rPr>
              <a:t>每次喝酒，他都是不醉不归，</a:t>
            </a:r>
            <a:r>
              <a:rPr lang="en-US" altLang="zh-CN" dirty="0">
                <a:sym typeface="Wingdings" panose="05000000000000000000" pitchFamily="2" charset="2"/>
              </a:rPr>
              <a:t>_____________________</a:t>
            </a:r>
            <a:r>
              <a:rPr lang="zh-CN" altLang="en-US" dirty="0">
                <a:sym typeface="Wingdings" panose="05000000000000000000" pitchFamily="2" charset="2"/>
              </a:rPr>
              <a:t>。</a:t>
            </a:r>
            <a:endParaRPr lang="en-US" altLang="zh-CN" dirty="0">
              <a:sym typeface="Wingdings" panose="05000000000000000000" pitchFamily="2" charset="2"/>
            </a:endParaRPr>
          </a:p>
          <a:p>
            <a:r>
              <a:rPr lang="zh-CN" altLang="en-US" dirty="0">
                <a:sym typeface="Wingdings" panose="05000000000000000000" pitchFamily="2" charset="2"/>
              </a:rPr>
              <a:t>这个小姑娘很有表演才能，</a:t>
            </a:r>
            <a:r>
              <a:rPr lang="en-US" altLang="zh-CN" dirty="0">
                <a:sym typeface="Wingdings" panose="05000000000000000000" pitchFamily="2" charset="2"/>
              </a:rPr>
              <a:t>____________</a:t>
            </a:r>
            <a:r>
              <a:rPr lang="zh-CN" altLang="en-US" dirty="0">
                <a:sym typeface="Wingdings" panose="05000000000000000000" pitchFamily="2" charset="2"/>
              </a:rPr>
              <a:t>。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194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当时法国士兵在沙漠中见到这“魔鬼的海”</a:t>
            </a:r>
            <a:r>
              <a:rPr lang="zh-CN" altLang="en-US" dirty="0">
                <a:solidFill>
                  <a:srgbClr val="00B050"/>
                </a:solidFill>
              </a:rPr>
              <a:t>极为</a:t>
            </a:r>
            <a:r>
              <a:rPr lang="zh-CN" altLang="en-US" dirty="0"/>
              <a:t>惊奇，就去问孟奇。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解释</a:t>
            </a:r>
            <a:r>
              <a:rPr lang="en-US" altLang="zh-CN" dirty="0"/>
              <a:t>】</a:t>
            </a:r>
            <a:r>
              <a:rPr lang="zh-CN" altLang="en-US" dirty="0"/>
              <a:t>极为：副词，非常的意思，书面语，语气庄重。一般不带结构助词“地”。后面可加多音节形容词和动词。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举例</a:t>
            </a:r>
            <a:r>
              <a:rPr lang="en-US" altLang="zh-CN" dirty="0"/>
              <a:t>】</a:t>
            </a:r>
          </a:p>
          <a:p>
            <a:pPr marL="0" indent="0">
              <a:buNone/>
            </a:pPr>
            <a:r>
              <a:rPr lang="zh-CN" altLang="en-US" dirty="0"/>
              <a:t>极为重视</a:t>
            </a:r>
            <a:r>
              <a:rPr lang="en-US" altLang="zh-CN" dirty="0"/>
              <a:t>/</a:t>
            </a:r>
            <a:r>
              <a:rPr lang="zh-CN" altLang="en-US" dirty="0"/>
              <a:t>极为严重</a:t>
            </a:r>
            <a:r>
              <a:rPr lang="en-US" altLang="zh-CN" dirty="0"/>
              <a:t>/</a:t>
            </a:r>
            <a:r>
              <a:rPr lang="zh-CN" altLang="en-US" dirty="0"/>
              <a:t>极为牢靠</a:t>
            </a:r>
            <a:r>
              <a:rPr lang="en-US" altLang="zh-CN" dirty="0"/>
              <a:t>/</a:t>
            </a:r>
            <a:r>
              <a:rPr lang="zh-CN" altLang="en-US" dirty="0"/>
              <a:t>极为离奇</a:t>
            </a:r>
            <a:r>
              <a:rPr lang="en-US" altLang="zh-CN" dirty="0"/>
              <a:t>/</a:t>
            </a:r>
            <a:r>
              <a:rPr lang="zh-CN" altLang="en-US" dirty="0"/>
              <a:t>极为荒凉</a:t>
            </a:r>
            <a:r>
              <a:rPr lang="en-US" altLang="zh-CN" dirty="0"/>
              <a:t>/</a:t>
            </a:r>
            <a:r>
              <a:rPr lang="zh-CN" altLang="en-US" dirty="0"/>
              <a:t>极为麻烦</a:t>
            </a:r>
            <a:r>
              <a:rPr lang="en-US" altLang="zh-CN" dirty="0"/>
              <a:t>/</a:t>
            </a:r>
            <a:r>
              <a:rPr lang="zh-CN" altLang="en-US" dirty="0"/>
              <a:t>极为满意</a:t>
            </a:r>
            <a:r>
              <a:rPr lang="en-US" altLang="zh-CN" dirty="0"/>
              <a:t>/</a:t>
            </a:r>
            <a:r>
              <a:rPr lang="zh-CN" altLang="en-US" dirty="0"/>
              <a:t>极为认真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21378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练一练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极为重</a:t>
            </a:r>
            <a:r>
              <a:rPr lang="zh-CN" altLang="en-US" dirty="0" smtClean="0"/>
              <a:t>视</a:t>
            </a:r>
            <a:r>
              <a:rPr lang="en-US" altLang="zh-CN" dirty="0" smtClean="0"/>
              <a:t>/</a:t>
            </a:r>
            <a:r>
              <a:rPr lang="zh-CN" altLang="en-US" dirty="0"/>
              <a:t>极为牢靠</a:t>
            </a:r>
            <a:r>
              <a:rPr lang="en-US" altLang="zh-CN" dirty="0"/>
              <a:t>/</a:t>
            </a:r>
            <a:r>
              <a:rPr lang="zh-CN" altLang="en-US" dirty="0"/>
              <a:t>极为离奇</a:t>
            </a:r>
            <a:r>
              <a:rPr lang="en-US" altLang="zh-CN" dirty="0"/>
              <a:t>/</a:t>
            </a:r>
            <a:r>
              <a:rPr lang="zh-CN" altLang="en-US" dirty="0"/>
              <a:t>极为荒凉</a:t>
            </a:r>
            <a:r>
              <a:rPr lang="en-US" altLang="zh-CN" dirty="0" smtClean="0"/>
              <a:t>/</a:t>
            </a:r>
            <a:r>
              <a:rPr lang="zh-CN" altLang="en-US" dirty="0" smtClean="0"/>
              <a:t>极</a:t>
            </a:r>
            <a:r>
              <a:rPr lang="zh-CN" altLang="en-US" dirty="0"/>
              <a:t>为满意</a:t>
            </a:r>
            <a:r>
              <a:rPr lang="en-US" altLang="zh-CN" dirty="0"/>
              <a:t>/</a:t>
            </a:r>
            <a:r>
              <a:rPr lang="zh-CN" altLang="en-US" dirty="0"/>
              <a:t>极为认</a:t>
            </a:r>
            <a:r>
              <a:rPr lang="zh-CN" altLang="en-US" dirty="0" smtClean="0"/>
              <a:t>真</a:t>
            </a:r>
            <a:r>
              <a:rPr lang="en-US" altLang="zh-CN" dirty="0" smtClean="0"/>
              <a:t>/</a:t>
            </a:r>
            <a:r>
              <a:rPr lang="zh-CN" altLang="en-US" dirty="0" smtClean="0"/>
              <a:t>极为感动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 smtClean="0"/>
          </a:p>
          <a:p>
            <a:r>
              <a:rPr lang="zh-CN" altLang="en-US" dirty="0" smtClean="0"/>
              <a:t>这件事情</a:t>
            </a:r>
            <a:r>
              <a:rPr lang="en-US" altLang="zh-CN" dirty="0" smtClean="0"/>
              <a:t>___________</a:t>
            </a:r>
            <a:r>
              <a:rPr lang="zh-CN" altLang="en-US" dirty="0" smtClean="0"/>
              <a:t>，所有的人都不相信。</a:t>
            </a:r>
            <a:endParaRPr lang="en-US" altLang="zh-CN" dirty="0" smtClean="0"/>
          </a:p>
          <a:p>
            <a:r>
              <a:rPr lang="zh-CN" altLang="en-US" dirty="0" smtClean="0"/>
              <a:t>我昨天从电视里看来一个海豚救人的故事，让人</a:t>
            </a:r>
            <a:r>
              <a:rPr lang="en-US" altLang="zh-CN" dirty="0" smtClean="0"/>
              <a:t>________________</a:t>
            </a:r>
            <a:r>
              <a:rPr lang="zh-CN" altLang="en-US" dirty="0" smtClean="0"/>
              <a:t>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3715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中国</a:t>
            </a:r>
            <a:r>
              <a:rPr lang="zh-CN" altLang="en-US" dirty="0">
                <a:solidFill>
                  <a:srgbClr val="00B050"/>
                </a:solidFill>
              </a:rPr>
              <a:t>向来</a:t>
            </a:r>
            <a:r>
              <a:rPr lang="zh-CN" altLang="en-US" dirty="0"/>
              <a:t>形容这类现象为“光怪陆离”四个字是确有道理的。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解释</a:t>
            </a:r>
            <a:r>
              <a:rPr lang="en-US" altLang="zh-CN" dirty="0"/>
              <a:t>】</a:t>
            </a:r>
            <a:r>
              <a:rPr lang="zh-CN" altLang="en-US" dirty="0"/>
              <a:t>向来：副词，意思是从来，表示从过去到现在都是如此。后面可跟动词短语、形容词短语或</a:t>
            </a:r>
            <a:r>
              <a:rPr lang="zh-CN" altLang="en-US" dirty="0" smtClean="0"/>
              <a:t>小句，</a:t>
            </a:r>
            <a:r>
              <a:rPr lang="zh-CN" altLang="en-US" dirty="0"/>
              <a:t>也可跟单个的双音节动词、形容词。常用于表示习惯性行为或表示对人的评价。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举例</a:t>
            </a:r>
            <a:r>
              <a:rPr lang="en-US" altLang="zh-CN" dirty="0"/>
              <a:t>】</a:t>
            </a:r>
          </a:p>
          <a:p>
            <a:pPr marL="514350" indent="-514350">
              <a:buAutoNum type="arabicPeriod"/>
            </a:pPr>
            <a:r>
              <a:rPr lang="zh-CN" altLang="en-US" dirty="0"/>
              <a:t>李教授做事向来严谨认真。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对于老王，我向来放心。</a:t>
            </a:r>
            <a:endParaRPr lang="zh-TW" altLang="en-US" dirty="0"/>
          </a:p>
          <a:p>
            <a:pPr marL="0" indent="0"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88398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练一练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每次和爷爷下棋都是我输。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_____________________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我一直都认为孩子应该从小就学习干家务活儿。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_____________________</a:t>
            </a:r>
            <a:r>
              <a:rPr lang="zh-CN" altLang="en-US" dirty="0" smtClean="0"/>
              <a:t>。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207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复习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单词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2229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2156227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1979712" y="313167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太阳</a:t>
            </a:r>
            <a:r>
              <a:rPr lang="en-US" altLang="zh-CN" dirty="0" smtClean="0"/>
              <a:t>/</a:t>
            </a:r>
            <a:r>
              <a:rPr lang="zh-CN" altLang="en-US" dirty="0" smtClean="0"/>
              <a:t>感情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572000" y="31409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地区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235788" y="324232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水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085883" y="35103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情节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4568585" y="358469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天空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266536" y="361165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沙漠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409132" y="393854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雷声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004048" y="398830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社会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9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8590"/>
            <a:ext cx="8979593" cy="187929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47664" y="318356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清晰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547664" y="366547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遥远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129248" y="36785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美丽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211960" y="32338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可怕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99808" y="331128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常见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599808" y="36785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清澈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4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47" y="351425"/>
            <a:ext cx="9144000" cy="162327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35841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59632" y="117264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 个</a:t>
            </a:r>
            <a:r>
              <a:rPr lang="en-US" altLang="zh-CN" dirty="0" smtClean="0"/>
              <a:t>/</a:t>
            </a:r>
            <a:r>
              <a:rPr lang="zh-CN" altLang="en-US" dirty="0" smtClean="0"/>
              <a:t>篇</a:t>
            </a:r>
            <a:r>
              <a:rPr lang="en-US" altLang="zh-CN" dirty="0" smtClean="0"/>
              <a:t>/</a:t>
            </a:r>
            <a:r>
              <a:rPr lang="zh-CN" altLang="en-US" dirty="0" smtClean="0"/>
              <a:t>种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41293" y="103222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 头、峰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23720" y="12329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一 声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123728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亲自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123728" y="3812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随着</a:t>
            </a:r>
            <a:r>
              <a:rPr lang="en-US" altLang="zh-CN" dirty="0" smtClean="0"/>
              <a:t>/</a:t>
            </a:r>
            <a:r>
              <a:rPr lang="zh-CN" altLang="en-US" dirty="0" smtClean="0"/>
              <a:t>顺着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081595" y="3367816"/>
            <a:ext cx="152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放行</a:t>
            </a:r>
            <a:r>
              <a:rPr lang="en-US" altLang="zh-CN" dirty="0" smtClean="0"/>
              <a:t>/</a:t>
            </a:r>
            <a:r>
              <a:rPr lang="zh-CN" altLang="en-US" dirty="0" smtClean="0"/>
              <a:t>推动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705330" y="3831060"/>
            <a:ext cx="137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通通</a:t>
            </a:r>
            <a:r>
              <a:rPr lang="en-US" altLang="zh-CN" dirty="0" smtClean="0"/>
              <a:t>/</a:t>
            </a:r>
            <a:r>
              <a:rPr lang="zh-CN" altLang="en-US" dirty="0" smtClean="0"/>
              <a:t>一律</a:t>
            </a:r>
            <a:r>
              <a:rPr lang="en-US" altLang="zh-CN" dirty="0" smtClean="0"/>
              <a:t>/</a:t>
            </a:r>
            <a:r>
              <a:rPr lang="zh-CN" altLang="en-US" dirty="0" smtClean="0"/>
              <a:t>全部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57731" y="3509392"/>
            <a:ext cx="76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原因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903808" y="3878724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平常</a:t>
            </a:r>
            <a:r>
              <a:rPr lang="en-US" altLang="zh-CN" dirty="0" smtClean="0"/>
              <a:t>/</a:t>
            </a:r>
            <a:r>
              <a:rPr lang="zh-CN" altLang="en-US" dirty="0" smtClean="0"/>
              <a:t>一般</a:t>
            </a:r>
            <a:r>
              <a:rPr lang="en-US" altLang="zh-CN" dirty="0" smtClean="0"/>
              <a:t>/</a:t>
            </a:r>
            <a:r>
              <a:rPr lang="zh-CN" altLang="en-US" dirty="0" smtClean="0"/>
              <a:t>普通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051720" y="4693786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平常</a:t>
            </a:r>
            <a:r>
              <a:rPr lang="en-US" altLang="zh-CN" dirty="0" smtClean="0"/>
              <a:t>/</a:t>
            </a:r>
            <a:r>
              <a:rPr lang="zh-CN" altLang="en-US" dirty="0" smtClean="0"/>
              <a:t>一般</a:t>
            </a:r>
            <a:r>
              <a:rPr lang="en-US" altLang="zh-CN" dirty="0" smtClean="0"/>
              <a:t>/</a:t>
            </a:r>
            <a:r>
              <a:rPr lang="zh-CN" altLang="en-US" dirty="0" smtClean="0"/>
              <a:t>普通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503253" y="4726058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冰冷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068268" y="4693786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繁华</a:t>
            </a:r>
            <a:r>
              <a:rPr lang="en-US" altLang="zh-CN" dirty="0" smtClean="0"/>
              <a:t>/</a:t>
            </a:r>
            <a:r>
              <a:rPr lang="zh-CN" altLang="en-US" dirty="0" smtClean="0"/>
              <a:t>热闹</a:t>
            </a:r>
            <a:r>
              <a:rPr lang="en-US" altLang="zh-CN" dirty="0" smtClean="0"/>
              <a:t>/</a:t>
            </a:r>
            <a:r>
              <a:rPr lang="zh-CN" altLang="en-US" dirty="0" smtClean="0"/>
              <a:t>喧闹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019879" y="5167435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正常</a:t>
            </a:r>
            <a:r>
              <a:rPr lang="en-US" altLang="zh-CN" dirty="0" smtClean="0"/>
              <a:t>/</a:t>
            </a:r>
            <a:r>
              <a:rPr lang="zh-CN" altLang="en-US" dirty="0" smtClean="0"/>
              <a:t>普通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120816" y="5183252"/>
            <a:ext cx="272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千军万马</a:t>
            </a:r>
            <a:r>
              <a:rPr lang="en-US" altLang="zh-CN" dirty="0" smtClean="0"/>
              <a:t>/</a:t>
            </a:r>
            <a:r>
              <a:rPr lang="zh-CN" altLang="en-US" dirty="0" smtClean="0"/>
              <a:t>人多势众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2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6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77"/>
            <a:ext cx="9144000" cy="19726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279"/>
            <a:ext cx="9144000" cy="18493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39752" y="1048306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蓄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27784" y="21110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92152" y="1561072"/>
            <a:ext cx="178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映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63688" y="24984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开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92651" y="292116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呈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16016" y="31819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涌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00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4"/>
            <a:ext cx="9094071" cy="4436637"/>
          </a:xfrm>
        </p:spPr>
      </p:pic>
      <p:sp>
        <p:nvSpPr>
          <p:cNvPr id="5" name="TextovéPole 4"/>
          <p:cNvSpPr txBox="1"/>
          <p:nvPr/>
        </p:nvSpPr>
        <p:spPr>
          <a:xfrm>
            <a:off x="3995936" y="6614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作怪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04048" y="101889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戳穿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99992" y="138822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崇拜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537129" y="175755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阻挡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11453" y="216079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吹拂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14995" y="211237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翻滚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141085" y="292962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反射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763688" y="330356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打雷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33173" y="369844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摩擦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763688" y="410322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聚会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990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" y="0"/>
            <a:ext cx="9086297" cy="4725144"/>
          </a:xfrm>
        </p:spPr>
      </p:pic>
      <p:sp>
        <p:nvSpPr>
          <p:cNvPr id="5" name="TextovéPole 4"/>
          <p:cNvSpPr txBox="1"/>
          <p:nvPr/>
        </p:nvSpPr>
        <p:spPr>
          <a:xfrm>
            <a:off x="2339752" y="6614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寻常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35796" y="103955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原因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23728" y="14351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亲自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80312" y="169222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崇拜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187624" y="217790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平常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75956" y="251739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奇怪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822527" y="289547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崇敬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45874" y="32519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亲身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915816" y="39864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怪异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175956" y="435169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缘故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4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76"/>
            <a:ext cx="9144001" cy="18392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097"/>
            <a:ext cx="9144000" cy="39317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0696" y="472514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9030" y="281061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31912" y="138537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36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6015" cy="4365104"/>
          </a:xfrm>
        </p:spPr>
      </p:pic>
      <p:sp>
        <p:nvSpPr>
          <p:cNvPr id="5" name="TextovéPole 4"/>
          <p:cNvSpPr txBox="1"/>
          <p:nvPr/>
        </p:nvSpPr>
        <p:spPr>
          <a:xfrm>
            <a:off x="179512" y="123297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263195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156" y="3749551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2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0431" cy="5301208"/>
          </a:xfrm>
        </p:spPr>
      </p:pic>
      <p:sp>
        <p:nvSpPr>
          <p:cNvPr id="5" name="TextovéPole 4"/>
          <p:cNvSpPr txBox="1"/>
          <p:nvPr/>
        </p:nvSpPr>
        <p:spPr>
          <a:xfrm>
            <a:off x="179512" y="84613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98913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9512" y="3383563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451637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6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6" y="0"/>
            <a:ext cx="9176387" cy="4365104"/>
          </a:xfrm>
        </p:spPr>
      </p:pic>
      <p:sp>
        <p:nvSpPr>
          <p:cNvPr id="5" name="TextovéPole 4"/>
          <p:cNvSpPr txBox="1"/>
          <p:nvPr/>
        </p:nvSpPr>
        <p:spPr>
          <a:xfrm>
            <a:off x="179512" y="84613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218255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363316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24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6453336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-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走了不久，就有人（       ）其苦放弃了。</a:t>
            </a:r>
            <a:endParaRPr lang="en-US" altLang="zh-CN" dirty="0" smtClean="0"/>
          </a:p>
          <a:p>
            <a:r>
              <a:rPr lang="zh-CN" altLang="en-US" dirty="0"/>
              <a:t>当</a:t>
            </a:r>
            <a:r>
              <a:rPr lang="zh-CN" altLang="en-US" dirty="0" smtClean="0"/>
              <a:t>有些同学（        ）时，老师就会提醒他。</a:t>
            </a:r>
            <a:endParaRPr lang="en-US" altLang="zh-CN" dirty="0" smtClean="0"/>
          </a:p>
          <a:p>
            <a:r>
              <a:rPr lang="zh-CN" altLang="en-US" dirty="0"/>
              <a:t>河水（        ）得非常缓慢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他</a:t>
            </a:r>
            <a:r>
              <a:rPr lang="zh-CN" altLang="en-US" dirty="0"/>
              <a:t>们不在（        ）的山上</a:t>
            </a:r>
            <a:r>
              <a:rPr lang="zh-CN" altLang="en-US"/>
              <a:t>生活</a:t>
            </a:r>
            <a:r>
              <a:rPr lang="zh-CN" altLang="en-US" smtClean="0"/>
              <a:t>。</a:t>
            </a:r>
            <a:endParaRPr lang="en-US" altLang="zh-CN" dirty="0"/>
          </a:p>
          <a:p>
            <a:r>
              <a:rPr lang="zh-CN" altLang="en-US" dirty="0" smtClean="0"/>
              <a:t>过去，他家生活十分（       ）。</a:t>
            </a:r>
            <a:endParaRPr lang="en-US" altLang="zh-CN" dirty="0" smtClean="0"/>
          </a:p>
          <a:p>
            <a:r>
              <a:rPr lang="zh-CN" altLang="en-US" dirty="0"/>
              <a:t>他们走进了沙漠，（        ）一块，只看见一片黄沙。</a:t>
            </a:r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endParaRPr lang="zh-TW" altLang="en-US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80159"/>
              </p:ext>
            </p:extLst>
          </p:nvPr>
        </p:nvGraphicFramePr>
        <p:xfrm>
          <a:off x="899592" y="536170"/>
          <a:ext cx="7848872" cy="736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139">
                  <a:extLst>
                    <a:ext uri="{9D8B030D-6E8A-4147-A177-3AD203B41FA5}">
                      <a16:colId xmlns:a16="http://schemas.microsoft.com/office/drawing/2014/main" val="3935137484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250655723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1788443487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1148686326"/>
                    </a:ext>
                  </a:extLst>
                </a:gridCol>
                <a:gridCol w="1704188">
                  <a:extLst>
                    <a:ext uri="{9D8B030D-6E8A-4147-A177-3AD203B41FA5}">
                      <a16:colId xmlns:a16="http://schemas.microsoft.com/office/drawing/2014/main" val="2636417118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914760591"/>
                    </a:ext>
                  </a:extLst>
                </a:gridCol>
              </a:tblGrid>
              <a:tr h="736857"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荒凉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 smtClean="0"/>
                        <a:t>流动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举目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dirty="0" smtClean="0"/>
                        <a:t>不胜</a:t>
                      </a:r>
                      <a:endParaRPr lang="cs-CZ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开小差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dirty="0" smtClean="0"/>
                        <a:t>困苦</a:t>
                      </a:r>
                      <a:endParaRPr lang="cs-CZ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22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4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416" cy="4221088"/>
          </a:xfrm>
        </p:spPr>
      </p:pic>
      <p:sp>
        <p:nvSpPr>
          <p:cNvPr id="5" name="TextovéPole 4"/>
          <p:cNvSpPr txBox="1"/>
          <p:nvPr/>
        </p:nvSpPr>
        <p:spPr>
          <a:xfrm>
            <a:off x="6848636" y="232473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海市蜃楼</a:t>
            </a:r>
            <a:endParaRPr lang="cs-CZ" sz="1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47412" y="1324126"/>
            <a:ext cx="16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光怪陆离</a:t>
            </a:r>
            <a:endParaRPr lang="cs-CZ" sz="1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24128" y="307660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空中楼阁</a:t>
            </a:r>
            <a:endParaRPr lang="cs-CZ" sz="16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24128" y="126876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欢天喜地</a:t>
            </a:r>
            <a:endParaRPr lang="cs-CZ" sz="16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560604" y="272454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可望而不可即</a:t>
            </a:r>
            <a:endParaRPr lang="cs-CZ" sz="16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24128" y="354969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单枪匹马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7057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698" cy="33569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3356992"/>
            <a:ext cx="9144000" cy="27702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100392" y="69269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</a:t>
            </a:r>
            <a:endParaRPr lang="cs-CZ" sz="16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8100392" y="111075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endParaRPr lang="cs-CZ" sz="16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8100392" y="152881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</a:t>
            </a:r>
            <a:endParaRPr lang="cs-CZ" sz="16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099554" y="192564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endParaRPr lang="cs-CZ" sz="16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099554" y="234370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098716" y="280537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endParaRPr lang="cs-CZ" sz="1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085352" y="362026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endParaRPr lang="cs-CZ" sz="16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071988" y="408193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cs-CZ" sz="16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8035846" y="45279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cs-CZ" sz="16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8070182" y="49556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</a:t>
            </a:r>
            <a:endParaRPr lang="cs-CZ" sz="16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8014481" y="540822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4872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请记</a:t>
            </a:r>
            <a:r>
              <a:rPr lang="zh-CN" altLang="en-US" dirty="0" smtClean="0"/>
              <a:t>得写！！！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8229600" cy="3397378"/>
          </a:xfrm>
        </p:spPr>
      </p:pic>
    </p:spTree>
    <p:extLst>
      <p:ext uri="{BB962C8B-B14F-4D97-AF65-F5344CB8AC3E}">
        <p14:creationId xmlns:p14="http://schemas.microsoft.com/office/powerpoint/2010/main" val="34966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" y="1124744"/>
            <a:ext cx="9118024" cy="3717032"/>
          </a:xfrm>
        </p:spPr>
      </p:pic>
    </p:spTree>
    <p:extLst>
      <p:ext uri="{BB962C8B-B14F-4D97-AF65-F5344CB8AC3E}">
        <p14:creationId xmlns:p14="http://schemas.microsoft.com/office/powerpoint/2010/main" val="41015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0"/>
            <a:ext cx="4455525" cy="91441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3" y="914414"/>
            <a:ext cx="9144000" cy="33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4704"/>
            <a:ext cx="8229600" cy="4480907"/>
          </a:xfrm>
        </p:spPr>
      </p:pic>
    </p:spTree>
    <p:extLst>
      <p:ext uri="{BB962C8B-B14F-4D97-AF65-F5344CB8AC3E}">
        <p14:creationId xmlns:p14="http://schemas.microsoft.com/office/powerpoint/2010/main" val="3273162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779912" cy="274294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946"/>
            <a:ext cx="9144000" cy="28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0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7412448" cy="5373216"/>
          </a:xfrm>
        </p:spPr>
      </p:pic>
      <p:sp>
        <p:nvSpPr>
          <p:cNvPr id="5" name="TextovéPole 4"/>
          <p:cNvSpPr txBox="1"/>
          <p:nvPr/>
        </p:nvSpPr>
        <p:spPr>
          <a:xfrm>
            <a:off x="1475656" y="2276872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</a:t>
            </a:r>
            <a:endParaRPr lang="cs-CZ" sz="2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75656" y="450912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681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0"/>
            <a:ext cx="6192688" cy="3936673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705" b="85761"/>
          <a:stretch/>
        </p:blipFill>
        <p:spPr>
          <a:xfrm>
            <a:off x="629009" y="3781071"/>
            <a:ext cx="6220443" cy="8604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894418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43858" y="3109149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7048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/>
          <a:stretch/>
        </p:blipFill>
        <p:spPr>
          <a:xfrm>
            <a:off x="899592" y="1268760"/>
            <a:ext cx="7508540" cy="3777283"/>
          </a:xfrm>
        </p:spPr>
      </p:pic>
      <p:sp>
        <p:nvSpPr>
          <p:cNvPr id="4" name="TextovéPole 3"/>
          <p:cNvSpPr txBox="1"/>
          <p:nvPr/>
        </p:nvSpPr>
        <p:spPr>
          <a:xfrm>
            <a:off x="1115616" y="188854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</a:t>
            </a:r>
            <a:endParaRPr 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41334" y="378904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7189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人总是要。面对现实，不能一辈子都躲</a:t>
            </a:r>
            <a:r>
              <a:rPr lang="zh-CN" altLang="en-US" dirty="0" smtClean="0"/>
              <a:t>在</a:t>
            </a:r>
            <a:r>
              <a:rPr lang="en-US" altLang="zh-TW" dirty="0"/>
              <a:t>(</a:t>
            </a:r>
            <a:r>
              <a:rPr lang="zh-TW" altLang="en-US" dirty="0"/>
              <a:t>            </a:t>
            </a:r>
            <a:r>
              <a:rPr lang="en-US" altLang="zh-TW" dirty="0" smtClean="0"/>
              <a:t>)</a:t>
            </a:r>
            <a:r>
              <a:rPr lang="zh-CN" altLang="en-US" dirty="0" smtClean="0"/>
              <a:t>里。</a:t>
            </a:r>
            <a:endParaRPr lang="cs-CZ" altLang="zh-TW" dirty="0"/>
          </a:p>
          <a:p>
            <a:r>
              <a:rPr lang="zh-CN" altLang="en-US" dirty="0" smtClean="0"/>
              <a:t>这</a:t>
            </a:r>
            <a:r>
              <a:rPr lang="zh-CN" altLang="en-US" dirty="0"/>
              <a:t>件</a:t>
            </a:r>
            <a:r>
              <a:rPr lang="zh-CN" altLang="en-US" dirty="0" smtClean="0"/>
              <a:t>事</a:t>
            </a:r>
            <a:r>
              <a:rPr lang="zh-CN" altLang="en-US" dirty="0"/>
              <a:t>不能</a:t>
            </a:r>
            <a:r>
              <a:rPr lang="en-US" altLang="zh-TW" dirty="0" smtClean="0"/>
              <a:t>(</a:t>
            </a:r>
            <a:r>
              <a:rPr lang="zh-TW" altLang="en-US" dirty="0" smtClean="0"/>
              <a:t>            </a:t>
            </a:r>
            <a:r>
              <a:rPr lang="en-US" altLang="zh-TW" dirty="0" smtClean="0"/>
              <a:t>)</a:t>
            </a:r>
            <a:r>
              <a:rPr lang="zh-CN" altLang="en-US" dirty="0" smtClean="0"/>
              <a:t>，必须大家一起合作，才能完成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CN" altLang="en-US" dirty="0" smtClean="0"/>
              <a:t>期末考结束了，学生们都</a:t>
            </a:r>
            <a:r>
              <a:rPr lang="en-US" altLang="zh-TW" dirty="0" smtClean="0"/>
              <a:t>(</a:t>
            </a:r>
            <a:r>
              <a:rPr lang="zh-TW" altLang="en-US" dirty="0" smtClean="0"/>
              <a:t>            </a:t>
            </a:r>
            <a:r>
              <a:rPr lang="en-US" altLang="zh-TW" dirty="0" smtClean="0"/>
              <a:t>)</a:t>
            </a:r>
            <a:r>
              <a:rPr lang="zh-CN" altLang="en-US" dirty="0" smtClean="0"/>
              <a:t>地准备放寒假。</a:t>
            </a:r>
            <a:endParaRPr lang="en-US" altLang="zh-CN" dirty="0" smtClean="0"/>
          </a:p>
          <a:p>
            <a:r>
              <a:rPr lang="zh-CN" altLang="en-US" dirty="0" smtClean="0"/>
              <a:t>你</a:t>
            </a:r>
            <a:r>
              <a:rPr lang="zh-CN" altLang="en-US" dirty="0"/>
              <a:t>这些</a:t>
            </a:r>
            <a:r>
              <a:rPr lang="en-US" altLang="zh-TW" dirty="0"/>
              <a:t>(</a:t>
            </a:r>
            <a:r>
              <a:rPr lang="zh-TW" altLang="en-US" dirty="0"/>
              <a:t>            </a:t>
            </a:r>
            <a:r>
              <a:rPr lang="en-US" altLang="zh-TW" dirty="0"/>
              <a:t>)</a:t>
            </a:r>
            <a:r>
              <a:rPr lang="zh-CN" altLang="en-US" dirty="0"/>
              <a:t>的作品不是一般人能懂的。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199040"/>
              </p:ext>
            </p:extLst>
          </p:nvPr>
        </p:nvGraphicFramePr>
        <p:xfrm>
          <a:off x="251519" y="548680"/>
          <a:ext cx="8420540" cy="72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5135">
                  <a:extLst>
                    <a:ext uri="{9D8B030D-6E8A-4147-A177-3AD203B41FA5}">
                      <a16:colId xmlns:a16="http://schemas.microsoft.com/office/drawing/2014/main" val="3935137484"/>
                    </a:ext>
                  </a:extLst>
                </a:gridCol>
                <a:gridCol w="2105135">
                  <a:extLst>
                    <a:ext uri="{9D8B030D-6E8A-4147-A177-3AD203B41FA5}">
                      <a16:colId xmlns:a16="http://schemas.microsoft.com/office/drawing/2014/main" val="2250655723"/>
                    </a:ext>
                  </a:extLst>
                </a:gridCol>
                <a:gridCol w="2105135">
                  <a:extLst>
                    <a:ext uri="{9D8B030D-6E8A-4147-A177-3AD203B41FA5}">
                      <a16:colId xmlns:a16="http://schemas.microsoft.com/office/drawing/2014/main" val="1788443487"/>
                    </a:ext>
                  </a:extLst>
                </a:gridCol>
                <a:gridCol w="2105135">
                  <a:extLst>
                    <a:ext uri="{9D8B030D-6E8A-4147-A177-3AD203B41FA5}">
                      <a16:colId xmlns:a16="http://schemas.microsoft.com/office/drawing/2014/main" val="1148686326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单枪匹马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光怪陆离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欢天喜地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空中楼阁</a:t>
                      </a:r>
                      <a:endParaRPr lang="cs-CZ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22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48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1" y="1196752"/>
            <a:ext cx="7975417" cy="4525963"/>
          </a:xfrm>
        </p:spPr>
      </p:pic>
    </p:spTree>
    <p:extLst>
      <p:ext uri="{BB962C8B-B14F-4D97-AF65-F5344CB8AC3E}">
        <p14:creationId xmlns:p14="http://schemas.microsoft.com/office/powerpoint/2010/main" val="21335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volga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7104207" cy="4699137"/>
          </a:xfrm>
        </p:spPr>
      </p:pic>
    </p:spTree>
    <p:extLst>
      <p:ext uri="{BB962C8B-B14F-4D97-AF65-F5344CB8AC3E}">
        <p14:creationId xmlns:p14="http://schemas.microsoft.com/office/powerpoint/2010/main" val="7891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910681"/>
            <a:ext cx="1905000" cy="1905000"/>
          </a:xfrm>
        </p:spPr>
      </p:pic>
    </p:spTree>
    <p:extLst>
      <p:ext uri="{BB962C8B-B14F-4D97-AF65-F5344CB8AC3E}">
        <p14:creationId xmlns:p14="http://schemas.microsoft.com/office/powerpoint/2010/main" val="463466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16832"/>
            <a:ext cx="4197052" cy="4527376"/>
          </a:xfrm>
        </p:spPr>
      </p:pic>
    </p:spTree>
    <p:extLst>
      <p:ext uri="{BB962C8B-B14F-4D97-AF65-F5344CB8AC3E}">
        <p14:creationId xmlns:p14="http://schemas.microsoft.com/office/powerpoint/2010/main" val="2518216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Lada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2986881"/>
            <a:ext cx="2609850" cy="1752600"/>
          </a:xfrm>
        </p:spPr>
      </p:pic>
    </p:spTree>
    <p:extLst>
      <p:ext uri="{BB962C8B-B14F-4D97-AF65-F5344CB8AC3E}">
        <p14:creationId xmlns:p14="http://schemas.microsoft.com/office/powerpoint/2010/main" val="922368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782979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Cadillac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73" y="1988840"/>
            <a:ext cx="6476654" cy="3850382"/>
          </a:xfrm>
        </p:spPr>
      </p:pic>
    </p:spTree>
    <p:extLst>
      <p:ext uri="{BB962C8B-B14F-4D97-AF65-F5344CB8AC3E}">
        <p14:creationId xmlns:p14="http://schemas.microsoft.com/office/powerpoint/2010/main" val="1715040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堵车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https://www.youtube.com/watch?v=JvwdBlki3ho</a:t>
            </a:r>
          </a:p>
        </p:txBody>
      </p:sp>
    </p:spTree>
    <p:extLst>
      <p:ext uri="{BB962C8B-B14F-4D97-AF65-F5344CB8AC3E}">
        <p14:creationId xmlns:p14="http://schemas.microsoft.com/office/powerpoint/2010/main" val="647852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小考</a:t>
            </a:r>
            <a:endParaRPr lang="en-US" altLang="zh-CN" dirty="0" smtClean="0"/>
          </a:p>
          <a:p>
            <a:r>
              <a:rPr lang="zh-CN" altLang="en-US" dirty="0"/>
              <a:t>作业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9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他是一个</a:t>
            </a:r>
            <a:r>
              <a:rPr lang="en-US" altLang="zh-TW" dirty="0" smtClean="0"/>
              <a:t>(</a:t>
            </a:r>
            <a:r>
              <a:rPr lang="zh-TW" altLang="en-US" dirty="0" smtClean="0"/>
              <a:t>        </a:t>
            </a:r>
            <a:r>
              <a:rPr lang="en-US" altLang="zh-TW" dirty="0" smtClean="0"/>
              <a:t>)</a:t>
            </a:r>
            <a:r>
              <a:rPr lang="zh-CN" altLang="en-US" dirty="0" smtClean="0"/>
              <a:t>的人</a:t>
            </a:r>
            <a:r>
              <a:rPr lang="en-US" altLang="zh-TW" dirty="0" smtClean="0"/>
              <a:t> </a:t>
            </a:r>
            <a:r>
              <a:rPr lang="zh-CN" altLang="en-US" dirty="0" smtClean="0"/>
              <a:t>，没有人知道他在想什么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CN" altLang="en-US" dirty="0" smtClean="0"/>
              <a:t>两手用力</a:t>
            </a:r>
            <a:r>
              <a:rPr lang="en-US" altLang="zh-TW" dirty="0"/>
              <a:t>(</a:t>
            </a:r>
            <a:r>
              <a:rPr lang="zh-TW" altLang="en-US" dirty="0" smtClean="0"/>
              <a:t>            </a:t>
            </a:r>
            <a:r>
              <a:rPr lang="en-US" altLang="zh-TW" dirty="0" smtClean="0"/>
              <a:t>)</a:t>
            </a:r>
            <a:r>
              <a:rPr lang="zh-CN" altLang="en-US" dirty="0" smtClean="0"/>
              <a:t>，会使手心发热。</a:t>
            </a:r>
            <a:endParaRPr lang="en-US" altLang="zh-CN" dirty="0" smtClean="0"/>
          </a:p>
          <a:p>
            <a:r>
              <a:rPr lang="zh-CN" altLang="en-US" dirty="0" smtClean="0"/>
              <a:t>老朋友（        ）聊天，好不快乐。</a:t>
            </a:r>
            <a:endParaRPr lang="en-US" altLang="zh-CN" dirty="0" smtClean="0"/>
          </a:p>
          <a:p>
            <a:r>
              <a:rPr lang="zh-CN" altLang="en-US" dirty="0" smtClean="0"/>
              <a:t>他一个（        ）躲开了攻击。</a:t>
            </a:r>
            <a:endParaRPr lang="en-US" altLang="zh-CN" dirty="0" smtClean="0"/>
          </a:p>
          <a:p>
            <a:r>
              <a:rPr lang="zh-CN" altLang="en-US" dirty="0" smtClean="0"/>
              <a:t>他从小就非常（        ）。</a:t>
            </a:r>
            <a:endParaRPr lang="en-US" altLang="zh-CN" dirty="0" smtClean="0"/>
          </a:p>
          <a:p>
            <a:r>
              <a:rPr lang="zh-CN" altLang="en-US" dirty="0" smtClean="0"/>
              <a:t>他做事（        ）认真，大家都喜欢他。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cs-CZ" dirty="0"/>
          </a:p>
          <a:p>
            <a:endParaRPr lang="en-US" altLang="zh-CN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41528"/>
              </p:ext>
            </p:extLst>
          </p:nvPr>
        </p:nvGraphicFramePr>
        <p:xfrm>
          <a:off x="683568" y="548680"/>
          <a:ext cx="7560840" cy="736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139">
                  <a:extLst>
                    <a:ext uri="{9D8B030D-6E8A-4147-A177-3AD203B41FA5}">
                      <a16:colId xmlns:a16="http://schemas.microsoft.com/office/drawing/2014/main" val="3935137484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2250655723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1788443487"/>
                    </a:ext>
                  </a:extLst>
                </a:gridCol>
                <a:gridCol w="1248139">
                  <a:extLst>
                    <a:ext uri="{9D8B030D-6E8A-4147-A177-3AD203B41FA5}">
                      <a16:colId xmlns:a16="http://schemas.microsoft.com/office/drawing/2014/main" val="1148686326"/>
                    </a:ext>
                  </a:extLst>
                </a:gridCol>
                <a:gridCol w="1200132">
                  <a:extLst>
                    <a:ext uri="{9D8B030D-6E8A-4147-A177-3AD203B41FA5}">
                      <a16:colId xmlns:a16="http://schemas.microsoft.com/office/drawing/2014/main" val="263641711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914760591"/>
                    </a:ext>
                  </a:extLst>
                </a:gridCol>
              </a:tblGrid>
              <a:tr h="736857"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怪异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摩擦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聚会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翻滚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崇拜</a:t>
                      </a:r>
                      <a:endParaRPr lang="cs-CZ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600" dirty="0" smtClean="0"/>
                        <a:t>向来</a:t>
                      </a:r>
                      <a:endParaRPr lang="cs-CZ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227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9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语言点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72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古代</a:t>
            </a:r>
            <a:r>
              <a:rPr lang="zh-CN" altLang="en-US" b="1" dirty="0">
                <a:solidFill>
                  <a:srgbClr val="00B050"/>
                </a:solidFill>
              </a:rPr>
              <a:t>亲身</a:t>
            </a:r>
            <a:r>
              <a:rPr lang="zh-CN" altLang="en-US" dirty="0"/>
              <a:t>到过沙漠的人，如晋僧法显、唐僧玄奘</a:t>
            </a:r>
            <a:r>
              <a:rPr lang="en-US" altLang="zh-CN" dirty="0"/>
              <a:t>……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解释</a:t>
            </a:r>
            <a:r>
              <a:rPr lang="en-US" altLang="zh-CN" dirty="0"/>
              <a:t>】</a:t>
            </a:r>
            <a:r>
              <a:rPr lang="zh-CN" altLang="en-US" dirty="0"/>
              <a:t>亲身：副词，自己遇到或做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举例</a:t>
            </a:r>
            <a:r>
              <a:rPr lang="en-US" altLang="zh-CN" dirty="0"/>
              <a:t>】</a:t>
            </a:r>
          </a:p>
          <a:p>
            <a:pPr marL="514350" indent="-514350">
              <a:buAutoNum type="arabicPeriod"/>
            </a:pPr>
            <a:r>
              <a:rPr lang="zh-CN" altLang="en-US" dirty="0"/>
              <a:t>我</a:t>
            </a:r>
            <a:r>
              <a:rPr lang="zh-CN" altLang="en-US" b="1" dirty="0">
                <a:solidFill>
                  <a:srgbClr val="00B050"/>
                </a:solidFill>
              </a:rPr>
              <a:t>亲身</a:t>
            </a:r>
            <a:r>
              <a:rPr lang="zh-CN" altLang="en-US" dirty="0"/>
              <a:t>经历过大地震，现在想起来，真的很可怕。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黄山的风景非常特别，你去</a:t>
            </a:r>
            <a:r>
              <a:rPr lang="zh-CN" altLang="en-US" b="1" dirty="0">
                <a:solidFill>
                  <a:srgbClr val="00B050"/>
                </a:solidFill>
              </a:rPr>
              <a:t>亲身</a:t>
            </a:r>
            <a:r>
              <a:rPr lang="zh-CN" altLang="en-US" dirty="0"/>
              <a:t>体验一下就知道了。</a:t>
            </a:r>
            <a:endParaRPr lang="zh-TW" altLang="en-US" dirty="0"/>
          </a:p>
          <a:p>
            <a:pPr marL="0" indent="0">
              <a:buNone/>
            </a:pPr>
            <a:endParaRPr lang="en-US" altLang="zh-CN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71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练一练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九寨</a:t>
            </a:r>
            <a:r>
              <a:rPr lang="zh-CN" altLang="en-US" dirty="0" smtClean="0"/>
              <a:t>沟那个地方你去过吗？</a:t>
            </a:r>
            <a:endParaRPr lang="en-US" altLang="zh-CN" dirty="0" smtClean="0"/>
          </a:p>
          <a:p>
            <a:pPr marL="0" indent="0">
              <a:buNone/>
            </a:pPr>
            <a:r>
              <a:rPr lang="en-US" dirty="0" smtClean="0"/>
              <a:t>_____________________________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你对这棵树有这么深的感情，它对你有什么特别的含义吗？</a:t>
            </a:r>
            <a:endParaRPr lang="en-US" altLang="zh-CN" dirty="0" smtClean="0"/>
          </a:p>
          <a:p>
            <a:pPr marL="0" indent="0">
              <a:buNone/>
            </a:pPr>
            <a:r>
              <a:rPr lang="en-US" dirty="0"/>
              <a:t>_____________________________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38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4000" dirty="0"/>
              <a:t>古代亲身到过沙漠的人，如晋僧法显、唐僧玄奘，</a:t>
            </a:r>
            <a:r>
              <a:rPr lang="zh-CN" altLang="en-US" sz="4000" b="1" dirty="0">
                <a:solidFill>
                  <a:srgbClr val="00B050"/>
                </a:solidFill>
              </a:rPr>
              <a:t>统</a:t>
            </a:r>
            <a:r>
              <a:rPr lang="zh-CN" altLang="en-US" sz="4000" dirty="0"/>
              <a:t>把沙漠说得十分可怕</a:t>
            </a:r>
            <a:r>
              <a:rPr lang="zh-CN" altLang="en-US" dirty="0"/>
              <a:t>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解释</a:t>
            </a:r>
            <a:r>
              <a:rPr lang="en-US" altLang="zh-CN" dirty="0"/>
              <a:t>】</a:t>
            </a:r>
            <a:r>
              <a:rPr lang="zh-CN" altLang="en-US" dirty="0"/>
              <a:t>统</a:t>
            </a:r>
            <a:r>
              <a:rPr lang="en-US" altLang="zh-CN" dirty="0"/>
              <a:t>/</a:t>
            </a:r>
            <a:r>
              <a:rPr lang="zh-CN" altLang="en-US" dirty="0"/>
              <a:t>统统：副词，意思是“通通；全部”。所修饰的对象应该是复数，出现在“统统”前。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【</a:t>
            </a:r>
            <a:r>
              <a:rPr lang="zh-CN" altLang="en-US" dirty="0"/>
              <a:t>举例</a:t>
            </a:r>
            <a:r>
              <a:rPr lang="en-US" altLang="zh-CN" dirty="0"/>
              <a:t>】</a:t>
            </a:r>
          </a:p>
          <a:p>
            <a:pPr marL="514350" indent="-514350">
              <a:buAutoNum type="arabicPeriod"/>
            </a:pPr>
            <a:r>
              <a:rPr lang="zh-CN" altLang="en-US" dirty="0"/>
              <a:t>他把老师的话</a:t>
            </a:r>
            <a:r>
              <a:rPr lang="zh-CN" altLang="en-US" b="1" dirty="0">
                <a:solidFill>
                  <a:srgbClr val="00B050"/>
                </a:solidFill>
              </a:rPr>
              <a:t>统统</a:t>
            </a:r>
            <a:r>
              <a:rPr lang="zh-CN" altLang="en-US" dirty="0"/>
              <a:t>忘光了。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他成天笑眯眯的，仿佛天底下的烦恼、忧愁，</a:t>
            </a:r>
            <a:r>
              <a:rPr lang="zh-CN" altLang="en-US" b="1" dirty="0">
                <a:solidFill>
                  <a:srgbClr val="00B050"/>
                </a:solidFill>
              </a:rPr>
              <a:t>统统</a:t>
            </a:r>
            <a:r>
              <a:rPr lang="zh-CN" altLang="en-US" dirty="0"/>
              <a:t>跟他无关。</a:t>
            </a:r>
            <a:endParaRPr lang="en-US" altLang="zh-CN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509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1605</Words>
  <Application>Microsoft Office PowerPoint</Application>
  <PresentationFormat>Předvádění na obrazovce (4:3)</PresentationFormat>
  <Paragraphs>207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KaiTi</vt:lpstr>
      <vt:lpstr>新細明體</vt:lpstr>
      <vt:lpstr>宋体</vt:lpstr>
      <vt:lpstr>Arial</vt:lpstr>
      <vt:lpstr>Calibri</vt:lpstr>
      <vt:lpstr>Wingdings</vt:lpstr>
      <vt:lpstr>Office 佈景主題</vt:lpstr>
      <vt:lpstr>Practical Chinese </vt:lpstr>
      <vt:lpstr>复习</vt:lpstr>
      <vt:lpstr>-</vt:lpstr>
      <vt:lpstr>Prezentace aplikace PowerPoint</vt:lpstr>
      <vt:lpstr>Prezentace aplikace PowerPoint</vt:lpstr>
      <vt:lpstr>语言点</vt:lpstr>
      <vt:lpstr>古代亲身到过沙漠的人，如晋僧法显、唐僧玄奘……</vt:lpstr>
      <vt:lpstr>练一练</vt:lpstr>
      <vt:lpstr>古代亲身到过沙漠的人，如晋僧法显、唐僧玄奘，统把沙漠说得十分可怕。</vt:lpstr>
      <vt:lpstr>Prezentace aplikace PowerPoint</vt:lpstr>
      <vt:lpstr>练一练</vt:lpstr>
      <vt:lpstr>……过去人马走踏走踏的脚印，不久就为沙所盖……</vt:lpstr>
      <vt:lpstr>练一练</vt:lpstr>
      <vt:lpstr>阿拉伯语中称这一现象为“魔鬼的沙”。</vt:lpstr>
      <vt:lpstr>练一练</vt:lpstr>
      <vt:lpstr>当时法国士兵在沙漠中见到这“魔鬼的海”极为惊奇，就去问孟奇。</vt:lpstr>
      <vt:lpstr>练一练</vt:lpstr>
      <vt:lpstr>中国向来形容这类现象为“光怪陆离”四个字是确有道理的。</vt:lpstr>
      <vt:lpstr>练一练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请记得写！！！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volga</vt:lpstr>
      <vt:lpstr>Prezentace aplikace PowerPoint</vt:lpstr>
      <vt:lpstr>Prezentace aplikace PowerPoint</vt:lpstr>
      <vt:lpstr>Lada</vt:lpstr>
      <vt:lpstr>Prezentace aplikace PowerPoint</vt:lpstr>
      <vt:lpstr>Cadillac</vt:lpstr>
      <vt:lpstr>堵车</vt:lpstr>
      <vt:lpstr>Prezentace aplikace PowerPoint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Chinese</dc:title>
  <dc:creator>ASUS</dc:creator>
  <cp:lastModifiedBy>Minghua Wu</cp:lastModifiedBy>
  <cp:revision>185</cp:revision>
  <dcterms:created xsi:type="dcterms:W3CDTF">2018-09-29T06:39:21Z</dcterms:created>
  <dcterms:modified xsi:type="dcterms:W3CDTF">2018-11-26T08:58:41Z</dcterms:modified>
</cp:coreProperties>
</file>