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67" r:id="rId4"/>
    <p:sldId id="268" r:id="rId5"/>
    <p:sldId id="269" r:id="rId6"/>
    <p:sldId id="270" r:id="rId7"/>
    <p:sldId id="257" r:id="rId8"/>
    <p:sldId id="258" r:id="rId9"/>
    <p:sldId id="259" r:id="rId10"/>
    <p:sldId id="260" r:id="rId11"/>
    <p:sldId id="271" r:id="rId12"/>
    <p:sldId id="272" r:id="rId13"/>
    <p:sldId id="274" r:id="rId14"/>
    <p:sldId id="273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301" r:id="rId34"/>
    <p:sldId id="304" r:id="rId35"/>
    <p:sldId id="302" r:id="rId36"/>
    <p:sldId id="303" r:id="rId37"/>
    <p:sldId id="262" r:id="rId38"/>
    <p:sldId id="261" r:id="rId39"/>
    <p:sldId id="263" r:id="rId40"/>
    <p:sldId id="264" r:id="rId41"/>
    <p:sldId id="265" r:id="rId42"/>
    <p:sldId id="294" r:id="rId43"/>
    <p:sldId id="295" r:id="rId44"/>
    <p:sldId id="296" r:id="rId45"/>
    <p:sldId id="266" r:id="rId46"/>
    <p:sldId id="297" r:id="rId47"/>
    <p:sldId id="298" r:id="rId48"/>
    <p:sldId id="305" r:id="rId49"/>
    <p:sldId id="306" r:id="rId50"/>
    <p:sldId id="307" r:id="rId51"/>
    <p:sldId id="308" r:id="rId52"/>
    <p:sldId id="299" r:id="rId53"/>
    <p:sldId id="309" r:id="rId54"/>
    <p:sldId id="310" r:id="rId55"/>
    <p:sldId id="311" r:id="rId56"/>
    <p:sldId id="312" r:id="rId57"/>
    <p:sldId id="313" r:id="rId58"/>
    <p:sldId id="300" r:id="rId5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A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4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37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31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0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23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667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51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37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516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13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76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5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t="-1000" r="-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99BF1-98E3-4BA0-96D9-C8CD103C7D4F}" type="datetimeFigureOut">
              <a:rPr lang="zh-TW" altLang="en-US" smtClean="0"/>
              <a:t>2018/11/26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354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内部招标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2018/11/27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>吴明桦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826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招标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兴建工程或进行大宗商品交易时，公布标准或条件，提出价格，招人承包或买卖。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常用搭配：公司对外招标、工程招标、项目招标、招标会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947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边界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国与国、地区与地区之间的界限。</a:t>
            </a:r>
            <a:r>
              <a:rPr lang="en-US" altLang="zh-CN" dirty="0" smtClean="0"/>
              <a:t>Boundary; border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5951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清晰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</a:t>
            </a:r>
            <a:r>
              <a:rPr lang="zh-CN" altLang="en-US" dirty="0" smtClean="0"/>
              <a:t>清楚。（清晰</a:t>
            </a:r>
            <a:r>
              <a:rPr lang="en-US" altLang="zh-CN" dirty="0" smtClean="0"/>
              <a:t>-</a:t>
            </a:r>
            <a:r>
              <a:rPr lang="zh-CN" altLang="en-US" dirty="0" smtClean="0"/>
              <a:t>清楚）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199475"/>
            <a:ext cx="4204692" cy="313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21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睦邻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同邻居或邻国友好相处。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en-US" altLang="zh-CN" dirty="0" smtClean="0"/>
              <a:t>.</a:t>
            </a:r>
            <a:r>
              <a:rPr lang="zh-CN" altLang="en-US" dirty="0"/>
              <a:t>为了睦邻友好，小区举办了中秋烧烤晚会。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7452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狼烟四起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成</a:t>
            </a:r>
            <a:r>
              <a:rPr lang="zh-CN" altLang="en-US" dirty="0" smtClean="0"/>
              <a:t>语  古代用燃烧狼粪时升起的烟作为报警的信号。狼烟四起的意思时四处都有报警的烽火。</a:t>
            </a:r>
            <a:r>
              <a:rPr lang="en-US" altLang="zh-CN" dirty="0" smtClean="0"/>
              <a:t> 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最近中东地区狼烟四起，石油的价格越来越高。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573016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079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争斗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力求战胜或制服对立的一方。（争斗</a:t>
            </a:r>
            <a:r>
              <a:rPr lang="en-US" altLang="zh-CN" dirty="0" smtClean="0"/>
              <a:t>-</a:t>
            </a:r>
            <a:r>
              <a:rPr lang="zh-CN" altLang="en-US" dirty="0" smtClean="0"/>
              <a:t>斗争）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那些狗为了一块骨头而争斗。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3626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稿件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作者交给出版社或媒体的作品。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3577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复信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答复的信。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还未收到她的复信，他决定再给她写一封信。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2171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平日里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平时、一般的日子。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2864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代劳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en-US" altLang="zh-CN" dirty="0"/>
              <a:t> </a:t>
            </a:r>
            <a:r>
              <a:rPr lang="en-US" altLang="zh-CN" dirty="0" smtClean="0"/>
              <a:t>(</a:t>
            </a:r>
            <a:r>
              <a:rPr lang="zh-CN" altLang="en-US" dirty="0" smtClean="0"/>
              <a:t>请人）代替自己办事。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如果你同意由我们代劳，会多收取百分之五十的费用。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51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小考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1604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携带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/>
              <a:t>随</a:t>
            </a:r>
            <a:r>
              <a:rPr lang="zh-CN" altLang="en-US" dirty="0" smtClean="0"/>
              <a:t>身带着。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到国外旅行允携带的现金数量有限。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9366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巴结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/>
              <a:t>讨</a:t>
            </a:r>
            <a:r>
              <a:rPr lang="zh-CN" altLang="en-US" dirty="0" smtClean="0"/>
              <a:t>好、奉承。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他总是巴结老板，不论</a:t>
            </a:r>
            <a:r>
              <a:rPr lang="zh-CN" altLang="en-US" dirty="0"/>
              <a:t>老板</a:t>
            </a:r>
            <a:r>
              <a:rPr lang="zh-CN" altLang="en-US" dirty="0" smtClean="0"/>
              <a:t>说什么他都认同。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44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相安无事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成语</a:t>
            </a:r>
            <a:r>
              <a:rPr lang="en-US" altLang="zh-CN" dirty="0" smtClean="0"/>
              <a:t>  </a:t>
            </a:r>
            <a:r>
              <a:rPr lang="zh-CN" altLang="en-US" dirty="0" smtClean="0"/>
              <a:t>平安相处、没有冲突。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婆媳住在一起很少能相安无事的。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8282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天长日久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成语</a:t>
            </a:r>
            <a:r>
              <a:rPr lang="en-US" altLang="zh-CN" dirty="0" smtClean="0"/>
              <a:t> </a:t>
            </a:r>
            <a:r>
              <a:rPr lang="zh-CN" altLang="en-US" dirty="0" smtClean="0"/>
              <a:t>时间长、日子久。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也</a:t>
            </a:r>
            <a:r>
              <a:rPr lang="zh-CN" altLang="en-US" dirty="0" smtClean="0"/>
              <a:t>可以说日久天长。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读书写字的姿势不正确，天长日久就会影响身体。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1248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耐烦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a. </a:t>
            </a:r>
            <a:r>
              <a:rPr lang="zh-CN" altLang="en-US" dirty="0" smtClean="0"/>
              <a:t>不急躁、不怕麻烦。</a:t>
            </a: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一般多用否定的形式：不耐烦。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会开得太长，听的人有些不耐烦了。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0222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气哼哼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14350" indent="-514350">
              <a:buAutoNum type="alphaLcPeriod"/>
            </a:pPr>
            <a:r>
              <a:rPr lang="zh-CN" altLang="en-US" dirty="0" smtClean="0"/>
              <a:t>形容生气时呼吸加快的样子。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95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排队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</a:t>
            </a:r>
            <a:r>
              <a:rPr lang="zh-CN" altLang="en-US" dirty="0" smtClean="0"/>
              <a:t>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/>
              <a:t>一</a:t>
            </a:r>
            <a:r>
              <a:rPr lang="zh-CN" altLang="en-US" dirty="0" smtClean="0"/>
              <a:t>个挨一个按次序排列成行。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9908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挨（训）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</a:t>
            </a:r>
            <a:r>
              <a:rPr lang="zh-CN" altLang="en-US" dirty="0" smtClean="0"/>
              <a:t>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遭受；忍受（训斥）。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挨</a:t>
            </a:r>
            <a:r>
              <a:rPr lang="en-US" altLang="zh-CN" dirty="0" smtClean="0"/>
              <a:t>+</a:t>
            </a:r>
            <a:r>
              <a:rPr lang="zh-CN" altLang="en-US" dirty="0" smtClean="0"/>
              <a:t>表示负面意思的单音节动词：挨骂、挨打、挨饿、挨冻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42034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消气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平息怒气。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他对这件事太生气了，睡一觉也不会消气。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4485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讨好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/>
              <a:t>为</a:t>
            </a:r>
            <a:r>
              <a:rPr lang="zh-CN" altLang="en-US" dirty="0" smtClean="0"/>
              <a:t>了取得别人的欢心或称赞而迎合别人。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别</a:t>
            </a:r>
            <a:r>
              <a:rPr lang="zh-CN" altLang="en-US" dirty="0" smtClean="0"/>
              <a:t>怕攻击你的敌人，小心讨好你的朋友。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581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期末口头报告</a:t>
            </a:r>
            <a:r>
              <a:rPr lang="en-US" altLang="zh-CN" dirty="0" smtClean="0"/>
              <a:t>-</a:t>
            </a:r>
            <a:r>
              <a:rPr lang="zh-CN" altLang="en-US" dirty="0" smtClean="0"/>
              <a:t>题目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/>
          </a:bodyPr>
          <a:lstStyle/>
          <a:p>
            <a:r>
              <a:rPr lang="zh-CN" altLang="en-US" dirty="0"/>
              <a:t>根</a:t>
            </a:r>
            <a:r>
              <a:rPr lang="zh-CN" altLang="en-US" dirty="0" smtClean="0"/>
              <a:t>据你的经验，父亲和母亲在表达对孩子的爱的时候有什么区别？</a:t>
            </a:r>
            <a:endParaRPr lang="en-US" altLang="zh-CN" dirty="0" smtClean="0"/>
          </a:p>
          <a:p>
            <a:r>
              <a:rPr lang="zh-CN" altLang="en-US" dirty="0" smtClean="0"/>
              <a:t>你认为先进的科学技术给我们带来了什么？随着科学技术的发展，未来的社会还会发生什么变化？</a:t>
            </a:r>
            <a:endParaRPr lang="en-US" altLang="zh-CN" dirty="0" smtClean="0"/>
          </a:p>
          <a:p>
            <a:r>
              <a:rPr lang="zh-CN" altLang="en-US" dirty="0" smtClean="0"/>
              <a:t>找一个你熟悉的科学发明以及它的意义。</a:t>
            </a:r>
            <a:endParaRPr lang="en-US" altLang="zh-CN" dirty="0" smtClean="0"/>
          </a:p>
          <a:p>
            <a:r>
              <a:rPr lang="zh-CN" altLang="en-US" dirty="0" smtClean="0"/>
              <a:t>在你看来，一个人所应该具备的品德中，哪些是重要的？为什么？</a:t>
            </a:r>
            <a:endParaRPr lang="en-US" altLang="zh-CN" dirty="0" smtClean="0"/>
          </a:p>
          <a:p>
            <a:r>
              <a:rPr lang="zh-CN" altLang="en-US" dirty="0"/>
              <a:t>介</a:t>
            </a:r>
            <a:r>
              <a:rPr lang="zh-CN" altLang="en-US" dirty="0" smtClean="0"/>
              <a:t>绍一个你去过的风景很美的地方。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96847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出钱让别人给自己做事。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他是我们新雇的服务员。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7843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小时工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按小时收取报酬的家庭服务员。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3044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磨人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折磨人。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折磨：使在精神或肉体上受痛苦。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读书是一件磨人的事情。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221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611560" y="476672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招标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640759" y="1988840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边界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643709" y="3501008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清晰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611560" y="5033012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睦邻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707904" y="476672"/>
            <a:ext cx="3600400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狼烟四起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275856" y="1988840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争斗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3287115" y="3514763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稿件</a:t>
            </a:r>
            <a:endParaRPr lang="zh-TW" altLang="en-US" sz="6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71916" y="5026931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复信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724128" y="1988840"/>
            <a:ext cx="2592288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平日里</a:t>
            </a:r>
            <a:endParaRPr lang="zh-TW" altLang="en-US" sz="6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158146" y="3514763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代劳</a:t>
            </a:r>
            <a:endParaRPr lang="zh-TW" altLang="en-US" sz="60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158146" y="5026930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携带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3104444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59695" y="476672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巴结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251520" y="2060848"/>
            <a:ext cx="3600400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相安无事</a:t>
            </a:r>
            <a:endParaRPr lang="zh-TW" altLang="en-US" sz="6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259695" y="3645024"/>
            <a:ext cx="3600400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天长日久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257385" y="5227883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耐烦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275919" y="512355"/>
            <a:ext cx="2629664" cy="1015663"/>
          </a:xfrm>
          <a:prstGeom prst="rect">
            <a:avLst/>
          </a:prstGeom>
          <a:solidFill>
            <a:srgbClr val="5AE5F8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气哼哼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226045" y="2068608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排队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211960" y="3645024"/>
            <a:ext cx="2876380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挨（训）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529593" y="5227883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消气</a:t>
            </a:r>
            <a:endParaRPr lang="zh-TW" altLang="en-US" sz="6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797861" y="5227882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讨好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084231" y="523201"/>
            <a:ext cx="1078150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雇</a:t>
            </a:r>
            <a:endParaRPr lang="zh-TW" altLang="en-US" sz="6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324422" y="512355"/>
            <a:ext cx="2648241" cy="1015663"/>
          </a:xfrm>
          <a:prstGeom prst="rect">
            <a:avLst/>
          </a:prstGeom>
          <a:solidFill>
            <a:srgbClr val="1FAEE1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小时工</a:t>
            </a:r>
            <a:endParaRPr lang="zh-TW" altLang="en-US" sz="60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86416" y="2088771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磨人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721092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10445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抱歉，她现在正在开会，有什么需要（        ）吗？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这</a:t>
            </a:r>
            <a:r>
              <a:rPr lang="zh-CN" altLang="en-US" dirty="0"/>
              <a:t>么大的箱子不便于（        ）。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目前没有进</a:t>
            </a:r>
            <a:r>
              <a:rPr lang="zh-CN" altLang="en-US" dirty="0"/>
              <a:t>行任何（        </a:t>
            </a:r>
            <a:r>
              <a:rPr lang="zh-CN" altLang="en-US" dirty="0" smtClean="0"/>
              <a:t>）工作。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她现在很生气，等她</a:t>
            </a:r>
            <a:r>
              <a:rPr lang="zh-CN" altLang="en-US" dirty="0"/>
              <a:t>（        </a:t>
            </a:r>
            <a:r>
              <a:rPr lang="zh-CN" altLang="en-US" dirty="0" smtClean="0"/>
              <a:t>）再跟她说话吧！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她（        ）他，他说什么她都同意。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933119"/>
              </p:ext>
            </p:extLst>
          </p:nvPr>
        </p:nvGraphicFramePr>
        <p:xfrm>
          <a:off x="251520" y="1397000"/>
          <a:ext cx="8640960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招标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代劳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携带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巴结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耐烦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消气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3237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我与你曾经见过一面</a:t>
            </a:r>
            <a:r>
              <a:rPr lang="zh-CN" altLang="en-US" dirty="0"/>
              <a:t>，但是（              </a:t>
            </a:r>
            <a:r>
              <a:rPr lang="zh-CN" altLang="en-US" dirty="0" smtClean="0"/>
              <a:t>），多是记不清楚了。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她们生活一直（              ），她甚至有些满意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全球</a:t>
            </a:r>
            <a:r>
              <a:rPr lang="zh-CN" altLang="en-US" dirty="0"/>
              <a:t>（              </a:t>
            </a:r>
            <a:r>
              <a:rPr lang="zh-CN" altLang="en-US" dirty="0" smtClean="0"/>
              <a:t>），让军火商人大赚一笔。</a:t>
            </a:r>
            <a:endParaRPr lang="en-US" altLang="zh-CN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66338"/>
              </p:ext>
            </p:extLst>
          </p:nvPr>
        </p:nvGraphicFramePr>
        <p:xfrm>
          <a:off x="251520" y="513147"/>
          <a:ext cx="8435280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相安无事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天长日久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狼烟四起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398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回答问题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“我”家有谁？</a:t>
            </a:r>
            <a:endParaRPr lang="en-US" altLang="zh-CN" dirty="0"/>
          </a:p>
          <a:p>
            <a:r>
              <a:rPr lang="zh-CN" altLang="en-US" dirty="0"/>
              <a:t>“我”家的人的关</a:t>
            </a:r>
            <a:r>
              <a:rPr lang="zh-CN" altLang="en-US" dirty="0" smtClean="0"/>
              <a:t>系是</a:t>
            </a:r>
            <a:r>
              <a:rPr lang="zh-CN" altLang="en-US" dirty="0"/>
              <a:t>怎么样的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为什么会“我”会有许多要上邮局的活儿？</a:t>
            </a:r>
            <a:endParaRPr lang="en-US" altLang="zh-CN" dirty="0"/>
          </a:p>
          <a:p>
            <a:r>
              <a:rPr lang="zh-CN" altLang="en-US" dirty="0"/>
              <a:t>“我”的工作是什么？</a:t>
            </a:r>
            <a:endParaRPr lang="en-US" altLang="zh-CN" dirty="0"/>
          </a:p>
          <a:p>
            <a:r>
              <a:rPr lang="zh-CN" altLang="en-US" dirty="0"/>
              <a:t>平时先生常常为“我”做什么事情？最近他的态度有什么变化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有一天，“我”的先生从邮局回来为什么“气哼哼”的？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54203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46" y="188640"/>
            <a:ext cx="9177892" cy="1629093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733"/>
            <a:ext cx="9144000" cy="174516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46" y="3562894"/>
            <a:ext cx="9144000" cy="603096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8"/>
          <a:stretch/>
        </p:blipFill>
        <p:spPr>
          <a:xfrm>
            <a:off x="-3448" y="4169113"/>
            <a:ext cx="9144000" cy="262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3896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zh-CN" altLang="en-US" dirty="0" smtClean="0"/>
              <a:t>“我”家有谁？</a:t>
            </a:r>
            <a:endParaRPr lang="en-US" altLang="zh-CN" dirty="0" smtClean="0"/>
          </a:p>
          <a:p>
            <a:r>
              <a:rPr lang="zh-CN" altLang="en-US" dirty="0" smtClean="0"/>
              <a:t>“我”家的人的关系是怎么样的？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229600" cy="162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7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期末口头报告</a:t>
            </a:r>
            <a:r>
              <a:rPr lang="en-US" altLang="zh-CN" dirty="0"/>
              <a:t>-</a:t>
            </a:r>
            <a:r>
              <a:rPr lang="zh-CN" altLang="en-US" dirty="0"/>
              <a:t>题目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现在世界上沙漠化越来越严重。在北京等一些城市中，一年中会出现很多次“沙尘暴”。你们国家有这样的情况吗？或者有没有其他的自然灾害？为什么出现？在什么情况下出现？人们应该怎么办？</a:t>
            </a:r>
            <a:endParaRPr lang="en-US" altLang="zh-CN" dirty="0" smtClean="0"/>
          </a:p>
          <a:p>
            <a:r>
              <a:rPr lang="zh-CN" altLang="en-US" dirty="0" smtClean="0"/>
              <a:t>在你看来，“竞争”是一件好事还是坏事？应该如何评价社会中到处都有的竞争？</a:t>
            </a:r>
            <a:endParaRPr lang="en-US" altLang="zh-CN" dirty="0" smtClean="0"/>
          </a:p>
          <a:p>
            <a:r>
              <a:rPr lang="zh-CN" altLang="en-US" dirty="0" smtClean="0"/>
              <a:t>从家庭关系来看，近年的中国社会发生了什么样的变化？</a:t>
            </a:r>
            <a:endParaRPr lang="en-US" altLang="zh-CN" dirty="0" smtClean="0"/>
          </a:p>
          <a:p>
            <a:r>
              <a:rPr lang="zh-CN" altLang="en-US" dirty="0" smtClean="0"/>
              <a:t>捷克的家庭关系和中国的家庭关系有哪些不一样？</a:t>
            </a:r>
            <a:endParaRPr lang="en-US" altLang="zh-CN" dirty="0" smtClean="0"/>
          </a:p>
          <a:p>
            <a:r>
              <a:rPr lang="zh-CN" altLang="en-US" dirty="0" smtClean="0"/>
              <a:t>其他</a:t>
            </a:r>
            <a:r>
              <a:rPr lang="en-US" altLang="zh-CN" dirty="0" smtClean="0"/>
              <a:t>-</a:t>
            </a:r>
            <a:r>
              <a:rPr lang="zh-CN" altLang="en-US" dirty="0" smtClean="0"/>
              <a:t>请告诉我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42794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19800"/>
            <a:ext cx="8229600" cy="4106364"/>
          </a:xfrm>
        </p:spPr>
        <p:txBody>
          <a:bodyPr/>
          <a:lstStyle/>
          <a:p>
            <a:r>
              <a:rPr lang="zh-CN" altLang="en-US" dirty="0" smtClean="0"/>
              <a:t>为什么会“我”会有许多要上邮局的活儿？</a:t>
            </a:r>
            <a:endParaRPr lang="en-US" altLang="zh-CN" dirty="0" smtClean="0"/>
          </a:p>
          <a:p>
            <a:r>
              <a:rPr lang="zh-CN" altLang="en-US" dirty="0" smtClean="0"/>
              <a:t>“我”的工作是什么？</a:t>
            </a:r>
            <a:endParaRPr lang="en-US" altLang="zh-CN" dirty="0" smtClean="0"/>
          </a:p>
          <a:p>
            <a:r>
              <a:rPr lang="zh-CN" altLang="en-US" dirty="0" smtClean="0"/>
              <a:t>平时先生常常为“我”做什么事情？最近他的态度有什么变化？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9144000" cy="174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104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554520"/>
            <a:ext cx="8229600" cy="2571643"/>
          </a:xfrm>
        </p:spPr>
        <p:txBody>
          <a:bodyPr/>
          <a:lstStyle/>
          <a:p>
            <a:r>
              <a:rPr lang="zh-CN" altLang="en-US" dirty="0" smtClean="0"/>
              <a:t>有一天，“我”的先生从邮局回来为什么“气哼哼”的？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309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8"/>
          <a:stretch/>
        </p:blipFill>
        <p:spPr>
          <a:xfrm>
            <a:off x="0" y="603096"/>
            <a:ext cx="9144000" cy="262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5672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语言点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89184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争斗</a:t>
            </a:r>
            <a:r>
              <a:rPr lang="zh-CN" altLang="en-US" b="1" dirty="0" smtClean="0">
                <a:solidFill>
                  <a:srgbClr val="FF0000"/>
                </a:solidFill>
              </a:rPr>
              <a:t>不已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不已：不止；继续不停。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】</a:t>
            </a:r>
            <a:r>
              <a:rPr lang="zh-CN" altLang="en-US" dirty="0"/>
              <a:t>兴</a:t>
            </a:r>
            <a:r>
              <a:rPr lang="zh-CN" altLang="en-US" dirty="0" smtClean="0"/>
              <a:t>奋不已</a:t>
            </a:r>
            <a:r>
              <a:rPr lang="en-US" altLang="zh-CN" dirty="0" smtClean="0"/>
              <a:t>/</a:t>
            </a:r>
            <a:r>
              <a:rPr lang="zh-CN" altLang="en-US" dirty="0" smtClean="0"/>
              <a:t>激动不已</a:t>
            </a:r>
            <a:r>
              <a:rPr lang="en-US" altLang="zh-CN" dirty="0" smtClean="0"/>
              <a:t>/</a:t>
            </a:r>
            <a:r>
              <a:rPr lang="zh-CN" altLang="en-US" dirty="0" smtClean="0"/>
              <a:t>烦恼不已</a:t>
            </a:r>
            <a:r>
              <a:rPr lang="en-US" altLang="zh-CN" dirty="0" smtClean="0"/>
              <a:t>/</a:t>
            </a:r>
            <a:r>
              <a:rPr lang="zh-CN" altLang="en-US" dirty="0" smtClean="0"/>
              <a:t>吵闹不已</a:t>
            </a:r>
            <a:r>
              <a:rPr lang="en-US" altLang="zh-CN" dirty="0" smtClean="0"/>
              <a:t>/</a:t>
            </a:r>
            <a:r>
              <a:rPr lang="zh-CN" altLang="en-US" dirty="0" smtClean="0"/>
              <a:t>惊叹不已</a:t>
            </a:r>
            <a:r>
              <a:rPr lang="en-US" altLang="zh-CN" dirty="0" smtClean="0"/>
              <a:t>/</a:t>
            </a:r>
            <a:r>
              <a:rPr lang="zh-CN" altLang="en-US" dirty="0" smtClean="0"/>
              <a:t>赞叹不已</a:t>
            </a:r>
            <a:r>
              <a:rPr lang="en-US" altLang="zh-CN" dirty="0" smtClean="0"/>
              <a:t>/</a:t>
            </a:r>
            <a:r>
              <a:rPr lang="zh-CN" altLang="en-US" dirty="0" smtClean="0"/>
              <a:t>大笑不已</a:t>
            </a:r>
            <a:r>
              <a:rPr lang="en-US" altLang="zh-CN" dirty="0" smtClean="0"/>
              <a:t>/</a:t>
            </a:r>
            <a:r>
              <a:rPr lang="zh-CN" altLang="en-US" dirty="0" smtClean="0"/>
              <a:t>悲伤不已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73868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/>
              <a:t>兴奋不已</a:t>
            </a:r>
            <a:r>
              <a:rPr lang="en-US" altLang="zh-CN" dirty="0"/>
              <a:t>/</a:t>
            </a:r>
            <a:r>
              <a:rPr lang="zh-CN" altLang="en-US" dirty="0"/>
              <a:t>激动不已</a:t>
            </a:r>
            <a:r>
              <a:rPr lang="en-US" altLang="zh-CN" dirty="0"/>
              <a:t>/</a:t>
            </a:r>
            <a:r>
              <a:rPr lang="zh-CN" altLang="en-US" dirty="0"/>
              <a:t>烦恼不已</a:t>
            </a:r>
            <a:r>
              <a:rPr lang="en-US" altLang="zh-CN" dirty="0"/>
              <a:t>/</a:t>
            </a:r>
            <a:r>
              <a:rPr lang="zh-CN" altLang="en-US" dirty="0"/>
              <a:t>吵闹不已</a:t>
            </a:r>
            <a:r>
              <a:rPr lang="en-US" altLang="zh-CN" dirty="0"/>
              <a:t>/</a:t>
            </a:r>
            <a:r>
              <a:rPr lang="zh-CN" altLang="en-US" dirty="0"/>
              <a:t>惊叹不已</a:t>
            </a:r>
            <a:r>
              <a:rPr lang="en-US" altLang="zh-CN" dirty="0"/>
              <a:t>/</a:t>
            </a:r>
            <a:r>
              <a:rPr lang="zh-CN" altLang="en-US" dirty="0"/>
              <a:t>赞叹不已</a:t>
            </a:r>
            <a:r>
              <a:rPr lang="en-US" altLang="zh-CN" dirty="0"/>
              <a:t>/</a:t>
            </a:r>
            <a:r>
              <a:rPr lang="zh-CN" altLang="en-US" dirty="0"/>
              <a:t>大笑不已</a:t>
            </a:r>
            <a:r>
              <a:rPr lang="en-US" altLang="zh-CN" dirty="0"/>
              <a:t>/</a:t>
            </a:r>
            <a:r>
              <a:rPr lang="zh-CN" altLang="en-US" dirty="0"/>
              <a:t>悲伤不已</a:t>
            </a:r>
            <a:endParaRPr lang="zh-TW" altLang="en-US" dirty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小王在国外留学，听到母亲去世的消息，感到非常悲伤。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</a:p>
          <a:p>
            <a:r>
              <a:rPr lang="zh-CN" altLang="en-US" dirty="0">
                <a:sym typeface="Wingdings" panose="05000000000000000000" pitchFamily="2" charset="2"/>
              </a:rPr>
              <a:t>他</a:t>
            </a:r>
            <a:r>
              <a:rPr lang="zh-CN" altLang="en-US" dirty="0" smtClean="0">
                <a:sym typeface="Wingdings" panose="05000000000000000000" pitchFamily="2" charset="2"/>
              </a:rPr>
              <a:t>是给非常幽默的人，讲的笑话能让人笑上半天。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75819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50"/>
                </a:solidFill>
              </a:rPr>
              <a:t>词语辨析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2353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B050"/>
                </a:solidFill>
              </a:rPr>
              <a:t>清晰</a:t>
            </a:r>
            <a:r>
              <a:rPr lang="en-US" altLang="zh-CN" b="1" dirty="0" smtClean="0">
                <a:solidFill>
                  <a:srgbClr val="00B050"/>
                </a:solidFill>
              </a:rPr>
              <a:t>-</a:t>
            </a:r>
            <a:r>
              <a:rPr lang="zh-CN" altLang="en-US" b="1" dirty="0" smtClean="0">
                <a:solidFill>
                  <a:srgbClr val="00B050"/>
                </a:solidFill>
              </a:rPr>
              <a:t>清楚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64932"/>
            <a:ext cx="8229600" cy="2193067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我</a:t>
            </a:r>
            <a:r>
              <a:rPr lang="zh-CN" altLang="en-US" b="1" dirty="0" smtClean="0">
                <a:solidFill>
                  <a:srgbClr val="00B050"/>
                </a:solidFill>
              </a:rPr>
              <a:t>清楚</a:t>
            </a:r>
            <a:r>
              <a:rPr lang="en-US" altLang="zh-CN" b="1" dirty="0" smtClean="0">
                <a:solidFill>
                  <a:srgbClr val="00B050"/>
                </a:solidFill>
              </a:rPr>
              <a:t>/</a:t>
            </a:r>
            <a:r>
              <a:rPr lang="zh-CN" altLang="en-US" b="1" dirty="0" smtClean="0">
                <a:solidFill>
                  <a:srgbClr val="00B050"/>
                </a:solidFill>
              </a:rPr>
              <a:t>清晰</a:t>
            </a:r>
            <a:r>
              <a:rPr lang="zh-CN" altLang="en-US" dirty="0" smtClean="0"/>
              <a:t>地记得上小学第一天的情景。</a:t>
            </a:r>
            <a:endParaRPr lang="en-US" altLang="zh-CN" dirty="0" smtClean="0"/>
          </a:p>
          <a:p>
            <a:r>
              <a:rPr lang="zh-CN" altLang="en-US" dirty="0" smtClean="0"/>
              <a:t>我的发音很清楚</a:t>
            </a:r>
            <a:r>
              <a:rPr lang="en-US" altLang="zh-CN" dirty="0" smtClean="0"/>
              <a:t>/</a:t>
            </a:r>
            <a:r>
              <a:rPr lang="zh-CN" altLang="en-US" dirty="0" smtClean="0"/>
              <a:t>清晰。</a:t>
            </a:r>
            <a:endParaRPr lang="en-US" altLang="zh-CN" dirty="0" smtClean="0"/>
          </a:p>
          <a:p>
            <a:r>
              <a:rPr lang="zh-CN" altLang="en-US" dirty="0"/>
              <a:t>考</a:t>
            </a:r>
            <a:r>
              <a:rPr lang="zh-CN" altLang="en-US" dirty="0" smtClean="0"/>
              <a:t>试的时候头脑要清楚</a:t>
            </a:r>
            <a:r>
              <a:rPr lang="en-US" altLang="zh-CN" dirty="0" smtClean="0"/>
              <a:t>/</a:t>
            </a:r>
            <a:r>
              <a:rPr lang="zh-CN" altLang="en-US" dirty="0" smtClean="0"/>
              <a:t>清晰。</a:t>
            </a:r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7703396"/>
              </p:ext>
            </p:extLst>
          </p:nvPr>
        </p:nvGraphicFramePr>
        <p:xfrm>
          <a:off x="510680" y="1883370"/>
          <a:ext cx="8122640" cy="25990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清晰  清楚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都有事物容易让人辨认、了解和头脑不糊涂的意思。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都是形容词。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7453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清晰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575672"/>
              </p:ext>
            </p:extLst>
          </p:nvPr>
        </p:nvGraphicFramePr>
        <p:xfrm>
          <a:off x="251520" y="1308902"/>
          <a:ext cx="8640960" cy="39202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清晰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清楚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8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语义程度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略高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略低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形容词、动词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不可以重叠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可以重叠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一般不做补语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可以做补语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</a:rPr>
                        <a:t>语体</a:t>
                      </a:r>
                      <a:endParaRPr lang="zh-TW" altLang="en-US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多用于书面语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口语、书面语都常用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222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2244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B050"/>
                </a:solidFill>
              </a:rPr>
              <a:t>清晰</a:t>
            </a:r>
            <a:r>
              <a:rPr lang="en-US" altLang="zh-CN" b="1" dirty="0" smtClean="0">
                <a:solidFill>
                  <a:srgbClr val="00B050"/>
                </a:solidFill>
              </a:rPr>
              <a:t>-</a:t>
            </a:r>
            <a:r>
              <a:rPr lang="zh-CN" altLang="en-US" b="1" dirty="0" smtClean="0">
                <a:solidFill>
                  <a:srgbClr val="00B050"/>
                </a:solidFill>
              </a:rPr>
              <a:t>清楚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195837"/>
              </p:ext>
            </p:extLst>
          </p:nvPr>
        </p:nvGraphicFramePr>
        <p:xfrm>
          <a:off x="457200" y="1600200"/>
          <a:ext cx="8229600" cy="1227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1482600580"/>
                    </a:ext>
                  </a:extLst>
                </a:gridCol>
                <a:gridCol w="2948940">
                  <a:extLst>
                    <a:ext uri="{9D8B030D-6E8A-4147-A177-3AD203B41FA5}">
                      <a16:colId xmlns:a16="http://schemas.microsoft.com/office/drawing/2014/main" val="2400967534"/>
                    </a:ext>
                  </a:extLst>
                </a:gridCol>
                <a:gridCol w="3634740">
                  <a:extLst>
                    <a:ext uri="{9D8B030D-6E8A-4147-A177-3AD203B41FA5}">
                      <a16:colId xmlns:a16="http://schemas.microsoft.com/office/drawing/2014/main" val="3256599831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清晰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清楚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465247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形容词、动词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3487654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662880" y="3645024"/>
            <a:ext cx="8229600" cy="219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文章的内容我已经完全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r>
              <a:rPr lang="zh-CN" altLang="en-US" dirty="0" smtClean="0"/>
              <a:t>了。</a:t>
            </a:r>
            <a:endParaRPr lang="en-US" altLang="zh-CN" dirty="0" smtClean="0"/>
          </a:p>
          <a:p>
            <a:r>
              <a:rPr lang="zh-CN" altLang="en-US" dirty="0" smtClean="0"/>
              <a:t>这件事情的前因后果你们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r>
              <a:rPr lang="zh-CN" altLang="en-US" dirty="0" smtClean="0"/>
              <a:t>不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r>
              <a:rPr lang="zh-CN" altLang="en-US" dirty="0" smtClean="0"/>
              <a:t>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2772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清晰</a:t>
            </a:r>
            <a:r>
              <a:rPr lang="en-US" altLang="zh-CN" dirty="0"/>
              <a:t>-</a:t>
            </a:r>
            <a:r>
              <a:rPr lang="zh-CN" altLang="en-US" dirty="0"/>
              <a:t>清楚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735558"/>
              </p:ext>
            </p:extLst>
          </p:nvPr>
        </p:nvGraphicFramePr>
        <p:xfrm>
          <a:off x="457200" y="1551169"/>
          <a:ext cx="8003232" cy="129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00646">
                  <a:extLst>
                    <a:ext uri="{9D8B030D-6E8A-4147-A177-3AD203B41FA5}">
                      <a16:colId xmlns:a16="http://schemas.microsoft.com/office/drawing/2014/main" val="2626885360"/>
                    </a:ext>
                  </a:extLst>
                </a:gridCol>
                <a:gridCol w="2867825">
                  <a:extLst>
                    <a:ext uri="{9D8B030D-6E8A-4147-A177-3AD203B41FA5}">
                      <a16:colId xmlns:a16="http://schemas.microsoft.com/office/drawing/2014/main" val="4215597387"/>
                    </a:ext>
                  </a:extLst>
                </a:gridCol>
                <a:gridCol w="3534761">
                  <a:extLst>
                    <a:ext uri="{9D8B030D-6E8A-4147-A177-3AD203B41FA5}">
                      <a16:colId xmlns:a16="http://schemas.microsoft.com/office/drawing/2014/main" val="103261411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清晰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清楚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367636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3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4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不可以重叠</a:t>
                      </a:r>
                      <a:endParaRPr lang="zh-TW" altLang="en-US" sz="4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可以重叠</a:t>
                      </a:r>
                      <a:endParaRPr lang="zh-TW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6323816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662880" y="3645024"/>
            <a:ext cx="8229600" cy="219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你每天都把老师讲的内容搞得</a:t>
            </a:r>
            <a:r>
              <a:rPr lang="zh-CN" altLang="en-US" b="1" dirty="0">
                <a:solidFill>
                  <a:srgbClr val="00B050"/>
                </a:solidFill>
              </a:rPr>
              <a:t>清清楚楚</a:t>
            </a:r>
            <a:r>
              <a:rPr lang="zh-CN" altLang="en-US" dirty="0" smtClean="0"/>
              <a:t>的，考试就肯定没问题了。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296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期末口头报告</a:t>
            </a:r>
            <a:r>
              <a:rPr lang="en-US" altLang="zh-CN" dirty="0" smtClean="0"/>
              <a:t>-</a:t>
            </a:r>
            <a:r>
              <a:rPr lang="zh-CN" altLang="en-US" dirty="0"/>
              <a:t>规定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日期：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11</a:t>
            </a:r>
            <a:r>
              <a:rPr lang="zh-CN" altLang="en-US" dirty="0" smtClean="0"/>
              <a:t>日（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人）、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13</a:t>
            </a:r>
            <a:r>
              <a:rPr lang="zh-CN" altLang="en-US" dirty="0" smtClean="0"/>
              <a:t>日（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人）</a:t>
            </a:r>
            <a:endParaRPr lang="en-US" altLang="zh-CN" dirty="0" smtClean="0"/>
          </a:p>
          <a:p>
            <a:r>
              <a:rPr lang="zh-CN" altLang="en-US" dirty="0" smtClean="0"/>
              <a:t>时间：</a:t>
            </a:r>
            <a:r>
              <a:rPr lang="en-US" altLang="zh-CN" dirty="0" smtClean="0"/>
              <a:t>12-15</a:t>
            </a:r>
            <a:r>
              <a:rPr lang="zh-CN" altLang="en-US" dirty="0" smtClean="0"/>
              <a:t>分钟</a:t>
            </a:r>
            <a:endParaRPr lang="en-US" altLang="zh-CN" dirty="0" smtClean="0"/>
          </a:p>
          <a:p>
            <a:r>
              <a:rPr lang="zh-CN" altLang="en-US" dirty="0" smtClean="0"/>
              <a:t>其他人提问：</a:t>
            </a:r>
            <a:r>
              <a:rPr lang="en-US" altLang="zh-CN" dirty="0" smtClean="0"/>
              <a:t>5</a:t>
            </a:r>
            <a:r>
              <a:rPr lang="zh-CN" altLang="en-US" dirty="0" smtClean="0"/>
              <a:t>分钟</a:t>
            </a:r>
            <a:endParaRPr lang="en-US" altLang="zh-CN" dirty="0" smtClean="0"/>
          </a:p>
          <a:p>
            <a:r>
              <a:rPr lang="zh-CN" altLang="en-US" dirty="0"/>
              <a:t>请</a:t>
            </a:r>
            <a:r>
              <a:rPr lang="zh-CN" altLang="en-US" dirty="0" smtClean="0"/>
              <a:t>以中文进行报告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283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清晰</a:t>
            </a:r>
            <a:r>
              <a:rPr lang="en-US" altLang="zh-CN" dirty="0" smtClean="0"/>
              <a:t>-</a:t>
            </a:r>
            <a:r>
              <a:rPr lang="zh-CN" altLang="en-US" dirty="0" smtClean="0"/>
              <a:t>清楚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625690"/>
              </p:ext>
            </p:extLst>
          </p:nvPr>
        </p:nvGraphicFramePr>
        <p:xfrm>
          <a:off x="457200" y="1600200"/>
          <a:ext cx="8229600" cy="1227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56411088"/>
                    </a:ext>
                  </a:extLst>
                </a:gridCol>
                <a:gridCol w="2948940">
                  <a:extLst>
                    <a:ext uri="{9D8B030D-6E8A-4147-A177-3AD203B41FA5}">
                      <a16:colId xmlns:a16="http://schemas.microsoft.com/office/drawing/2014/main" val="844358205"/>
                    </a:ext>
                  </a:extLst>
                </a:gridCol>
                <a:gridCol w="3634740">
                  <a:extLst>
                    <a:ext uri="{9D8B030D-6E8A-4147-A177-3AD203B41FA5}">
                      <a16:colId xmlns:a16="http://schemas.microsoft.com/office/drawing/2014/main" val="2492919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清晰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清楚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9791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3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一般不做补语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可以做补语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2202466"/>
                  </a:ext>
                </a:extLst>
              </a:tr>
            </a:tbl>
          </a:graphicData>
        </a:graphic>
      </p:graphicFrame>
      <p:sp>
        <p:nvSpPr>
          <p:cNvPr id="5" name="內容版面配置區 2"/>
          <p:cNvSpPr txBox="1">
            <a:spLocks/>
          </p:cNvSpPr>
          <p:nvPr/>
        </p:nvSpPr>
        <p:spPr>
          <a:xfrm>
            <a:off x="662880" y="3645024"/>
            <a:ext cx="8229600" cy="219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你走以前应该把事情向他交代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我</a:t>
            </a:r>
            <a:r>
              <a:rPr lang="zh-CN" altLang="en-US" dirty="0" smtClean="0"/>
              <a:t>们一定要把这个问题搞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35113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只有爷爷（        ）这个故事的内容，咱们去问问他吧。</a:t>
            </a:r>
            <a:endParaRPr lang="en-US" altLang="zh-CN" dirty="0" smtClean="0"/>
          </a:p>
          <a:p>
            <a:r>
              <a:rPr lang="zh-CN" altLang="en-US" dirty="0" smtClean="0"/>
              <a:t>大夫从来不把病历上的字写（        ），害得药师不知道怎么开药。</a:t>
            </a: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62395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B050"/>
                </a:solidFill>
              </a:rPr>
              <a:t>争斗</a:t>
            </a:r>
            <a:r>
              <a:rPr lang="en-US" altLang="zh-CN" b="1" dirty="0" smtClean="0">
                <a:solidFill>
                  <a:srgbClr val="00B050"/>
                </a:solidFill>
              </a:rPr>
              <a:t>-</a:t>
            </a:r>
            <a:r>
              <a:rPr lang="zh-CN" altLang="en-US" b="1" dirty="0" smtClean="0">
                <a:solidFill>
                  <a:srgbClr val="00B050"/>
                </a:solidFill>
              </a:rPr>
              <a:t>斗争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64932"/>
            <a:ext cx="8229600" cy="2004427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因为房子的问题，两家人又</a:t>
            </a:r>
            <a:r>
              <a:rPr lang="zh-CN" altLang="en-US" b="1" dirty="0" smtClean="0">
                <a:solidFill>
                  <a:srgbClr val="00B050"/>
                </a:solidFill>
              </a:rPr>
              <a:t>斗争</a:t>
            </a:r>
            <a:r>
              <a:rPr lang="en-US" altLang="zh-CN" b="1" dirty="0" smtClean="0">
                <a:solidFill>
                  <a:srgbClr val="00B050"/>
                </a:solidFill>
              </a:rPr>
              <a:t>/</a:t>
            </a:r>
            <a:r>
              <a:rPr lang="zh-CN" altLang="en-US" b="1" dirty="0" smtClean="0">
                <a:solidFill>
                  <a:srgbClr val="00B050"/>
                </a:solidFill>
              </a:rPr>
              <a:t>争斗</a:t>
            </a:r>
            <a:r>
              <a:rPr lang="zh-CN" altLang="en-US" dirty="0" smtClean="0"/>
              <a:t>起来了。</a:t>
            </a:r>
            <a:endParaRPr lang="en-US" altLang="zh-CN" dirty="0" smtClean="0"/>
          </a:p>
          <a:p>
            <a:r>
              <a:rPr lang="zh-CN" altLang="en-US" dirty="0" smtClean="0"/>
              <a:t>在我们的社会上不存在着黑暗的势力，我们要与它们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r>
              <a:rPr lang="en-US" altLang="zh-CN" b="1" dirty="0">
                <a:solidFill>
                  <a:srgbClr val="00B050"/>
                </a:solidFill>
              </a:rPr>
              <a:t>/</a:t>
            </a:r>
            <a:r>
              <a:rPr lang="zh-CN" altLang="en-US" b="1" dirty="0">
                <a:solidFill>
                  <a:srgbClr val="00B050"/>
                </a:solidFill>
              </a:rPr>
              <a:t>争斗</a:t>
            </a:r>
            <a:r>
              <a:rPr lang="zh-CN" altLang="en-US" dirty="0" smtClean="0"/>
              <a:t>到底。</a:t>
            </a:r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722020"/>
              </p:ext>
            </p:extLst>
          </p:nvPr>
        </p:nvGraphicFramePr>
        <p:xfrm>
          <a:off x="539552" y="1858814"/>
          <a:ext cx="8122640" cy="25990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争斗  斗争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都有矛盾的双方互相冲突，一方想战胜另一方的意思。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都是动词。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9870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争斗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079720"/>
              </p:ext>
            </p:extLst>
          </p:nvPr>
        </p:nvGraphicFramePr>
        <p:xfrm>
          <a:off x="251520" y="1567695"/>
          <a:ext cx="8640960" cy="451736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争斗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斗争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8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有打架的意思。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没有这个意思。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对象的范围小，主要指人与人、动物与动物之间。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对象范围大：人、势力、自然、疾病、困难。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没有这个意思。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指打击对的一方或不良现象的意思。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没有这个意思。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有为实现目标努力奋斗的意思。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9806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争斗</a:t>
            </a:r>
            <a:r>
              <a:rPr lang="en-US" altLang="zh-CN" dirty="0"/>
              <a:t>-</a:t>
            </a:r>
            <a:r>
              <a:rPr lang="zh-CN" altLang="en-US" dirty="0"/>
              <a:t>斗争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12684"/>
              </p:ext>
            </p:extLst>
          </p:nvPr>
        </p:nvGraphicFramePr>
        <p:xfrm>
          <a:off x="457200" y="1600200"/>
          <a:ext cx="8075240" cy="131696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44513396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48241783"/>
                    </a:ext>
                  </a:extLst>
                </a:gridCol>
                <a:gridCol w="3250704">
                  <a:extLst>
                    <a:ext uri="{9D8B030D-6E8A-4147-A177-3AD203B41FA5}">
                      <a16:colId xmlns:a16="http://schemas.microsoft.com/office/drawing/2014/main" val="1048025423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争斗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斗争</a:t>
                      </a:r>
                      <a:endParaRPr kumimoji="0" lang="zh-TW" alt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562451"/>
                  </a:ext>
                </a:extLst>
              </a:tr>
              <a:tr h="6768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有打架的意思。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没有这个意思。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4627056"/>
                  </a:ext>
                </a:extLst>
              </a:tr>
            </a:tbl>
          </a:graphicData>
        </a:graphic>
      </p:graphicFrame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457200" y="4077072"/>
            <a:ext cx="8229600" cy="2004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一言不合，两个人就</a:t>
            </a:r>
            <a:r>
              <a:rPr lang="zh-CN" altLang="en-US" b="1" dirty="0">
                <a:solidFill>
                  <a:srgbClr val="00B050"/>
                </a:solidFill>
              </a:rPr>
              <a:t>争斗</a:t>
            </a:r>
            <a:r>
              <a:rPr lang="zh-CN" altLang="en-US" dirty="0" smtClean="0"/>
              <a:t>起来。</a:t>
            </a:r>
            <a:endParaRPr lang="en-US" altLang="zh-CN" dirty="0" smtClean="0"/>
          </a:p>
          <a:p>
            <a:r>
              <a:rPr lang="zh-CN" altLang="en-US" dirty="0" smtClean="0"/>
              <a:t>你们两个不要再</a:t>
            </a:r>
            <a:r>
              <a:rPr lang="zh-CN" altLang="en-US" b="1" dirty="0">
                <a:solidFill>
                  <a:srgbClr val="00B050"/>
                </a:solidFill>
              </a:rPr>
              <a:t>争斗</a:t>
            </a:r>
            <a:r>
              <a:rPr lang="zh-CN" altLang="en-US" dirty="0" smtClean="0"/>
              <a:t>了，有问题坐下来好好商量嘛。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07643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争斗</a:t>
            </a:r>
            <a:r>
              <a:rPr lang="en-US" altLang="zh-CN" dirty="0"/>
              <a:t>-</a:t>
            </a:r>
            <a:r>
              <a:rPr lang="zh-CN" altLang="en-US" dirty="0"/>
              <a:t>斗争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512126"/>
              </p:ext>
            </p:extLst>
          </p:nvPr>
        </p:nvGraphicFramePr>
        <p:xfrm>
          <a:off x="457200" y="1600200"/>
          <a:ext cx="8075240" cy="1950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145449452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233114234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656499168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争斗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斗争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602357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对象的范围小，主要指人与人、动物与动物之间。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对象范围大：人、势力、自然、疾病、困难。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8910874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4077072"/>
            <a:ext cx="8229600" cy="2592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思想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r>
              <a:rPr lang="zh-CN" altLang="en-US" dirty="0" smtClean="0"/>
              <a:t>了一夜，他终于决定离开父母去外地求学。</a:t>
            </a:r>
            <a:endParaRPr lang="en-US" altLang="zh-CN" dirty="0" smtClean="0"/>
          </a:p>
          <a:p>
            <a:r>
              <a:rPr lang="zh-CN" altLang="en-US" dirty="0" smtClean="0"/>
              <a:t>人类一直在与自然灾害进行艰苦的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大家都去医院看望她，鼓励她与疾病作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7407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争斗</a:t>
            </a:r>
            <a:r>
              <a:rPr lang="en-US" altLang="zh-CN" dirty="0"/>
              <a:t>-</a:t>
            </a:r>
            <a:r>
              <a:rPr lang="zh-CN" altLang="en-US" dirty="0"/>
              <a:t>斗争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915609"/>
              </p:ext>
            </p:extLst>
          </p:nvPr>
        </p:nvGraphicFramePr>
        <p:xfrm>
          <a:off x="457200" y="1600200"/>
          <a:ext cx="8219256" cy="1524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1172158593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1168563736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629851339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争斗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斗争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27587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没有这个意思。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指打击对的一方或不良现象的意思。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4569249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3789040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全社会都应该为侵犯知识产权的行为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电影里的警察们正在与贩毒分子进行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649395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争斗</a:t>
            </a:r>
            <a:r>
              <a:rPr lang="en-US" altLang="zh-CN" dirty="0"/>
              <a:t>-</a:t>
            </a:r>
            <a:r>
              <a:rPr lang="zh-CN" altLang="en-US" dirty="0"/>
              <a:t>斗争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088515"/>
              </p:ext>
            </p:extLst>
          </p:nvPr>
        </p:nvGraphicFramePr>
        <p:xfrm>
          <a:off x="457200" y="1600200"/>
          <a:ext cx="8640960" cy="1524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57743279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94278524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586605459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争斗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斗争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88653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没有这个意思。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有为实现目标努力奋斗的意思。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6184571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3789040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同学们都在为实现自己的美好理想而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今后，我们要一如既往地为实现两岸统一而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415152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两个人为了一点小事在学校（        ）起来，一点脸面都不顾。</a:t>
            </a:r>
            <a:endParaRPr lang="en-US" altLang="zh-CN" dirty="0" smtClean="0"/>
          </a:p>
          <a:p>
            <a:r>
              <a:rPr lang="zh-CN" altLang="en-US" dirty="0"/>
              <a:t>为</a:t>
            </a:r>
            <a:r>
              <a:rPr lang="zh-CN" altLang="en-US" dirty="0" smtClean="0"/>
              <a:t>了保护这些海洋动物，他们决心与那些偷猎者（        ）到底。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444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评分标准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8600" y="16288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40% </a:t>
            </a:r>
            <a:r>
              <a:rPr lang="zh-CN" altLang="en-US" dirty="0" smtClean="0"/>
              <a:t>技巧：发音、语调、流畅度、准确性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40% </a:t>
            </a:r>
            <a:r>
              <a:rPr lang="zh-CN" altLang="en-US" dirty="0" smtClean="0"/>
              <a:t>内容：创意、结构完整、是否跟主题相关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20% </a:t>
            </a:r>
            <a:r>
              <a:rPr lang="zh-CN" altLang="en-US" dirty="0" smtClean="0"/>
              <a:t>台风：肢体语言、眼神接触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528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华淑敏</a:t>
            </a:r>
            <a:endParaRPr lang="en-US" altLang="zh-CN" dirty="0" smtClean="0"/>
          </a:p>
          <a:p>
            <a:r>
              <a:rPr lang="zh-CN" altLang="en-US" dirty="0"/>
              <a:t>从</a:t>
            </a:r>
            <a:r>
              <a:rPr lang="zh-CN" altLang="en-US" dirty="0" smtClean="0"/>
              <a:t>事医学工作</a:t>
            </a:r>
            <a:r>
              <a:rPr lang="en-US" altLang="zh-CN" dirty="0" smtClean="0"/>
              <a:t>20</a:t>
            </a:r>
            <a:r>
              <a:rPr lang="zh-CN" altLang="en-US" dirty="0" smtClean="0"/>
              <a:t>年后，开始专业写作。</a:t>
            </a:r>
            <a:endParaRPr lang="en-US" altLang="zh-CN" dirty="0" smtClean="0"/>
          </a:p>
          <a:p>
            <a:r>
              <a:rPr lang="zh-CN" altLang="en-US" dirty="0" smtClean="0"/>
              <a:t>最有名的短篇小说</a:t>
            </a:r>
            <a:r>
              <a:rPr lang="en-US" altLang="zh-CN" dirty="0" smtClean="0"/>
              <a:t>《</a:t>
            </a:r>
            <a:r>
              <a:rPr lang="zh-CN" altLang="en-US" dirty="0" smtClean="0"/>
              <a:t>预约死亡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，对面对死亡的当事者及其身边人的内心进行了探索。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3844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你心目中的幸福家庭是什么样的？</a:t>
            </a:r>
            <a:endParaRPr lang="en-US" altLang="zh-CN" dirty="0" smtClean="0"/>
          </a:p>
          <a:p>
            <a:r>
              <a:rPr lang="zh-CN" altLang="en-US" dirty="0" smtClean="0"/>
              <a:t>你有没有发现，随着社会的发展，各个国家的家庭规模和家庭成员之间的关系着变化？你能够总结一下这些变化吗？</a:t>
            </a:r>
            <a:endParaRPr lang="en-US" altLang="zh-CN" dirty="0" smtClean="0"/>
          </a:p>
          <a:p>
            <a:r>
              <a:rPr lang="zh-CN" altLang="en-US" dirty="0"/>
              <a:t>课</a:t>
            </a:r>
            <a:r>
              <a:rPr lang="zh-CN" altLang="en-US" dirty="0" smtClean="0"/>
              <a:t>文中的这个故事是讲一件在家庭中发生的趣事。你读了以后，思考一下他们的家庭关系怎么样？人物的个性怎么样？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225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1480" y="292639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生词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94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2625</Words>
  <Application>Microsoft Office PowerPoint</Application>
  <PresentationFormat>如螢幕大小 (4:3)</PresentationFormat>
  <Paragraphs>348</Paragraphs>
  <Slides>58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58</vt:i4>
      </vt:variant>
    </vt:vector>
  </HeadingPairs>
  <TitlesOfParts>
    <vt:vector size="64" baseType="lpstr">
      <vt:lpstr>宋体</vt:lpstr>
      <vt:lpstr>新細明體</vt:lpstr>
      <vt:lpstr>Arial</vt:lpstr>
      <vt:lpstr>Calibri</vt:lpstr>
      <vt:lpstr>Wingdings</vt:lpstr>
      <vt:lpstr>Office 佈景主題</vt:lpstr>
      <vt:lpstr>内部招标</vt:lpstr>
      <vt:lpstr>小考</vt:lpstr>
      <vt:lpstr>期末口头报告-题目</vt:lpstr>
      <vt:lpstr>期末口头报告-题目</vt:lpstr>
      <vt:lpstr>期末口头报告-规定</vt:lpstr>
      <vt:lpstr>评分标准</vt:lpstr>
      <vt:lpstr>作者</vt:lpstr>
      <vt:lpstr>PowerPoint 簡報</vt:lpstr>
      <vt:lpstr>生词</vt:lpstr>
      <vt:lpstr>招标</vt:lpstr>
      <vt:lpstr>边界</vt:lpstr>
      <vt:lpstr>清晰</vt:lpstr>
      <vt:lpstr>睦邻</vt:lpstr>
      <vt:lpstr>狼烟四起</vt:lpstr>
      <vt:lpstr>争斗</vt:lpstr>
      <vt:lpstr>稿件</vt:lpstr>
      <vt:lpstr>复信</vt:lpstr>
      <vt:lpstr>平日里</vt:lpstr>
      <vt:lpstr>代劳</vt:lpstr>
      <vt:lpstr>携带</vt:lpstr>
      <vt:lpstr>巴结</vt:lpstr>
      <vt:lpstr>相安无事</vt:lpstr>
      <vt:lpstr>天长日久</vt:lpstr>
      <vt:lpstr>耐烦</vt:lpstr>
      <vt:lpstr>气哼哼</vt:lpstr>
      <vt:lpstr>排队</vt:lpstr>
      <vt:lpstr>挨（训）</vt:lpstr>
      <vt:lpstr>消气</vt:lpstr>
      <vt:lpstr>讨好</vt:lpstr>
      <vt:lpstr>雇</vt:lpstr>
      <vt:lpstr>小时工</vt:lpstr>
      <vt:lpstr>磨人</vt:lpstr>
      <vt:lpstr>PowerPoint 簡報</vt:lpstr>
      <vt:lpstr>PowerPoint 簡報</vt:lpstr>
      <vt:lpstr>练一练</vt:lpstr>
      <vt:lpstr>PowerPoint 簡報</vt:lpstr>
      <vt:lpstr>回答问题</vt:lpstr>
      <vt:lpstr>PowerPoint 簡報</vt:lpstr>
      <vt:lpstr>PowerPoint 簡報</vt:lpstr>
      <vt:lpstr>PowerPoint 簡報</vt:lpstr>
      <vt:lpstr>PowerPoint 簡報</vt:lpstr>
      <vt:lpstr>语言点</vt:lpstr>
      <vt:lpstr>争斗不已</vt:lpstr>
      <vt:lpstr>练一练</vt:lpstr>
      <vt:lpstr>词语辨析</vt:lpstr>
      <vt:lpstr>清晰-清楚</vt:lpstr>
      <vt:lpstr>清晰-清楚</vt:lpstr>
      <vt:lpstr>清晰-清楚</vt:lpstr>
      <vt:lpstr>清晰-清楚</vt:lpstr>
      <vt:lpstr>清晰-清楚</vt:lpstr>
      <vt:lpstr>练一练</vt:lpstr>
      <vt:lpstr>争斗-斗争</vt:lpstr>
      <vt:lpstr>争斗-斗争</vt:lpstr>
      <vt:lpstr>争斗-斗争</vt:lpstr>
      <vt:lpstr>争斗-斗争</vt:lpstr>
      <vt:lpstr>争斗-斗争</vt:lpstr>
      <vt:lpstr>争斗-斗争</vt:lpstr>
      <vt:lpstr>练一练</vt:lpstr>
    </vt:vector>
  </TitlesOfParts>
  <Company>C.M.T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ASUS</cp:lastModifiedBy>
  <cp:revision>41</cp:revision>
  <dcterms:created xsi:type="dcterms:W3CDTF">2018-11-24T14:18:19Z</dcterms:created>
  <dcterms:modified xsi:type="dcterms:W3CDTF">2018-11-26T20:42:37Z</dcterms:modified>
</cp:coreProperties>
</file>