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7"/>
  </p:notesMasterIdLst>
  <p:sldIdLst>
    <p:sldId id="256" r:id="rId2"/>
    <p:sldId id="298" r:id="rId3"/>
    <p:sldId id="299" r:id="rId4"/>
    <p:sldId id="300" r:id="rId5"/>
    <p:sldId id="301" r:id="rId6"/>
    <p:sldId id="303" r:id="rId7"/>
    <p:sldId id="304" r:id="rId8"/>
    <p:sldId id="302" r:id="rId9"/>
    <p:sldId id="305" r:id="rId10"/>
    <p:sldId id="311" r:id="rId11"/>
    <p:sldId id="312" r:id="rId12"/>
    <p:sldId id="313" r:id="rId13"/>
    <p:sldId id="314" r:id="rId14"/>
    <p:sldId id="306" r:id="rId15"/>
    <p:sldId id="307" r:id="rId16"/>
    <p:sldId id="308" r:id="rId17"/>
    <p:sldId id="309" r:id="rId18"/>
    <p:sldId id="310" r:id="rId19"/>
    <p:sldId id="315" r:id="rId20"/>
    <p:sldId id="316" r:id="rId21"/>
    <p:sldId id="317" r:id="rId22"/>
    <p:sldId id="318" r:id="rId23"/>
    <p:sldId id="319" r:id="rId24"/>
    <p:sldId id="320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55" r:id="rId39"/>
    <p:sldId id="356" r:id="rId40"/>
    <p:sldId id="357" r:id="rId41"/>
    <p:sldId id="358" r:id="rId42"/>
    <p:sldId id="321" r:id="rId43"/>
    <p:sldId id="329" r:id="rId44"/>
    <p:sldId id="330" r:id="rId45"/>
    <p:sldId id="331" r:id="rId46"/>
    <p:sldId id="332" r:id="rId47"/>
    <p:sldId id="364" r:id="rId48"/>
    <p:sldId id="333" r:id="rId49"/>
    <p:sldId id="334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257" r:id="rId58"/>
    <p:sldId id="258" r:id="rId59"/>
    <p:sldId id="259" r:id="rId60"/>
    <p:sldId id="260" r:id="rId61"/>
    <p:sldId id="261" r:id="rId62"/>
    <p:sldId id="262" r:id="rId63"/>
    <p:sldId id="263" r:id="rId64"/>
    <p:sldId id="264" r:id="rId65"/>
    <p:sldId id="265" r:id="rId66"/>
    <p:sldId id="266" r:id="rId67"/>
    <p:sldId id="267" r:id="rId68"/>
    <p:sldId id="268" r:id="rId69"/>
    <p:sldId id="269" r:id="rId70"/>
    <p:sldId id="270" r:id="rId71"/>
    <p:sldId id="271" r:id="rId72"/>
    <p:sldId id="272" r:id="rId73"/>
    <p:sldId id="273" r:id="rId74"/>
    <p:sldId id="274" r:id="rId75"/>
    <p:sldId id="275" r:id="rId76"/>
    <p:sldId id="276" r:id="rId77"/>
    <p:sldId id="277" r:id="rId78"/>
    <p:sldId id="278" r:id="rId79"/>
    <p:sldId id="279" r:id="rId80"/>
    <p:sldId id="280" r:id="rId81"/>
    <p:sldId id="281" r:id="rId82"/>
    <p:sldId id="282" r:id="rId83"/>
    <p:sldId id="283" r:id="rId84"/>
    <p:sldId id="284" r:id="rId85"/>
    <p:sldId id="285" r:id="rId86"/>
    <p:sldId id="286" r:id="rId87"/>
    <p:sldId id="287" r:id="rId88"/>
    <p:sldId id="288" r:id="rId89"/>
    <p:sldId id="289" r:id="rId90"/>
    <p:sldId id="290" r:id="rId91"/>
    <p:sldId id="291" r:id="rId92"/>
    <p:sldId id="292" r:id="rId93"/>
    <p:sldId id="293" r:id="rId94"/>
    <p:sldId id="294" r:id="rId95"/>
    <p:sldId id="297" r:id="rId9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3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大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線條"/>
          <p:cNvSpPr/>
          <p:nvPr/>
        </p:nvSpPr>
        <p:spPr>
          <a:xfrm>
            <a:off x="508000" y="659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線條"/>
          <p:cNvSpPr/>
          <p:nvPr/>
        </p:nvSpPr>
        <p:spPr>
          <a:xfrm>
            <a:off x="508000" y="408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線條"/>
          <p:cNvSpPr/>
          <p:nvPr/>
        </p:nvSpPr>
        <p:spPr>
          <a:xfrm flipV="1">
            <a:off x="7994302" y="45262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Lorem Ipsum Dolor"/>
          <p:cNvSpPr txBox="1">
            <a:spLocks noGrp="1"/>
          </p:cNvSpPr>
          <p:nvPr>
            <p:ph type="body" sz="quarter" idx="13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17" name="标题文本"/>
          <p:cNvSpPr txBox="1"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标题文本</a:t>
            </a:r>
          </a:p>
        </p:txBody>
      </p:sp>
      <p:sp>
        <p:nvSpPr>
          <p:cNvPr id="18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–王大明"/>
          <p:cNvSpPr txBox="1">
            <a:spLocks noGrp="1"/>
          </p:cNvSpPr>
          <p:nvPr>
            <p:ph type="body" sz="quarter" idx="13"/>
          </p:nvPr>
        </p:nvSpPr>
        <p:spPr>
          <a:xfrm>
            <a:off x="533400" y="5969000"/>
            <a:ext cx="11938000" cy="6350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sz="3000" i="1"/>
            </a:lvl1pPr>
          </a:lstStyle>
          <a:p>
            <a:r>
              <a:t>–王大明</a:t>
            </a:r>
          </a:p>
        </p:txBody>
      </p:sp>
      <p:sp>
        <p:nvSpPr>
          <p:cNvPr id="108" name="「在此輸入名言語錄。」"/>
          <p:cNvSpPr txBox="1">
            <a:spLocks noGrp="1"/>
          </p:cNvSpPr>
          <p:nvPr>
            <p:ph type="body" sz="quarter" idx="14"/>
          </p:nvPr>
        </p:nvSpPr>
        <p:spPr>
          <a:xfrm>
            <a:off x="1270000" y="4241800"/>
            <a:ext cx="104648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r>
              <a:t>「在此輸入名言語錄。」</a:t>
            </a:r>
          </a:p>
        </p:txBody>
      </p:sp>
      <p:sp>
        <p:nvSpPr>
          <p:cNvPr id="10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影像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7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線條"/>
          <p:cNvSpPr/>
          <p:nvPr/>
        </p:nvSpPr>
        <p:spPr>
          <a:xfrm>
            <a:off x="508000" y="21717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2" name="線條"/>
          <p:cNvSpPr/>
          <p:nvPr/>
        </p:nvSpPr>
        <p:spPr>
          <a:xfrm>
            <a:off x="508000" y="6350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3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34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5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線條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" name="線條"/>
          <p:cNvSpPr/>
          <p:nvPr/>
        </p:nvSpPr>
        <p:spPr>
          <a:xfrm>
            <a:off x="508000" y="913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線條"/>
          <p:cNvSpPr/>
          <p:nvPr/>
        </p:nvSpPr>
        <p:spPr>
          <a:xfrm>
            <a:off x="508000" y="662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" name="線條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" name="Lorem Ipsum Dolor"/>
          <p:cNvSpPr txBox="1">
            <a:spLocks noGrp="1"/>
          </p:cNvSpPr>
          <p:nvPr>
            <p:ph type="body" sz="quarter" idx="13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31" name="影像"/>
          <p:cNvSpPr>
            <a:spLocks noGrp="1"/>
          </p:cNvSpPr>
          <p:nvPr>
            <p:ph type="pic" idx="14"/>
          </p:nvPr>
        </p:nvSpPr>
        <p:spPr>
          <a:xfrm>
            <a:off x="596900" y="633461"/>
            <a:ext cx="11811000" cy="520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2" name="标题文本"/>
          <p:cNvSpPr txBox="1"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标题文本</a:t>
            </a:r>
          </a:p>
        </p:txBody>
      </p:sp>
      <p:sp>
        <p:nvSpPr>
          <p:cNvPr id="33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大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标题文本"/>
          <p:cNvSpPr txBox="1"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線條"/>
          <p:cNvSpPr/>
          <p:nvPr/>
        </p:nvSpPr>
        <p:spPr>
          <a:xfrm>
            <a:off x="508000" y="4876800"/>
            <a:ext cx="56763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" name="線條"/>
          <p:cNvSpPr/>
          <p:nvPr/>
        </p:nvSpPr>
        <p:spPr>
          <a:xfrm>
            <a:off x="508000" y="2768600"/>
            <a:ext cx="5676316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Lorem Ipsum Dolor"/>
          <p:cNvSpPr txBox="1">
            <a:spLocks noGrp="1"/>
          </p:cNvSpPr>
          <p:nvPr>
            <p:ph type="body" sz="quarter" idx="13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52" name="影像"/>
          <p:cNvSpPr>
            <a:spLocks noGrp="1"/>
          </p:cNvSpPr>
          <p:nvPr>
            <p:ph type="pic" sz="half" idx="14"/>
          </p:nvPr>
        </p:nvSpPr>
        <p:spPr>
          <a:xfrm>
            <a:off x="6818219" y="647699"/>
            <a:ext cx="5588001" cy="8331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3" name="标题文本"/>
          <p:cNvSpPr txBox="1"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r>
              <a:t>标题文本</a:t>
            </a:r>
          </a:p>
        </p:txBody>
      </p:sp>
      <p:sp>
        <p:nvSpPr>
          <p:cNvPr id="54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71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影像"/>
          <p:cNvSpPr>
            <a:spLocks noGrp="1"/>
          </p:cNvSpPr>
          <p:nvPr>
            <p:ph type="pic" sz="half" idx="13"/>
          </p:nvPr>
        </p:nvSpPr>
        <p:spPr>
          <a:xfrm>
            <a:off x="6819900" y="2654300"/>
            <a:ext cx="5588000" cy="635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0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81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正文级别 1…"/>
          <p:cNvSpPr txBox="1"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影像"/>
          <p:cNvSpPr>
            <a:spLocks noGrp="1"/>
          </p:cNvSpPr>
          <p:nvPr>
            <p:ph type="pic" sz="quarter" idx="13"/>
          </p:nvPr>
        </p:nvSpPr>
        <p:spPr>
          <a:xfrm>
            <a:off x="6856319" y="4772799"/>
            <a:ext cx="5499101" cy="4229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影像"/>
          <p:cNvSpPr>
            <a:spLocks noGrp="1"/>
          </p:cNvSpPr>
          <p:nvPr>
            <p:ph type="pic" sz="quarter" idx="14"/>
          </p:nvPr>
        </p:nvSpPr>
        <p:spPr>
          <a:xfrm>
            <a:off x="6860562" y="609600"/>
            <a:ext cx="5499101" cy="3530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影像"/>
          <p:cNvSpPr>
            <a:spLocks noGrp="1"/>
          </p:cNvSpPr>
          <p:nvPr>
            <p:ph type="pic" sz="half" idx="15"/>
          </p:nvPr>
        </p:nvSpPr>
        <p:spPr>
          <a:xfrm>
            <a:off x="557119" y="609599"/>
            <a:ext cx="5588001" cy="83947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線條"/>
          <p:cNvSpPr/>
          <p:nvPr/>
        </p:nvSpPr>
        <p:spPr>
          <a:xfrm>
            <a:off x="508000" y="21717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線條"/>
          <p:cNvSpPr/>
          <p:nvPr/>
        </p:nvSpPr>
        <p:spPr>
          <a:xfrm>
            <a:off x="508000" y="6350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标题文本"/>
          <p:cNvSpPr txBox="1"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5" name="正文级别 1…"/>
          <p:cNvSpPr txBox="1"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Lesson 3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Lesson 3</a:t>
            </a:r>
          </a:p>
        </p:txBody>
      </p:sp>
      <p:sp>
        <p:nvSpPr>
          <p:cNvPr id="145" name="时间 shíjiān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dirty="0" err="1"/>
              <a:t>时间</a:t>
            </a:r>
            <a:r>
              <a:rPr dirty="0"/>
              <a:t> </a:t>
            </a:r>
            <a:r>
              <a:rPr dirty="0" err="1">
                <a:solidFill>
                  <a:srgbClr val="000000"/>
                </a:solidFill>
              </a:rPr>
              <a:t>shíjiān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46" name="蘇育慧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dirty="0" smtClean="0"/>
              <a:t> </a:t>
            </a:r>
            <a:r>
              <a:rPr lang="zh-TW" altLang="en-US" sz="4500" dirty="0" smtClean="0"/>
              <a:t>李欣蓓</a:t>
            </a:r>
            <a:endParaRPr sz="45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24" name="年纪 niánjì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8600"/>
            </a:lvl1pPr>
          </a:lstStyle>
          <a:p>
            <a:r>
              <a:t>年纪 niánjì</a:t>
            </a:r>
          </a:p>
        </p:txBody>
      </p:sp>
    </p:spTree>
    <p:extLst>
      <p:ext uri="{BB962C8B-B14F-4D97-AF65-F5344CB8AC3E}">
        <p14:creationId xmlns:p14="http://schemas.microsoft.com/office/powerpoint/2010/main" val="40012048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27" name="你今年多大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/>
            </a:pPr>
            <a:r>
              <a:t>你今年多大？</a:t>
            </a:r>
          </a:p>
          <a:p>
            <a:pPr>
              <a:defRPr sz="8600"/>
            </a:pPr>
            <a:r>
              <a:t>我今年十八</a:t>
            </a:r>
            <a:r>
              <a:rPr>
                <a:solidFill>
                  <a:srgbClr val="D93E2B"/>
                </a:solidFill>
              </a:rPr>
              <a:t>岁suì</a:t>
            </a:r>
          </a:p>
        </p:txBody>
      </p:sp>
    </p:spTree>
    <p:extLst>
      <p:ext uri="{BB962C8B-B14F-4D97-AF65-F5344CB8AC3E}">
        <p14:creationId xmlns:p14="http://schemas.microsoft.com/office/powerpoint/2010/main" val="28437724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 dirty="0"/>
          </a:p>
        </p:txBody>
      </p:sp>
      <p:sp>
        <p:nvSpPr>
          <p:cNvPr id="230" name="您今年多大年纪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/>
            </a:pPr>
            <a:r>
              <a:t>您今年多大年纪？</a:t>
            </a:r>
          </a:p>
          <a:p>
            <a:pPr>
              <a:defRPr sz="8600"/>
            </a:pPr>
            <a:r>
              <a:t>我今年九十八</a:t>
            </a:r>
            <a:r>
              <a:rPr>
                <a:solidFill>
                  <a:srgbClr val="D93E2B"/>
                </a:solidFill>
              </a:rPr>
              <a:t>岁suì</a:t>
            </a:r>
          </a:p>
        </p:txBody>
      </p:sp>
    </p:spTree>
    <p:extLst>
      <p:ext uri="{BB962C8B-B14F-4D97-AF65-F5344CB8AC3E}">
        <p14:creationId xmlns:p14="http://schemas.microsoft.com/office/powerpoint/2010/main" val="31915098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33" name="你今年多大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/>
            </a:pPr>
            <a:r>
              <a:t>你今年多大？</a:t>
            </a:r>
          </a:p>
          <a:p>
            <a:pPr>
              <a:defRPr sz="8600"/>
            </a:pPr>
            <a:r>
              <a:t>我今年________岁suì</a:t>
            </a:r>
          </a:p>
        </p:txBody>
      </p:sp>
    </p:spTree>
    <p:extLst>
      <p:ext uri="{BB962C8B-B14F-4D97-AF65-F5344CB8AC3E}">
        <p14:creationId xmlns:p14="http://schemas.microsoft.com/office/powerpoint/2010/main" val="1059707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05" name="几月几号 ______月_______号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/>
            </a:pPr>
            <a:r>
              <a:t>几月几号</a:t>
            </a:r>
            <a:br/>
            <a:r>
              <a:t>______月_______号</a:t>
            </a:r>
          </a:p>
        </p:txBody>
      </p:sp>
    </p:spTree>
    <p:extLst>
      <p:ext uri="{BB962C8B-B14F-4D97-AF65-F5344CB8AC3E}">
        <p14:creationId xmlns:p14="http://schemas.microsoft.com/office/powerpoint/2010/main" val="11237223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08" name="你的生日是几月几号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/>
            </a:pPr>
            <a:r>
              <a:t>你的</a:t>
            </a:r>
            <a:r>
              <a:rPr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rPr>
              <a:t>生日</a:t>
            </a:r>
            <a:r>
              <a:t>是几月几号？</a:t>
            </a:r>
          </a:p>
          <a:p>
            <a:pPr>
              <a:defRPr sz="8600"/>
            </a:pPr>
            <a:r>
              <a:t>我的</a:t>
            </a:r>
            <a:r>
              <a:rPr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rPr>
              <a:t>生日</a:t>
            </a:r>
            <a:r>
              <a:t>是一</a:t>
            </a:r>
            <a:r>
              <a:rPr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rPr>
              <a:t>月</a:t>
            </a:r>
            <a:r>
              <a:t>二</a:t>
            </a:r>
            <a:r>
              <a:rPr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rPr>
              <a:t>号</a:t>
            </a:r>
            <a:br>
              <a:rPr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rPr>
            </a:br>
            <a:r>
              <a:rPr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rPr>
              <a:t>      shēngrì</a:t>
            </a:r>
          </a:p>
        </p:txBody>
      </p:sp>
    </p:spTree>
    <p:extLst>
      <p:ext uri="{BB962C8B-B14F-4D97-AF65-F5344CB8AC3E}">
        <p14:creationId xmlns:p14="http://schemas.microsoft.com/office/powerpoint/2010/main" val="9297501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生日快乐 shēngrì kuàilè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spcBef>
                <a:spcPts val="1400"/>
              </a:spcBef>
              <a:defRPr sz="6300"/>
            </a:lvl1pPr>
          </a:lstStyle>
          <a:p>
            <a:r>
              <a:t>生日快乐 shēngrì kuàilè</a:t>
            </a:r>
          </a:p>
        </p:txBody>
      </p:sp>
      <p:sp>
        <p:nvSpPr>
          <p:cNvPr id="211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2" name="生日.png" descr="生日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7325" y="2441126"/>
            <a:ext cx="6550150" cy="64715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408338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15" name="我请你吃饭 wǒ qǐng nǐ chīfàn"/>
          <p:cNvSpPr txBox="1">
            <a:spLocks noGrp="1"/>
          </p:cNvSpPr>
          <p:nvPr>
            <p:ph type="body" sz="half" idx="1"/>
          </p:nvPr>
        </p:nvSpPr>
        <p:spPr>
          <a:xfrm>
            <a:off x="508000" y="2628899"/>
            <a:ext cx="11988800" cy="2760321"/>
          </a:xfrm>
          <a:prstGeom prst="rect">
            <a:avLst/>
          </a:prstGeom>
        </p:spPr>
        <p:txBody>
          <a:bodyPr/>
          <a:lstStyle/>
          <a:p>
            <a:pPr marL="418211" indent="-418211" defTabSz="519937">
              <a:spcBef>
                <a:spcPts val="2100"/>
              </a:spcBef>
              <a:defRPr sz="7654"/>
            </a:pPr>
            <a:r>
              <a:t>我请你吃饭</a:t>
            </a:r>
            <a:br/>
            <a:r>
              <a:t>wǒ qǐng nǐ chīfàn</a:t>
            </a:r>
          </a:p>
        </p:txBody>
      </p:sp>
      <p:pic>
        <p:nvPicPr>
          <p:cNvPr id="216" name="1457be9583ef8f0.jpg" descr="1457be9583ef8f0.jpg"/>
          <p:cNvPicPr>
            <a:picLocks noChangeAspect="1"/>
          </p:cNvPicPr>
          <p:nvPr/>
        </p:nvPicPr>
        <p:blipFill>
          <a:blip r:embed="rId2">
            <a:extLst/>
          </a:blip>
          <a:srcRect l="7433" t="19978" r="13433" b="888"/>
          <a:stretch>
            <a:fillRect/>
          </a:stretch>
        </p:blipFill>
        <p:spPr>
          <a:xfrm>
            <a:off x="7061209" y="5187301"/>
            <a:ext cx="5475987" cy="54759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456071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19" name="生日快乐！我请你吃饭。 shēngrì kuàilè       wǒ qǐng nǐ chīfàn"/>
          <p:cNvSpPr txBox="1">
            <a:spLocks noGrp="1"/>
          </p:cNvSpPr>
          <p:nvPr>
            <p:ph type="body" sz="half" idx="1"/>
          </p:nvPr>
        </p:nvSpPr>
        <p:spPr>
          <a:xfrm>
            <a:off x="508000" y="2628900"/>
            <a:ext cx="11988800" cy="3161030"/>
          </a:xfrm>
          <a:prstGeom prst="rect">
            <a:avLst/>
          </a:prstGeom>
        </p:spPr>
        <p:txBody>
          <a:bodyPr/>
          <a:lstStyle/>
          <a:p>
            <a:pPr marL="469899" indent="-469899">
              <a:defRPr sz="7100"/>
            </a:pPr>
            <a:r>
              <a:rPr dirty="0" err="1"/>
              <a:t>生日快乐！我请你吃饭</a:t>
            </a:r>
            <a:r>
              <a:rPr dirty="0"/>
              <a:t>。</a:t>
            </a:r>
            <a:br>
              <a:rPr dirty="0"/>
            </a:br>
            <a:r>
              <a:rPr sz="4400" dirty="0" err="1"/>
              <a:t>shēng</a:t>
            </a:r>
            <a:r>
              <a:rPr sz="4500" dirty="0" err="1"/>
              <a:t>rì</a:t>
            </a:r>
            <a:r>
              <a:rPr sz="4500" dirty="0"/>
              <a:t> </a:t>
            </a:r>
            <a:r>
              <a:rPr sz="4500" dirty="0" err="1"/>
              <a:t>kuàilè</a:t>
            </a:r>
            <a:r>
              <a:rPr sz="4500" dirty="0"/>
              <a:t>       </a:t>
            </a:r>
            <a:r>
              <a:rPr sz="4500" dirty="0" err="1"/>
              <a:t>wǒ</a:t>
            </a:r>
            <a:r>
              <a:rPr sz="4500" dirty="0"/>
              <a:t> </a:t>
            </a:r>
            <a:r>
              <a:rPr sz="4500" dirty="0" err="1"/>
              <a:t>qǐng</a:t>
            </a:r>
            <a:r>
              <a:rPr sz="4500" dirty="0"/>
              <a:t> </a:t>
            </a:r>
            <a:r>
              <a:rPr sz="4500" dirty="0" err="1"/>
              <a:t>nǐ</a:t>
            </a:r>
            <a:r>
              <a:rPr sz="4500" dirty="0"/>
              <a:t> </a:t>
            </a:r>
            <a:r>
              <a:rPr sz="4500" dirty="0" err="1"/>
              <a:t>chīfàn</a:t>
            </a:r>
            <a:endParaRPr sz="4500" dirty="0"/>
          </a:p>
        </p:txBody>
      </p:sp>
      <p:pic>
        <p:nvPicPr>
          <p:cNvPr id="220" name="生日.png" descr="生日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3433" y="5600303"/>
            <a:ext cx="3943648" cy="38963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1457be9583ef8f0.jpg" descr="1457be9583ef8f0.jpg"/>
          <p:cNvPicPr>
            <a:picLocks noChangeAspect="1"/>
          </p:cNvPicPr>
          <p:nvPr/>
        </p:nvPicPr>
        <p:blipFill>
          <a:blip r:embed="rId3">
            <a:extLst/>
          </a:blip>
          <a:srcRect l="5735" t="18890" r="5735"/>
          <a:stretch>
            <a:fillRect/>
          </a:stretch>
        </p:blipFill>
        <p:spPr>
          <a:xfrm>
            <a:off x="6686155" y="5490773"/>
            <a:ext cx="5375984" cy="492537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526938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半 bà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spcBef>
                <a:spcPts val="1400"/>
              </a:spcBef>
              <a:defRPr sz="6300"/>
            </a:lvl1pPr>
          </a:lstStyle>
          <a:p>
            <a:r>
              <a:t>半 bàn</a:t>
            </a:r>
          </a:p>
        </p:txBody>
      </p:sp>
      <p:pic>
        <p:nvPicPr>
          <p:cNvPr id="246" name="败.jpeg" descr="败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4063" y="2628900"/>
            <a:ext cx="6738291" cy="67382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336339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184" name="数字 shùzì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8600"/>
            </a:lvl1pPr>
          </a:lstStyle>
          <a:p>
            <a:r>
              <a:t>数字 shùzì</a:t>
            </a:r>
          </a:p>
        </p:txBody>
      </p:sp>
    </p:spTree>
    <p:extLst>
      <p:ext uri="{BB962C8B-B14F-4D97-AF65-F5344CB8AC3E}">
        <p14:creationId xmlns:p14="http://schemas.microsoft.com/office/powerpoint/2010/main" val="35273070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三點半 bà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spcBef>
                <a:spcPts val="1400"/>
              </a:spcBef>
              <a:defRPr sz="6300"/>
            </a:lvl1pPr>
          </a:lstStyle>
          <a:p>
            <a:r>
              <a:t>三點半 bàn</a:t>
            </a:r>
          </a:p>
        </p:txBody>
      </p:sp>
      <p:pic>
        <p:nvPicPr>
          <p:cNvPr id="250" name="败.jpeg" descr="败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4063" y="2628900"/>
            <a:ext cx="6738291" cy="67382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二分之一.jpg" descr="二分之一.jpg"/>
          <p:cNvPicPr>
            <a:picLocks noChangeAspect="1"/>
          </p:cNvPicPr>
          <p:nvPr/>
        </p:nvPicPr>
        <p:blipFill>
          <a:blip r:embed="rId3">
            <a:alphaModFix amt="35045"/>
            <a:extLst/>
          </a:blip>
          <a:srcRect l="1922" r="13573" b="17151"/>
          <a:stretch>
            <a:fillRect/>
          </a:stretch>
        </p:blipFill>
        <p:spPr>
          <a:xfrm>
            <a:off x="2242042" y="2493004"/>
            <a:ext cx="12788901" cy="70100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9697562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刻 kè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spcBef>
                <a:spcPts val="1400"/>
              </a:spcBef>
              <a:defRPr sz="6300"/>
            </a:lvl1pPr>
          </a:lstStyle>
          <a:p>
            <a:r>
              <a:t>刻 kè</a:t>
            </a:r>
          </a:p>
        </p:txBody>
      </p:sp>
      <p:pic>
        <p:nvPicPr>
          <p:cNvPr id="255" name="dk4.jpg" descr="dk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0064" y="2178050"/>
            <a:ext cx="7244672" cy="716257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9392855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三點一刻 kè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spcBef>
                <a:spcPts val="1400"/>
              </a:spcBef>
              <a:defRPr sz="6300"/>
            </a:lvl1pPr>
          </a:lstStyle>
          <a:p>
            <a:r>
              <a:t>三點一刻 kè</a:t>
            </a:r>
          </a:p>
        </p:txBody>
      </p:sp>
      <p:pic>
        <p:nvPicPr>
          <p:cNvPr id="259" name="dk4.jpg" descr="dk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0064" y="2178050"/>
            <a:ext cx="7244672" cy="7162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四分之一.png" descr="四分之一.png"/>
          <p:cNvPicPr>
            <a:picLocks noChangeAspect="1"/>
          </p:cNvPicPr>
          <p:nvPr/>
        </p:nvPicPr>
        <p:blipFill>
          <a:blip r:embed="rId3">
            <a:alphaModFix amt="74086"/>
            <a:extLst/>
          </a:blip>
          <a:srcRect l="14948" t="45618" r="39819" b="9150"/>
          <a:stretch>
            <a:fillRect/>
          </a:stretch>
        </p:blipFill>
        <p:spPr>
          <a:xfrm rot="16186346">
            <a:off x="6263747" y="2212445"/>
            <a:ext cx="3822651" cy="34234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4353516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三點二刻 kè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spcBef>
                <a:spcPts val="1400"/>
              </a:spcBef>
              <a:defRPr sz="6300"/>
            </a:lvl1pPr>
          </a:lstStyle>
          <a:p>
            <a:r>
              <a:t>三點二刻 kè</a:t>
            </a:r>
          </a:p>
        </p:txBody>
      </p:sp>
      <p:pic>
        <p:nvPicPr>
          <p:cNvPr id="264" name="dk4.jpg" descr="dk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0064" y="2178050"/>
            <a:ext cx="7244672" cy="7162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四分之一.png" descr="四分之一.png"/>
          <p:cNvPicPr>
            <a:picLocks noChangeAspect="1"/>
          </p:cNvPicPr>
          <p:nvPr/>
        </p:nvPicPr>
        <p:blipFill>
          <a:blip r:embed="rId3">
            <a:alphaModFix amt="74086"/>
            <a:extLst/>
          </a:blip>
          <a:srcRect l="14948" t="45618" r="39819" b="9150"/>
          <a:stretch>
            <a:fillRect/>
          </a:stretch>
        </p:blipFill>
        <p:spPr>
          <a:xfrm rot="16186346">
            <a:off x="6263747" y="2212445"/>
            <a:ext cx="3822651" cy="3423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四分之一.png" descr="四分之一.png"/>
          <p:cNvPicPr>
            <a:picLocks noChangeAspect="1"/>
          </p:cNvPicPr>
          <p:nvPr/>
        </p:nvPicPr>
        <p:blipFill>
          <a:blip r:embed="rId3">
            <a:alphaModFix amt="74086"/>
            <a:extLst/>
          </a:blip>
          <a:srcRect l="14948" t="45618" r="39819" b="9150"/>
          <a:stretch>
            <a:fillRect/>
          </a:stretch>
        </p:blipFill>
        <p:spPr>
          <a:xfrm rot="51339">
            <a:off x="6433573" y="5863897"/>
            <a:ext cx="3822651" cy="34234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0433084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三點三刻 kè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spcBef>
                <a:spcPts val="1400"/>
              </a:spcBef>
              <a:defRPr sz="6300"/>
            </a:lvl1pPr>
          </a:lstStyle>
          <a:p>
            <a:r>
              <a:t>三點三刻 kè</a:t>
            </a:r>
          </a:p>
        </p:txBody>
      </p:sp>
      <p:pic>
        <p:nvPicPr>
          <p:cNvPr id="270" name="dk4.jpg" descr="dk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0064" y="2178050"/>
            <a:ext cx="7244672" cy="7162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四分之一.png" descr="四分之一.png"/>
          <p:cNvPicPr>
            <a:picLocks noChangeAspect="1"/>
          </p:cNvPicPr>
          <p:nvPr/>
        </p:nvPicPr>
        <p:blipFill>
          <a:blip r:embed="rId3">
            <a:alphaModFix amt="74086"/>
            <a:extLst/>
          </a:blip>
          <a:srcRect l="14948" t="45618" r="39819" b="9150"/>
          <a:stretch>
            <a:fillRect/>
          </a:stretch>
        </p:blipFill>
        <p:spPr>
          <a:xfrm rot="16186346">
            <a:off x="6263747" y="2212445"/>
            <a:ext cx="3822651" cy="3423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四分之一.png" descr="四分之一.png"/>
          <p:cNvPicPr>
            <a:picLocks noChangeAspect="1"/>
          </p:cNvPicPr>
          <p:nvPr/>
        </p:nvPicPr>
        <p:blipFill>
          <a:blip r:embed="rId3">
            <a:alphaModFix amt="74086"/>
            <a:extLst/>
          </a:blip>
          <a:srcRect l="14948" t="45618" r="39819" b="9150"/>
          <a:stretch>
            <a:fillRect/>
          </a:stretch>
        </p:blipFill>
        <p:spPr>
          <a:xfrm rot="5426105">
            <a:off x="2748352" y="5863859"/>
            <a:ext cx="3822651" cy="3423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四分之一.png" descr="四分之一.png"/>
          <p:cNvPicPr>
            <a:picLocks noChangeAspect="1"/>
          </p:cNvPicPr>
          <p:nvPr/>
        </p:nvPicPr>
        <p:blipFill>
          <a:blip r:embed="rId3">
            <a:alphaModFix amt="74086"/>
            <a:extLst/>
          </a:blip>
          <a:srcRect l="14948" t="45618" r="39819" b="9150"/>
          <a:stretch>
            <a:fillRect/>
          </a:stretch>
        </p:blipFill>
        <p:spPr>
          <a:xfrm rot="51339">
            <a:off x="6433573" y="5863897"/>
            <a:ext cx="3822651" cy="34234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4505000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188" name="______点（钟）             diǎn zhōng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/>
            </a:pPr>
            <a:r>
              <a:t>______点（钟）</a:t>
            </a:r>
            <a:br/>
            <a:r>
              <a:t>            diǎn zhōng</a:t>
            </a:r>
          </a:p>
        </p:txBody>
      </p:sp>
    </p:spTree>
    <p:extLst>
      <p:ext uri="{BB962C8B-B14F-4D97-AF65-F5344CB8AC3E}">
        <p14:creationId xmlns:p14="http://schemas.microsoft.com/office/powerpoint/2010/main" val="20874445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191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2" name="没有只真.png" descr="没有只真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633" y="640368"/>
            <a:ext cx="11331533" cy="8472864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線條"/>
          <p:cNvSpPr/>
          <p:nvPr/>
        </p:nvSpPr>
        <p:spPr>
          <a:xfrm flipV="1">
            <a:off x="6718299" y="3783093"/>
            <a:ext cx="765939" cy="1087358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194" name="線條"/>
          <p:cNvSpPr/>
          <p:nvPr/>
        </p:nvSpPr>
        <p:spPr>
          <a:xfrm flipV="1">
            <a:off x="6705599" y="2634455"/>
            <a:ext cx="1" cy="2235995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96008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197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8" name="没有只真.png" descr="没有只真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633" y="640368"/>
            <a:ext cx="11331533" cy="8472864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線條"/>
          <p:cNvSpPr/>
          <p:nvPr/>
        </p:nvSpPr>
        <p:spPr>
          <a:xfrm flipV="1">
            <a:off x="6718299" y="4112648"/>
            <a:ext cx="1366411" cy="757803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200" name="線條"/>
          <p:cNvSpPr/>
          <p:nvPr/>
        </p:nvSpPr>
        <p:spPr>
          <a:xfrm flipV="1">
            <a:off x="6705599" y="2634455"/>
            <a:ext cx="1" cy="2235995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46081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03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4" name="没有只真.png" descr="没有只真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633" y="640368"/>
            <a:ext cx="11331533" cy="8472864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線條"/>
          <p:cNvSpPr/>
          <p:nvPr/>
        </p:nvSpPr>
        <p:spPr>
          <a:xfrm>
            <a:off x="6718300" y="4870450"/>
            <a:ext cx="1742802" cy="0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206" name="線條"/>
          <p:cNvSpPr/>
          <p:nvPr/>
        </p:nvSpPr>
        <p:spPr>
          <a:xfrm flipV="1">
            <a:off x="6705599" y="2634455"/>
            <a:ext cx="1" cy="2235995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519441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09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0" name="没有只真.png" descr="没有只真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633" y="640368"/>
            <a:ext cx="11331533" cy="8472864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線條"/>
          <p:cNvSpPr/>
          <p:nvPr/>
        </p:nvSpPr>
        <p:spPr>
          <a:xfrm>
            <a:off x="6718299" y="4870450"/>
            <a:ext cx="1242989" cy="696020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212" name="線條"/>
          <p:cNvSpPr/>
          <p:nvPr/>
        </p:nvSpPr>
        <p:spPr>
          <a:xfrm flipV="1">
            <a:off x="6705599" y="2634455"/>
            <a:ext cx="1" cy="2235995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613896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数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spcBef>
                <a:spcPts val="1400"/>
              </a:spcBef>
              <a:defRPr sz="6300"/>
            </a:lvl1pPr>
          </a:lstStyle>
          <a:p>
            <a:r>
              <a:t>数字</a:t>
            </a:r>
          </a:p>
        </p:txBody>
      </p:sp>
      <p:sp>
        <p:nvSpPr>
          <p:cNvPr id="187" name="一                    六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4833" indent="-314833" algn="ctr" defTabSz="391414">
              <a:spcBef>
                <a:spcPts val="1600"/>
              </a:spcBef>
              <a:defRPr sz="5762"/>
            </a:pPr>
            <a:r>
              <a:t>一                    六</a:t>
            </a:r>
          </a:p>
          <a:p>
            <a:pPr marL="314833" indent="-314833" algn="ctr" defTabSz="391414">
              <a:spcBef>
                <a:spcPts val="1600"/>
              </a:spcBef>
              <a:defRPr sz="5762"/>
            </a:pPr>
            <a:r>
              <a:t>二                    七</a:t>
            </a:r>
          </a:p>
          <a:p>
            <a:pPr marL="314833" indent="-314833" algn="ctr" defTabSz="391414">
              <a:spcBef>
                <a:spcPts val="1600"/>
              </a:spcBef>
              <a:defRPr sz="5762"/>
            </a:pPr>
            <a:r>
              <a:t>三                     八</a:t>
            </a:r>
          </a:p>
          <a:p>
            <a:pPr marL="314833" indent="-314833" algn="ctr" defTabSz="391414">
              <a:spcBef>
                <a:spcPts val="1600"/>
              </a:spcBef>
              <a:defRPr sz="5762"/>
            </a:pPr>
            <a:r>
              <a:t>四                     九</a:t>
            </a:r>
          </a:p>
          <a:p>
            <a:pPr marL="314833" indent="-314833" algn="ctr" defTabSz="391414">
              <a:spcBef>
                <a:spcPts val="1600"/>
              </a:spcBef>
              <a:defRPr sz="5762"/>
            </a:pPr>
            <a:r>
              <a:t>五                     十</a:t>
            </a:r>
          </a:p>
        </p:txBody>
      </p:sp>
    </p:spTree>
    <p:extLst>
      <p:ext uri="{BB962C8B-B14F-4D97-AF65-F5344CB8AC3E}">
        <p14:creationId xmlns:p14="http://schemas.microsoft.com/office/powerpoint/2010/main" val="11610743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15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6" name="没有只真.png" descr="没有只真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633" y="640368"/>
            <a:ext cx="11331533" cy="8472864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線條"/>
          <p:cNvSpPr/>
          <p:nvPr/>
        </p:nvSpPr>
        <p:spPr>
          <a:xfrm>
            <a:off x="6718300" y="4870449"/>
            <a:ext cx="915814" cy="1400673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218" name="線條"/>
          <p:cNvSpPr/>
          <p:nvPr/>
        </p:nvSpPr>
        <p:spPr>
          <a:xfrm flipV="1">
            <a:off x="6705599" y="2634455"/>
            <a:ext cx="1" cy="2235995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521664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21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2" name="没有只真.png" descr="没有只真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633" y="640368"/>
            <a:ext cx="11331533" cy="8472864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線條"/>
          <p:cNvSpPr/>
          <p:nvPr/>
        </p:nvSpPr>
        <p:spPr>
          <a:xfrm>
            <a:off x="6718299" y="4870450"/>
            <a:ext cx="1" cy="1426356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224" name="線條"/>
          <p:cNvSpPr/>
          <p:nvPr/>
        </p:nvSpPr>
        <p:spPr>
          <a:xfrm flipV="1">
            <a:off x="6705599" y="2634455"/>
            <a:ext cx="1" cy="2235995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707290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27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8" name="没有只真.png" descr="没有只真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633" y="640368"/>
            <a:ext cx="11331533" cy="8472864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線條"/>
          <p:cNvSpPr/>
          <p:nvPr/>
        </p:nvSpPr>
        <p:spPr>
          <a:xfrm flipH="1">
            <a:off x="5980310" y="4870449"/>
            <a:ext cx="737990" cy="1212899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230" name="線條"/>
          <p:cNvSpPr/>
          <p:nvPr/>
        </p:nvSpPr>
        <p:spPr>
          <a:xfrm flipV="1">
            <a:off x="6705599" y="2634455"/>
            <a:ext cx="1" cy="2235995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2337859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33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4" name="没有只真.png" descr="没有只真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633" y="640368"/>
            <a:ext cx="11331533" cy="8472864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線條"/>
          <p:cNvSpPr/>
          <p:nvPr/>
        </p:nvSpPr>
        <p:spPr>
          <a:xfrm flipH="1">
            <a:off x="5395217" y="4870450"/>
            <a:ext cx="1323083" cy="814882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236" name="線條"/>
          <p:cNvSpPr/>
          <p:nvPr/>
        </p:nvSpPr>
        <p:spPr>
          <a:xfrm flipV="1">
            <a:off x="6705599" y="2634455"/>
            <a:ext cx="1" cy="2235995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784546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39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40" name="没有只真.png" descr="没有只真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633" y="640368"/>
            <a:ext cx="11331533" cy="8472864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線條"/>
          <p:cNvSpPr/>
          <p:nvPr/>
        </p:nvSpPr>
        <p:spPr>
          <a:xfrm flipH="1">
            <a:off x="4981624" y="4870450"/>
            <a:ext cx="1736676" cy="0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242" name="線條"/>
          <p:cNvSpPr/>
          <p:nvPr/>
        </p:nvSpPr>
        <p:spPr>
          <a:xfrm flipV="1">
            <a:off x="6705599" y="2634455"/>
            <a:ext cx="1" cy="2235995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6555876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45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46" name="没有只真.png" descr="没有只真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633" y="640368"/>
            <a:ext cx="11331533" cy="8472864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線條"/>
          <p:cNvSpPr/>
          <p:nvPr/>
        </p:nvSpPr>
        <p:spPr>
          <a:xfrm flipH="1" flipV="1">
            <a:off x="5218707" y="3977679"/>
            <a:ext cx="1499593" cy="892772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248" name="線條"/>
          <p:cNvSpPr/>
          <p:nvPr/>
        </p:nvSpPr>
        <p:spPr>
          <a:xfrm flipV="1">
            <a:off x="6705599" y="2634455"/>
            <a:ext cx="1" cy="2235995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060810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51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52" name="没有只真.png" descr="没有只真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633" y="640368"/>
            <a:ext cx="11331533" cy="8472864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線條"/>
          <p:cNvSpPr/>
          <p:nvPr/>
        </p:nvSpPr>
        <p:spPr>
          <a:xfrm flipH="1" flipV="1">
            <a:off x="5852516" y="3658473"/>
            <a:ext cx="865784" cy="1211977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254" name="線條"/>
          <p:cNvSpPr/>
          <p:nvPr/>
        </p:nvSpPr>
        <p:spPr>
          <a:xfrm flipV="1">
            <a:off x="6705599" y="2634455"/>
            <a:ext cx="1" cy="2235995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147267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57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58" name="没有只真.png" descr="没有只真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633" y="640368"/>
            <a:ext cx="11331533" cy="8472864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線條"/>
          <p:cNvSpPr/>
          <p:nvPr/>
        </p:nvSpPr>
        <p:spPr>
          <a:xfrm flipV="1">
            <a:off x="6718299" y="3542445"/>
            <a:ext cx="1" cy="1328005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260" name="線條"/>
          <p:cNvSpPr/>
          <p:nvPr/>
        </p:nvSpPr>
        <p:spPr>
          <a:xfrm flipV="1">
            <a:off x="6705599" y="2634455"/>
            <a:ext cx="1" cy="2235995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0168461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84" name="______点_______分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8600"/>
            </a:lvl1pPr>
          </a:lstStyle>
          <a:p>
            <a:r>
              <a:t>______点_______分</a:t>
            </a:r>
          </a:p>
        </p:txBody>
      </p:sp>
    </p:spTree>
    <p:extLst>
      <p:ext uri="{BB962C8B-B14F-4D97-AF65-F5344CB8AC3E}">
        <p14:creationId xmlns:p14="http://schemas.microsoft.com/office/powerpoint/2010/main" val="1251936322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87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88" name="螢幕快照 2018-10-14 下午1.02.52.png" descr="螢幕快照 2018-10-14 下午1.02.5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0742" y="0"/>
            <a:ext cx="9770360" cy="97536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2405683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190" name="星期 xīngqí / xīngqī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/>
            </a:pPr>
            <a:r>
              <a:t>星期 xīngqí / xīng</a:t>
            </a:r>
            <a:r>
              <a:rPr>
                <a:solidFill>
                  <a:srgbClr val="D93E2B"/>
                </a:solidFill>
              </a:rPr>
              <a:t>qī</a:t>
            </a:r>
          </a:p>
        </p:txBody>
      </p:sp>
    </p:spTree>
    <p:extLst>
      <p:ext uri="{BB962C8B-B14F-4D97-AF65-F5344CB8AC3E}">
        <p14:creationId xmlns:p14="http://schemas.microsoft.com/office/powerpoint/2010/main" val="12345398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91" name="现在几点？ xiànzài jǐ diǎ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defRPr>
            </a:pPr>
            <a:r>
              <a:t>现在几点？</a:t>
            </a:r>
            <a:br/>
            <a:r>
              <a:rPr>
                <a:solidFill>
                  <a:srgbClr val="000000"/>
                </a:solidFill>
              </a:rPr>
              <a:t>xiànzài jǐ diǎn</a:t>
            </a:r>
          </a:p>
        </p:txBody>
      </p:sp>
    </p:spTree>
    <p:extLst>
      <p:ext uri="{BB962C8B-B14F-4D97-AF65-F5344CB8AC3E}">
        <p14:creationId xmlns:p14="http://schemas.microsoft.com/office/powerpoint/2010/main" val="2674654511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94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95" name="时钟.gif" descr="时钟.gi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5486" y="593018"/>
            <a:ext cx="8567565" cy="85675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45725539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42" name="现在几点？ xiànzài jǐ diǎ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defRPr>
            </a:pPr>
            <a:r>
              <a:t>现在几点？</a:t>
            </a:r>
            <a:br/>
            <a:r>
              <a:rPr>
                <a:solidFill>
                  <a:srgbClr val="000000"/>
                </a:solidFill>
              </a:rPr>
              <a:t>xiànzài jǐ diǎn</a:t>
            </a:r>
          </a:p>
          <a:p>
            <a:pPr>
              <a:defRPr sz="8600">
                <a:solidFill>
                  <a:srgbClr val="000000"/>
                </a:solidFill>
              </a:defRPr>
            </a:pPr>
            <a:r>
              <a:t>现在是____点_____分</a:t>
            </a:r>
          </a:p>
        </p:txBody>
      </p:sp>
    </p:spTree>
    <p:extLst>
      <p:ext uri="{BB962C8B-B14F-4D97-AF65-F5344CB8AC3E}">
        <p14:creationId xmlns:p14="http://schemas.microsoft.com/office/powerpoint/2010/main" val="3609027826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155" name="星期 xīngqí /xīngqī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8600"/>
            </a:lvl1pPr>
          </a:lstStyle>
          <a:p>
            <a:r>
              <a:t>星期 xīngqí /xīngqī</a:t>
            </a:r>
          </a:p>
        </p:txBody>
      </p:sp>
    </p:spTree>
    <p:extLst>
      <p:ext uri="{BB962C8B-B14F-4D97-AF65-F5344CB8AC3E}">
        <p14:creationId xmlns:p14="http://schemas.microsoft.com/office/powerpoint/2010/main" val="468052790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星期 xīngqí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spcBef>
                <a:spcPts val="1400"/>
              </a:spcBef>
              <a:defRPr sz="6300"/>
            </a:lvl1pPr>
          </a:lstStyle>
          <a:p>
            <a:r>
              <a:t>星期 xīngqí</a:t>
            </a:r>
          </a:p>
        </p:txBody>
      </p:sp>
      <p:graphicFrame>
        <p:nvGraphicFramePr>
          <p:cNvPr id="158" name="表格"/>
          <p:cNvGraphicFramePr/>
          <p:nvPr/>
        </p:nvGraphicFramePr>
        <p:xfrm>
          <a:off x="361469" y="3613277"/>
          <a:ext cx="12281857" cy="4127246"/>
        </p:xfrm>
        <a:graphic>
          <a:graphicData uri="http://schemas.openxmlformats.org/drawingml/2006/table">
            <a:tbl>
              <a:tblPr>
                <a:tableStyleId>{CF821DB8-F4EB-4A41-A1BA-3FCAFE7338EE}</a:tableStyleId>
              </a:tblPr>
              <a:tblGrid>
                <a:gridCol w="1754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4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4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45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4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545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63623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星期一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星期二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星期三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星期四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星期五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星期六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星期日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3623">
                <a:tc>
                  <a:txBody>
                    <a:bodyPr/>
                    <a:lstStyle/>
                    <a:p>
                      <a:pPr defTabSz="914400">
                        <a:defRPr sz="48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8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8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8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8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800">
                          <a:solidFill>
                            <a:schemeClr val="accent5">
                              <a:hueOff val="-411174"/>
                              <a:satOff val="4030"/>
                              <a:lumOff val="-29867"/>
                            </a:schemeClr>
                          </a:solidFill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chemeClr val="accent5">
                              <a:hueOff val="-411174"/>
                              <a:satOff val="4030"/>
                              <a:lumOff val="-29867"/>
                            </a:schemeClr>
                          </a:solidFill>
                        </a:rPr>
                        <a:t>星期天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740598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礼拜 lǐbà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spcBef>
                <a:spcPts val="1400"/>
              </a:spcBef>
              <a:defRPr sz="6300"/>
            </a:lvl1pPr>
          </a:lstStyle>
          <a:p>
            <a:r>
              <a:t>礼拜 lǐbài</a:t>
            </a:r>
          </a:p>
        </p:txBody>
      </p:sp>
      <p:graphicFrame>
        <p:nvGraphicFramePr>
          <p:cNvPr id="161" name="表格"/>
          <p:cNvGraphicFramePr/>
          <p:nvPr/>
        </p:nvGraphicFramePr>
        <p:xfrm>
          <a:off x="431229" y="3638306"/>
          <a:ext cx="12142340" cy="4077188"/>
        </p:xfrm>
        <a:graphic>
          <a:graphicData uri="http://schemas.openxmlformats.org/drawingml/2006/table">
            <a:tbl>
              <a:tblPr>
                <a:tableStyleId>{CF821DB8-F4EB-4A41-A1BA-3FCAFE7338EE}</a:tableStyleId>
              </a:tblPr>
              <a:tblGrid>
                <a:gridCol w="1734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4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4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4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4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46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346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38594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礼拜一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礼拜二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礼拜三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礼拜四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礼拜五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礼拜六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礼拜日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8594">
                <a:tc>
                  <a:txBody>
                    <a:bodyPr/>
                    <a:lstStyle/>
                    <a:p>
                      <a:pPr defTabSz="914400">
                        <a:defRPr sz="48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8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8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8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8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800">
                          <a:solidFill>
                            <a:schemeClr val="accent5">
                              <a:hueOff val="-411174"/>
                              <a:satOff val="4030"/>
                              <a:lumOff val="-29867"/>
                            </a:schemeClr>
                          </a:solidFill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chemeClr val="accent5">
                              <a:hueOff val="-411174"/>
                              <a:satOff val="4030"/>
                              <a:lumOff val="-29867"/>
                            </a:schemeClr>
                          </a:solidFill>
                        </a:rPr>
                        <a:t>礼拜天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017875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周zhō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spcBef>
                <a:spcPts val="1400"/>
              </a:spcBef>
              <a:defRPr sz="6300"/>
            </a:lvl1pPr>
          </a:lstStyle>
          <a:p>
            <a:r>
              <a:t>周zhōu</a:t>
            </a:r>
          </a:p>
        </p:txBody>
      </p:sp>
      <p:graphicFrame>
        <p:nvGraphicFramePr>
          <p:cNvPr id="164" name="表格"/>
          <p:cNvGraphicFramePr/>
          <p:nvPr/>
        </p:nvGraphicFramePr>
        <p:xfrm>
          <a:off x="382453" y="3787709"/>
          <a:ext cx="12239892" cy="3778380"/>
        </p:xfrm>
        <a:graphic>
          <a:graphicData uri="http://schemas.openxmlformats.org/drawingml/2006/table">
            <a:tbl>
              <a:tblPr>
                <a:tableStyleId>{CF821DB8-F4EB-4A41-A1BA-3FCAFE7338EE}</a:tableStyleId>
              </a:tblPr>
              <a:tblGrid>
                <a:gridCol w="1748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8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8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8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85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485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8919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 b="1">
                          <a:solidFill>
                            <a:srgbClr val="414141"/>
                          </a:solidFill>
                        </a:rPr>
                        <a:t>周一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 b="1">
                          <a:solidFill>
                            <a:srgbClr val="414141"/>
                          </a:solidFill>
                        </a:rPr>
                        <a:t>周二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 b="1">
                          <a:solidFill>
                            <a:srgbClr val="414141"/>
                          </a:solidFill>
                        </a:rPr>
                        <a:t>周三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 b="1">
                          <a:solidFill>
                            <a:srgbClr val="414141"/>
                          </a:solidFill>
                        </a:rPr>
                        <a:t>周四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 b="1">
                          <a:solidFill>
                            <a:srgbClr val="414141"/>
                          </a:solidFill>
                        </a:rPr>
                        <a:t>周五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 b="1">
                          <a:solidFill>
                            <a:srgbClr val="414141"/>
                          </a:solidFill>
                        </a:rPr>
                        <a:t>周六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 b="1">
                          <a:solidFill>
                            <a:srgbClr val="414141"/>
                          </a:solidFill>
                        </a:rPr>
                        <a:t>周日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9190">
                <a:tc>
                  <a:txBody>
                    <a:bodyPr/>
                    <a:lstStyle/>
                    <a:p>
                      <a:pPr defTabSz="914400">
                        <a:defRPr sz="4800" b="1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800" b="1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800" b="1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800" b="1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800" b="1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 b="1">
                          <a:solidFill>
                            <a:schemeClr val="accent5">
                              <a:hueOff val="-411174"/>
                              <a:satOff val="4030"/>
                              <a:lumOff val="-29867"/>
                            </a:schemeClr>
                          </a:solidFill>
                        </a:rPr>
                        <a:t>周末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 b="1">
                          <a:solidFill>
                            <a:schemeClr val="accent5">
                              <a:hueOff val="-411174"/>
                              <a:satOff val="4030"/>
                              <a:lumOff val="-29867"/>
                            </a:schemeClr>
                          </a:solidFill>
                        </a:rPr>
                        <a:t>周末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5" name="周天"/>
          <p:cNvSpPr txBox="1"/>
          <p:nvPr/>
        </p:nvSpPr>
        <p:spPr>
          <a:xfrm>
            <a:off x="10864571" y="8250678"/>
            <a:ext cx="151130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defRPr>
            </a:lvl1pPr>
          </a:lstStyle>
          <a:p>
            <a:r>
              <a:t>周天</a:t>
            </a:r>
          </a:p>
        </p:txBody>
      </p:sp>
      <p:sp>
        <p:nvSpPr>
          <p:cNvPr id="166" name="線條"/>
          <p:cNvSpPr/>
          <p:nvPr/>
        </p:nvSpPr>
        <p:spPr>
          <a:xfrm flipV="1">
            <a:off x="10834697" y="8155428"/>
            <a:ext cx="1270001" cy="1270001"/>
          </a:xfrm>
          <a:prstGeom prst="line">
            <a:avLst/>
          </a:prstGeom>
          <a:ln w="25400">
            <a:solidFill>
              <a:srgbClr val="4141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67" name="線條"/>
          <p:cNvSpPr/>
          <p:nvPr/>
        </p:nvSpPr>
        <p:spPr>
          <a:xfrm>
            <a:off x="10985221" y="8155428"/>
            <a:ext cx="1270001" cy="1270001"/>
          </a:xfrm>
          <a:prstGeom prst="line">
            <a:avLst/>
          </a:prstGeom>
          <a:ln w="25400">
            <a:solidFill>
              <a:srgbClr val="4141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6673366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320" name="请问十月十五号是星期几？…"/>
          <p:cNvSpPr txBox="1">
            <a:spLocks noGrp="1"/>
          </p:cNvSpPr>
          <p:nvPr>
            <p:ph type="body" sz="half" idx="1"/>
          </p:nvPr>
        </p:nvSpPr>
        <p:spPr>
          <a:xfrm>
            <a:off x="508000" y="2628900"/>
            <a:ext cx="11988800" cy="2211519"/>
          </a:xfrm>
          <a:prstGeom prst="rect">
            <a:avLst/>
          </a:prstGeom>
        </p:spPr>
        <p:txBody>
          <a:bodyPr/>
          <a:lstStyle/>
          <a:p>
            <a:pPr marL="310134" indent="-310134" defTabSz="385572">
              <a:spcBef>
                <a:spcPts val="1500"/>
              </a:spcBef>
              <a:defRPr sz="5280"/>
            </a:pPr>
            <a:r>
              <a:t>请问十月十五号是星期几？</a:t>
            </a:r>
          </a:p>
          <a:p>
            <a:pPr marL="310134" indent="-310134" defTabSz="385572">
              <a:spcBef>
                <a:spcPts val="1500"/>
              </a:spcBef>
              <a:defRPr sz="5280"/>
            </a:pPr>
            <a:r>
              <a:t>十月十五号是星期一。</a:t>
            </a:r>
          </a:p>
        </p:txBody>
      </p:sp>
      <p:graphicFrame>
        <p:nvGraphicFramePr>
          <p:cNvPr id="321" name="表格"/>
          <p:cNvGraphicFramePr/>
          <p:nvPr/>
        </p:nvGraphicFramePr>
        <p:xfrm>
          <a:off x="361469" y="5291268"/>
          <a:ext cx="12281857" cy="4127246"/>
        </p:xfrm>
        <a:graphic>
          <a:graphicData uri="http://schemas.openxmlformats.org/drawingml/2006/table">
            <a:tbl>
              <a:tblPr>
                <a:tableStyleId>{CF821DB8-F4EB-4A41-A1BA-3FCAFE7338EE}</a:tableStyleId>
              </a:tblPr>
              <a:tblGrid>
                <a:gridCol w="1754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4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4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45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4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545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63623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星期一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星期二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星期三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星期四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星期五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星期六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星期日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3623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414141"/>
                          </a:solidFill>
                        </a:rPr>
                        <a:t>15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414141"/>
                          </a:solidFill>
                        </a:rPr>
                        <a:t>16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414141"/>
                          </a:solidFill>
                        </a:rPr>
                        <a:t>17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414141"/>
                          </a:solidFill>
                        </a:rPr>
                        <a:t>18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414141"/>
                          </a:solidFill>
                        </a:rPr>
                        <a:t>19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700">
                          <a:latin typeface="Didot"/>
                          <a:ea typeface="Didot"/>
                          <a:cs typeface="Didot"/>
                          <a:sym typeface="Didot"/>
                        </a:rPr>
                        <a:t>20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700">
                          <a:latin typeface="Didot"/>
                          <a:ea typeface="Didot"/>
                          <a:cs typeface="Didot"/>
                          <a:sym typeface="Didot"/>
                        </a:rPr>
                        <a:t>21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427844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170" name="月份 yuèfè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8600"/>
            </a:lvl1pPr>
          </a:lstStyle>
          <a:p>
            <a:r>
              <a:t>月份 yuèfèn</a:t>
            </a:r>
          </a:p>
        </p:txBody>
      </p:sp>
    </p:spTree>
    <p:extLst>
      <p:ext uri="{BB962C8B-B14F-4D97-AF65-F5344CB8AC3E}">
        <p14:creationId xmlns:p14="http://schemas.microsoft.com/office/powerpoint/2010/main" val="1265759971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173" name="一月                    七月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58445" indent="-258445" defTabSz="321310">
              <a:spcBef>
                <a:spcPts val="1300"/>
              </a:spcBef>
              <a:defRPr sz="4785"/>
            </a:pPr>
            <a:r>
              <a:t>一月                    七月</a:t>
            </a:r>
          </a:p>
          <a:p>
            <a:pPr marL="258445" indent="-258445" defTabSz="321310">
              <a:spcBef>
                <a:spcPts val="1300"/>
              </a:spcBef>
              <a:defRPr sz="4785"/>
            </a:pPr>
            <a:r>
              <a:t>二月                     八月</a:t>
            </a:r>
          </a:p>
          <a:p>
            <a:pPr marL="258445" indent="-258445" defTabSz="321310">
              <a:spcBef>
                <a:spcPts val="1300"/>
              </a:spcBef>
              <a:defRPr sz="4785"/>
            </a:pPr>
            <a:r>
              <a:t>三月                     九月</a:t>
            </a:r>
          </a:p>
          <a:p>
            <a:pPr marL="258445" indent="-258445" defTabSz="321310">
              <a:spcBef>
                <a:spcPts val="1300"/>
              </a:spcBef>
              <a:defRPr sz="4785"/>
            </a:pPr>
            <a:r>
              <a:t>四月                     十月</a:t>
            </a:r>
          </a:p>
          <a:p>
            <a:pPr marL="258445" indent="-258445" defTabSz="321310">
              <a:spcBef>
                <a:spcPts val="1300"/>
              </a:spcBef>
              <a:defRPr sz="4785"/>
            </a:pPr>
            <a:r>
              <a:t>五月                     十一月</a:t>
            </a:r>
          </a:p>
          <a:p>
            <a:pPr marL="258445" indent="-258445" defTabSz="321310">
              <a:spcBef>
                <a:spcPts val="1300"/>
              </a:spcBef>
              <a:defRPr sz="4785"/>
            </a:pPr>
            <a:r>
              <a:t>六月                     十二月</a:t>
            </a:r>
          </a:p>
        </p:txBody>
      </p:sp>
    </p:spTree>
    <p:extLst>
      <p:ext uri="{BB962C8B-B14F-4D97-AF65-F5344CB8AC3E}">
        <p14:creationId xmlns:p14="http://schemas.microsoft.com/office/powerpoint/2010/main" val="189499170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星期 xīngqí / xīngqī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r>
              <a:t>星期 xīngqí / xīngqī</a:t>
            </a:r>
          </a:p>
        </p:txBody>
      </p:sp>
      <p:graphicFrame>
        <p:nvGraphicFramePr>
          <p:cNvPr id="193" name="表格"/>
          <p:cNvGraphicFramePr/>
          <p:nvPr/>
        </p:nvGraphicFramePr>
        <p:xfrm>
          <a:off x="361469" y="3613277"/>
          <a:ext cx="12281857" cy="412724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754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4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4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45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4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545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63623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星期一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星期二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星期三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星期四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星期五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星期六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星期日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3623">
                <a:tc>
                  <a:txBody>
                    <a:bodyPr/>
                    <a:lstStyle/>
                    <a:p>
                      <a:pPr defTabSz="914400">
                        <a:defRPr sz="48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8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8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8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8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800">
                          <a:solidFill>
                            <a:schemeClr val="accent5">
                              <a:hueOff val="-411174"/>
                              <a:satOff val="4030"/>
                              <a:lumOff val="-29867"/>
                            </a:schemeClr>
                          </a:solidFill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chemeClr val="accent5">
                              <a:hueOff val="-411174"/>
                              <a:satOff val="4030"/>
                              <a:lumOff val="-29867"/>
                            </a:schemeClr>
                          </a:solidFill>
                        </a:rPr>
                        <a:t>星期天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2311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76" name="请问十月十六号是星期几？…"/>
          <p:cNvSpPr txBox="1">
            <a:spLocks noGrp="1"/>
          </p:cNvSpPr>
          <p:nvPr>
            <p:ph type="body" sz="half" idx="1"/>
          </p:nvPr>
        </p:nvSpPr>
        <p:spPr>
          <a:xfrm>
            <a:off x="508000" y="2628900"/>
            <a:ext cx="11988800" cy="2771047"/>
          </a:xfrm>
          <a:prstGeom prst="rect">
            <a:avLst/>
          </a:prstGeom>
        </p:spPr>
        <p:txBody>
          <a:bodyPr/>
          <a:lstStyle/>
          <a:p>
            <a:pPr marL="394715" indent="-394715" defTabSz="490727">
              <a:spcBef>
                <a:spcPts val="2000"/>
              </a:spcBef>
              <a:defRPr sz="6719"/>
            </a:pPr>
            <a:r>
              <a:t>请问十月十六号是</a:t>
            </a:r>
            <a:r>
              <a:rPr>
                <a:solidFill>
                  <a:srgbClr val="D93E2B"/>
                </a:solidFill>
              </a:rPr>
              <a:t>星期几</a:t>
            </a:r>
            <a:r>
              <a:t>？</a:t>
            </a:r>
          </a:p>
          <a:p>
            <a:pPr marL="394715" indent="-394715" defTabSz="490727">
              <a:spcBef>
                <a:spcPts val="2000"/>
              </a:spcBef>
              <a:defRPr sz="6719"/>
            </a:pPr>
            <a:r>
              <a:t>十月十六号是星期二。</a:t>
            </a:r>
          </a:p>
        </p:txBody>
      </p:sp>
      <p:graphicFrame>
        <p:nvGraphicFramePr>
          <p:cNvPr id="277" name="表格"/>
          <p:cNvGraphicFramePr/>
          <p:nvPr/>
        </p:nvGraphicFramePr>
        <p:xfrm>
          <a:off x="361469" y="5379711"/>
          <a:ext cx="12281857" cy="412724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754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4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4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45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4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545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63623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星期一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星期二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星期三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星期四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星期五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星期六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星期日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3623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414141"/>
                          </a:solidFill>
                        </a:rPr>
                        <a:t>15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414141"/>
                          </a:solidFill>
                        </a:rPr>
                        <a:t>16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414141"/>
                          </a:solidFill>
                        </a:rPr>
                        <a:t>17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414141"/>
                          </a:solidFill>
                        </a:rPr>
                        <a:t>18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414141"/>
                          </a:solidFill>
                        </a:rPr>
                        <a:t>19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414141"/>
                          </a:solidFill>
                        </a:rPr>
                        <a:t>20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100">
                          <a:solidFill>
                            <a:srgbClr val="414141"/>
                          </a:solidFill>
                          <a:latin typeface="Didot"/>
                          <a:ea typeface="Didot"/>
                          <a:cs typeface="Didot"/>
                          <a:sym typeface="Didot"/>
                        </a:rPr>
                        <a:t>21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8" name="十月"/>
          <p:cNvSpPr txBox="1"/>
          <p:nvPr/>
        </p:nvSpPr>
        <p:spPr>
          <a:xfrm>
            <a:off x="11378351" y="4432300"/>
            <a:ext cx="1231901" cy="889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lvl1pPr>
          </a:lstStyle>
          <a:p>
            <a:r>
              <a:t>十月</a:t>
            </a:r>
          </a:p>
        </p:txBody>
      </p:sp>
    </p:spTree>
    <p:extLst>
      <p:ext uri="{BB962C8B-B14F-4D97-AF65-F5344CB8AC3E}">
        <p14:creationId xmlns:p14="http://schemas.microsoft.com/office/powerpoint/2010/main" val="1389472997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＝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spcBef>
                <a:spcPts val="1400"/>
              </a:spcBef>
              <a:defRPr sz="6300"/>
            </a:lvl1pPr>
          </a:lstStyle>
          <a:p>
            <a:r>
              <a:t>＝二</a:t>
            </a:r>
          </a:p>
        </p:txBody>
      </p:sp>
      <p:sp>
        <p:nvSpPr>
          <p:cNvPr id="281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82" name="星期一.jpg" descr="星期一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286" y="241715"/>
            <a:ext cx="12360228" cy="9270170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矩形"/>
          <p:cNvSpPr/>
          <p:nvPr/>
        </p:nvSpPr>
        <p:spPr>
          <a:xfrm>
            <a:off x="615733" y="1722255"/>
            <a:ext cx="11773334" cy="513994"/>
          </a:xfrm>
          <a:prstGeom prst="rect">
            <a:avLst/>
          </a:prstGeom>
          <a:solidFill>
            <a:schemeClr val="accent4">
              <a:hueOff val="-738413"/>
              <a:satOff val="-18888"/>
              <a:lumOff val="-2259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284" name="一"/>
          <p:cNvSpPr txBox="1"/>
          <p:nvPr/>
        </p:nvSpPr>
        <p:spPr>
          <a:xfrm>
            <a:off x="3079415" y="1718901"/>
            <a:ext cx="4191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一</a:t>
            </a:r>
          </a:p>
        </p:txBody>
      </p:sp>
      <p:sp>
        <p:nvSpPr>
          <p:cNvPr id="285" name="二"/>
          <p:cNvSpPr txBox="1"/>
          <p:nvPr/>
        </p:nvSpPr>
        <p:spPr>
          <a:xfrm>
            <a:off x="4621853" y="1718901"/>
            <a:ext cx="4191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二</a:t>
            </a:r>
          </a:p>
        </p:txBody>
      </p:sp>
      <p:sp>
        <p:nvSpPr>
          <p:cNvPr id="286" name="三"/>
          <p:cNvSpPr txBox="1"/>
          <p:nvPr/>
        </p:nvSpPr>
        <p:spPr>
          <a:xfrm>
            <a:off x="6433614" y="1718901"/>
            <a:ext cx="4191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三</a:t>
            </a:r>
          </a:p>
        </p:txBody>
      </p:sp>
      <p:sp>
        <p:nvSpPr>
          <p:cNvPr id="287" name="四"/>
          <p:cNvSpPr txBox="1"/>
          <p:nvPr/>
        </p:nvSpPr>
        <p:spPr>
          <a:xfrm>
            <a:off x="7981160" y="1718901"/>
            <a:ext cx="4191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四</a:t>
            </a:r>
          </a:p>
        </p:txBody>
      </p:sp>
      <p:sp>
        <p:nvSpPr>
          <p:cNvPr id="288" name="五"/>
          <p:cNvSpPr txBox="1"/>
          <p:nvPr/>
        </p:nvSpPr>
        <p:spPr>
          <a:xfrm>
            <a:off x="9528707" y="1718901"/>
            <a:ext cx="4191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五</a:t>
            </a:r>
          </a:p>
        </p:txBody>
      </p:sp>
      <p:sp>
        <p:nvSpPr>
          <p:cNvPr id="289" name="六"/>
          <p:cNvSpPr txBox="1"/>
          <p:nvPr/>
        </p:nvSpPr>
        <p:spPr>
          <a:xfrm>
            <a:off x="11076253" y="1718901"/>
            <a:ext cx="4191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六</a:t>
            </a:r>
          </a:p>
        </p:txBody>
      </p:sp>
      <p:sp>
        <p:nvSpPr>
          <p:cNvPr id="290" name="日"/>
          <p:cNvSpPr txBox="1"/>
          <p:nvPr/>
        </p:nvSpPr>
        <p:spPr>
          <a:xfrm>
            <a:off x="1262546" y="1718901"/>
            <a:ext cx="4191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日</a:t>
            </a:r>
          </a:p>
        </p:txBody>
      </p:sp>
      <p:sp>
        <p:nvSpPr>
          <p:cNvPr id="291" name="矩形"/>
          <p:cNvSpPr/>
          <p:nvPr/>
        </p:nvSpPr>
        <p:spPr>
          <a:xfrm>
            <a:off x="2184179" y="595480"/>
            <a:ext cx="2209572" cy="520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292" name="矩形"/>
          <p:cNvSpPr/>
          <p:nvPr/>
        </p:nvSpPr>
        <p:spPr>
          <a:xfrm>
            <a:off x="10313125" y="808903"/>
            <a:ext cx="2209572" cy="520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898786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＝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spcBef>
                <a:spcPts val="1400"/>
              </a:spcBef>
              <a:defRPr sz="6300"/>
            </a:lvl1pPr>
          </a:lstStyle>
          <a:p>
            <a:r>
              <a:t>＝二</a:t>
            </a:r>
          </a:p>
        </p:txBody>
      </p:sp>
      <p:sp>
        <p:nvSpPr>
          <p:cNvPr id="295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96" name="星期一.jpg" descr="星期一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286" y="241715"/>
            <a:ext cx="12360228" cy="9270170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矩形"/>
          <p:cNvSpPr/>
          <p:nvPr/>
        </p:nvSpPr>
        <p:spPr>
          <a:xfrm>
            <a:off x="615733" y="1722255"/>
            <a:ext cx="11773334" cy="513994"/>
          </a:xfrm>
          <a:prstGeom prst="rect">
            <a:avLst/>
          </a:prstGeom>
          <a:solidFill>
            <a:schemeClr val="accent4">
              <a:hueOff val="-738413"/>
              <a:satOff val="-18888"/>
              <a:lumOff val="-2259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298" name="一"/>
          <p:cNvSpPr txBox="1"/>
          <p:nvPr/>
        </p:nvSpPr>
        <p:spPr>
          <a:xfrm>
            <a:off x="3079415" y="1718902"/>
            <a:ext cx="4191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一</a:t>
            </a:r>
          </a:p>
        </p:txBody>
      </p:sp>
      <p:sp>
        <p:nvSpPr>
          <p:cNvPr id="299" name="二"/>
          <p:cNvSpPr txBox="1"/>
          <p:nvPr/>
        </p:nvSpPr>
        <p:spPr>
          <a:xfrm>
            <a:off x="4621853" y="1718902"/>
            <a:ext cx="4191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二</a:t>
            </a:r>
          </a:p>
        </p:txBody>
      </p:sp>
      <p:sp>
        <p:nvSpPr>
          <p:cNvPr id="300" name="三"/>
          <p:cNvSpPr txBox="1"/>
          <p:nvPr/>
        </p:nvSpPr>
        <p:spPr>
          <a:xfrm>
            <a:off x="6433615" y="1718902"/>
            <a:ext cx="4191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三</a:t>
            </a:r>
          </a:p>
        </p:txBody>
      </p:sp>
      <p:sp>
        <p:nvSpPr>
          <p:cNvPr id="301" name="四"/>
          <p:cNvSpPr txBox="1"/>
          <p:nvPr/>
        </p:nvSpPr>
        <p:spPr>
          <a:xfrm>
            <a:off x="7981160" y="1718902"/>
            <a:ext cx="4191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四</a:t>
            </a:r>
          </a:p>
        </p:txBody>
      </p:sp>
      <p:sp>
        <p:nvSpPr>
          <p:cNvPr id="302" name="五"/>
          <p:cNvSpPr txBox="1"/>
          <p:nvPr/>
        </p:nvSpPr>
        <p:spPr>
          <a:xfrm>
            <a:off x="9528706" y="1718902"/>
            <a:ext cx="4191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五</a:t>
            </a:r>
          </a:p>
        </p:txBody>
      </p:sp>
      <p:sp>
        <p:nvSpPr>
          <p:cNvPr id="303" name="六"/>
          <p:cNvSpPr txBox="1"/>
          <p:nvPr/>
        </p:nvSpPr>
        <p:spPr>
          <a:xfrm>
            <a:off x="11076253" y="1718902"/>
            <a:ext cx="4191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六</a:t>
            </a:r>
          </a:p>
        </p:txBody>
      </p:sp>
      <p:sp>
        <p:nvSpPr>
          <p:cNvPr id="304" name="日"/>
          <p:cNvSpPr txBox="1"/>
          <p:nvPr/>
        </p:nvSpPr>
        <p:spPr>
          <a:xfrm>
            <a:off x="1262546" y="1718902"/>
            <a:ext cx="4191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日</a:t>
            </a:r>
          </a:p>
        </p:txBody>
      </p:sp>
      <p:sp>
        <p:nvSpPr>
          <p:cNvPr id="305" name="矩形"/>
          <p:cNvSpPr/>
          <p:nvPr/>
        </p:nvSpPr>
        <p:spPr>
          <a:xfrm>
            <a:off x="351518" y="4802867"/>
            <a:ext cx="12208318" cy="4422596"/>
          </a:xfrm>
          <a:prstGeom prst="rect">
            <a:avLst/>
          </a:prstGeom>
          <a:solidFill>
            <a:schemeClr val="accent1">
              <a:hueOff val="369196"/>
              <a:satOff val="13972"/>
              <a:lumOff val="-2449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306" name="请问_____月_______号是星期几？"/>
          <p:cNvSpPr txBox="1"/>
          <p:nvPr/>
        </p:nvSpPr>
        <p:spPr>
          <a:xfrm>
            <a:off x="1301750" y="5149850"/>
            <a:ext cx="104013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t>请问_____月_______号是星期几？</a:t>
            </a:r>
          </a:p>
        </p:txBody>
      </p:sp>
      <p:sp>
        <p:nvSpPr>
          <p:cNvPr id="307" name="______月______号是星期_______。"/>
          <p:cNvSpPr txBox="1"/>
          <p:nvPr/>
        </p:nvSpPr>
        <p:spPr>
          <a:xfrm>
            <a:off x="1271065" y="6767778"/>
            <a:ext cx="107442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t>______月______号是星期_______。</a:t>
            </a:r>
          </a:p>
        </p:txBody>
      </p:sp>
    </p:spTree>
    <p:extLst>
      <p:ext uri="{BB962C8B-B14F-4D97-AF65-F5344CB8AC3E}">
        <p14:creationId xmlns:p14="http://schemas.microsoft.com/office/powerpoint/2010/main" val="2191382146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＝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spcBef>
                <a:spcPts val="1400"/>
              </a:spcBef>
              <a:defRPr sz="6300"/>
            </a:lvl1pPr>
          </a:lstStyle>
          <a:p>
            <a:r>
              <a:t>＝二</a:t>
            </a:r>
          </a:p>
        </p:txBody>
      </p:sp>
      <p:sp>
        <p:nvSpPr>
          <p:cNvPr id="310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11" name="星期一.jpg" descr="星期一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286" y="241715"/>
            <a:ext cx="12360228" cy="9270170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矩形"/>
          <p:cNvSpPr/>
          <p:nvPr/>
        </p:nvSpPr>
        <p:spPr>
          <a:xfrm>
            <a:off x="615733" y="1722255"/>
            <a:ext cx="11773334" cy="513994"/>
          </a:xfrm>
          <a:prstGeom prst="rect">
            <a:avLst/>
          </a:prstGeom>
          <a:solidFill>
            <a:schemeClr val="accent4">
              <a:hueOff val="-738413"/>
              <a:satOff val="-18888"/>
              <a:lumOff val="-2259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313" name="一"/>
          <p:cNvSpPr txBox="1"/>
          <p:nvPr/>
        </p:nvSpPr>
        <p:spPr>
          <a:xfrm>
            <a:off x="3079415" y="1718902"/>
            <a:ext cx="4191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一</a:t>
            </a:r>
          </a:p>
        </p:txBody>
      </p:sp>
      <p:sp>
        <p:nvSpPr>
          <p:cNvPr id="314" name="二"/>
          <p:cNvSpPr txBox="1"/>
          <p:nvPr/>
        </p:nvSpPr>
        <p:spPr>
          <a:xfrm>
            <a:off x="4621853" y="1718902"/>
            <a:ext cx="4191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二</a:t>
            </a:r>
          </a:p>
        </p:txBody>
      </p:sp>
      <p:sp>
        <p:nvSpPr>
          <p:cNvPr id="315" name="三"/>
          <p:cNvSpPr txBox="1"/>
          <p:nvPr/>
        </p:nvSpPr>
        <p:spPr>
          <a:xfrm>
            <a:off x="6433615" y="1718902"/>
            <a:ext cx="4191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三</a:t>
            </a:r>
          </a:p>
        </p:txBody>
      </p:sp>
      <p:sp>
        <p:nvSpPr>
          <p:cNvPr id="316" name="四"/>
          <p:cNvSpPr txBox="1"/>
          <p:nvPr/>
        </p:nvSpPr>
        <p:spPr>
          <a:xfrm>
            <a:off x="7981160" y="1718902"/>
            <a:ext cx="4191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四</a:t>
            </a:r>
          </a:p>
        </p:txBody>
      </p:sp>
      <p:sp>
        <p:nvSpPr>
          <p:cNvPr id="317" name="五"/>
          <p:cNvSpPr txBox="1"/>
          <p:nvPr/>
        </p:nvSpPr>
        <p:spPr>
          <a:xfrm>
            <a:off x="9528706" y="1718902"/>
            <a:ext cx="4191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五</a:t>
            </a:r>
          </a:p>
        </p:txBody>
      </p:sp>
      <p:sp>
        <p:nvSpPr>
          <p:cNvPr id="318" name="六"/>
          <p:cNvSpPr txBox="1"/>
          <p:nvPr/>
        </p:nvSpPr>
        <p:spPr>
          <a:xfrm>
            <a:off x="11076253" y="1718902"/>
            <a:ext cx="4191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六</a:t>
            </a:r>
          </a:p>
        </p:txBody>
      </p:sp>
      <p:sp>
        <p:nvSpPr>
          <p:cNvPr id="319" name="日"/>
          <p:cNvSpPr txBox="1"/>
          <p:nvPr/>
        </p:nvSpPr>
        <p:spPr>
          <a:xfrm>
            <a:off x="1262546" y="1718902"/>
            <a:ext cx="4191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日</a:t>
            </a:r>
          </a:p>
        </p:txBody>
      </p:sp>
      <p:sp>
        <p:nvSpPr>
          <p:cNvPr id="320" name="矩形"/>
          <p:cNvSpPr/>
          <p:nvPr/>
        </p:nvSpPr>
        <p:spPr>
          <a:xfrm>
            <a:off x="398241" y="3158534"/>
            <a:ext cx="12208318" cy="4422596"/>
          </a:xfrm>
          <a:prstGeom prst="rect">
            <a:avLst/>
          </a:prstGeom>
          <a:solidFill>
            <a:schemeClr val="accent1">
              <a:hueOff val="369196"/>
              <a:satOff val="13972"/>
              <a:lumOff val="-2449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321" name="请问_____月_______号是星期几？"/>
          <p:cNvSpPr txBox="1"/>
          <p:nvPr/>
        </p:nvSpPr>
        <p:spPr>
          <a:xfrm>
            <a:off x="1301750" y="3394706"/>
            <a:ext cx="104013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t>请问_____月_______号是星期几？</a:t>
            </a:r>
          </a:p>
        </p:txBody>
      </p:sp>
      <p:sp>
        <p:nvSpPr>
          <p:cNvPr id="322" name="______月______号是星期_______。"/>
          <p:cNvSpPr txBox="1"/>
          <p:nvPr/>
        </p:nvSpPr>
        <p:spPr>
          <a:xfrm>
            <a:off x="1271065" y="5012634"/>
            <a:ext cx="107442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t>______月______号是星期_______。</a:t>
            </a:r>
          </a:p>
        </p:txBody>
      </p:sp>
    </p:spTree>
    <p:extLst>
      <p:ext uri="{BB962C8B-B14F-4D97-AF65-F5344CB8AC3E}">
        <p14:creationId xmlns:p14="http://schemas.microsoft.com/office/powerpoint/2010/main" val="541122640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325" name="怎么样？zěnme yà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/>
            </a:pPr>
            <a:r>
              <a:t>怎么样？zěnme yàng</a:t>
            </a:r>
          </a:p>
          <a:p>
            <a:pPr>
              <a:defRPr sz="8600"/>
            </a:pPr>
            <a:r>
              <a:t>太好了！tài hǎo le</a:t>
            </a:r>
          </a:p>
        </p:txBody>
      </p:sp>
    </p:spTree>
    <p:extLst>
      <p:ext uri="{BB962C8B-B14F-4D97-AF65-F5344CB8AC3E}">
        <p14:creationId xmlns:p14="http://schemas.microsoft.com/office/powerpoint/2010/main" val="3983959961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328" name="谢谢！xièxiè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/>
            </a:pPr>
            <a:r>
              <a:rPr dirty="0" err="1"/>
              <a:t>谢谢！</a:t>
            </a:r>
            <a:r>
              <a:rPr dirty="0" err="1" smtClean="0"/>
              <a:t>xièxi</a:t>
            </a:r>
            <a:r>
              <a:rPr lang="en-US" dirty="0" err="1"/>
              <a:t>e</a:t>
            </a:r>
            <a:endParaRPr dirty="0"/>
          </a:p>
          <a:p>
            <a:pPr>
              <a:defRPr sz="8600"/>
            </a:pPr>
            <a:r>
              <a:rPr dirty="0" err="1"/>
              <a:t>不客气！bù</a:t>
            </a:r>
            <a:r>
              <a:rPr dirty="0"/>
              <a:t> </a:t>
            </a:r>
            <a:r>
              <a:rPr dirty="0" err="1"/>
              <a:t>kèqì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0353457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331" name="可是 kěshì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6600"/>
            </a:pPr>
            <a:r>
              <a:t>可是 kěshì</a:t>
            </a:r>
          </a:p>
          <a:p>
            <a:pPr>
              <a:defRPr sz="6600"/>
            </a:pPr>
            <a:r>
              <a:t>晚上见 wǎnshàng jiàn</a:t>
            </a:r>
          </a:p>
          <a:p>
            <a:pPr>
              <a:defRPr sz="6600"/>
            </a:pPr>
            <a:r>
              <a:t>再见 zàijiàn</a:t>
            </a:r>
          </a:p>
        </p:txBody>
      </p:sp>
    </p:spTree>
    <p:extLst>
      <p:ext uri="{BB962C8B-B14F-4D97-AF65-F5344CB8AC3E}">
        <p14:creationId xmlns:p14="http://schemas.microsoft.com/office/powerpoint/2010/main" val="823387696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149" name="早上好 zǎoshàng hǎo…"/>
          <p:cNvSpPr txBox="1">
            <a:spLocks noGrp="1"/>
          </p:cNvSpPr>
          <p:nvPr>
            <p:ph type="body" idx="1"/>
          </p:nvPr>
        </p:nvSpPr>
        <p:spPr>
          <a:xfrm>
            <a:off x="508000" y="2628900"/>
            <a:ext cx="11988800" cy="6867307"/>
          </a:xfrm>
          <a:prstGeom prst="rect">
            <a:avLst/>
          </a:prstGeom>
        </p:spPr>
        <p:txBody>
          <a:bodyPr/>
          <a:lstStyle/>
          <a:p>
            <a:pPr marL="375920" indent="-375920" defTabSz="467359">
              <a:spcBef>
                <a:spcPts val="1900"/>
              </a:spcBef>
              <a:defRPr sz="6880"/>
            </a:pPr>
            <a:r>
              <a:t>早上好 zǎoshàng hǎo</a:t>
            </a:r>
          </a:p>
          <a:p>
            <a:pPr marL="375920" indent="-375920" defTabSz="467359">
              <a:spcBef>
                <a:spcPts val="1900"/>
              </a:spcBef>
              <a:defRPr sz="6880"/>
            </a:pPr>
            <a:r>
              <a:t>早安 zǎo ān</a:t>
            </a:r>
          </a:p>
          <a:p>
            <a:pPr marL="375920" indent="-375920" defTabSz="467359">
              <a:spcBef>
                <a:spcPts val="1900"/>
              </a:spcBef>
              <a:defRPr sz="6880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</a:defRPr>
            </a:pPr>
            <a:r>
              <a:rPr>
                <a:solidFill>
                  <a:srgbClr val="414141"/>
                </a:solidFill>
              </a:rPr>
              <a:t>早上见</a:t>
            </a:r>
            <a:r>
              <a:t/>
            </a:r>
            <a:br/>
            <a:r>
              <a:rPr>
                <a:solidFill>
                  <a:srgbClr val="414141"/>
                </a:solidFill>
              </a:rPr>
              <a:t>zǎoshang jiàn</a:t>
            </a:r>
          </a:p>
          <a:p>
            <a:pPr marL="375920" indent="-375920" defTabSz="467359">
              <a:spcBef>
                <a:spcPts val="1900"/>
              </a:spcBef>
              <a:defRPr sz="6880">
                <a:solidFill>
                  <a:srgbClr val="D93E2B"/>
                </a:solidFill>
              </a:defRPr>
            </a:pPr>
            <a:r>
              <a:t>早饭 zǎofàn </a:t>
            </a:r>
          </a:p>
        </p:txBody>
      </p:sp>
      <p:pic>
        <p:nvPicPr>
          <p:cNvPr id="150" name="早.jpeg" descr="早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12269" y="4488415"/>
            <a:ext cx="4761906" cy="47619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153" name="下午好 xiàwǔ hǎo…"/>
          <p:cNvSpPr txBox="1">
            <a:spLocks noGrp="1"/>
          </p:cNvSpPr>
          <p:nvPr>
            <p:ph type="body" idx="1"/>
          </p:nvPr>
        </p:nvSpPr>
        <p:spPr>
          <a:xfrm>
            <a:off x="508000" y="2628900"/>
            <a:ext cx="11988800" cy="6920679"/>
          </a:xfrm>
          <a:prstGeom prst="rect">
            <a:avLst/>
          </a:prstGeom>
        </p:spPr>
        <p:txBody>
          <a:bodyPr/>
          <a:lstStyle/>
          <a:p>
            <a:pPr marL="375920" indent="-375920" defTabSz="467359">
              <a:spcBef>
                <a:spcPts val="1900"/>
              </a:spcBef>
              <a:defRPr sz="6880"/>
            </a:pPr>
            <a:r>
              <a:t>下午好 xiàwǔ hǎo</a:t>
            </a:r>
          </a:p>
          <a:p>
            <a:pPr marL="375920" indent="-375920" defTabSz="467359">
              <a:spcBef>
                <a:spcPts val="1900"/>
              </a:spcBef>
              <a:defRPr sz="6880"/>
            </a:pPr>
            <a:r>
              <a:t>午安 wǔ ān</a:t>
            </a:r>
          </a:p>
          <a:p>
            <a:pPr marL="375920" indent="-375920" defTabSz="467359">
              <a:spcBef>
                <a:spcPts val="1900"/>
              </a:spcBef>
              <a:defRPr sz="6880"/>
            </a:pPr>
            <a:r>
              <a:t>下午见</a:t>
            </a:r>
            <a:br/>
            <a:r>
              <a:t>xiàwǔ jiàn</a:t>
            </a:r>
          </a:p>
          <a:p>
            <a:pPr marL="375920" indent="-375920" defTabSz="467359">
              <a:spcBef>
                <a:spcPts val="1900"/>
              </a:spcBef>
              <a:defRPr sz="6880">
                <a:solidFill>
                  <a:srgbClr val="D93E2B"/>
                </a:solidFill>
              </a:defRPr>
            </a:pPr>
            <a:r>
              <a:t>午饭 wǔfàn</a:t>
            </a:r>
          </a:p>
        </p:txBody>
      </p:sp>
      <p:pic>
        <p:nvPicPr>
          <p:cNvPr id="154" name="中.jpg" descr="中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82635" y="5299326"/>
            <a:ext cx="5678832" cy="36132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157" name="晚上好 wǎnshàng hǎo…"/>
          <p:cNvSpPr txBox="1">
            <a:spLocks noGrp="1"/>
          </p:cNvSpPr>
          <p:nvPr>
            <p:ph type="body" idx="1"/>
          </p:nvPr>
        </p:nvSpPr>
        <p:spPr>
          <a:xfrm>
            <a:off x="508000" y="3551515"/>
            <a:ext cx="11988800" cy="5811195"/>
          </a:xfrm>
          <a:prstGeom prst="rect">
            <a:avLst/>
          </a:prstGeom>
        </p:spPr>
        <p:txBody>
          <a:bodyPr/>
          <a:lstStyle/>
          <a:p>
            <a:pPr marL="375920" indent="-375920" defTabSz="467359">
              <a:spcBef>
                <a:spcPts val="1900"/>
              </a:spcBef>
              <a:defRPr sz="6880"/>
            </a:pPr>
            <a:r>
              <a:t>晚上好 wǎnshàng hǎo</a:t>
            </a:r>
          </a:p>
          <a:p>
            <a:pPr marL="375920" indent="-375920" defTabSz="467359">
              <a:spcBef>
                <a:spcPts val="1900"/>
              </a:spcBef>
              <a:defRPr sz="6880"/>
            </a:pPr>
            <a:r>
              <a:t>晚安 wǎn ān</a:t>
            </a:r>
          </a:p>
          <a:p>
            <a:pPr marL="375920" indent="-375920" defTabSz="467359">
              <a:spcBef>
                <a:spcPts val="1900"/>
              </a:spcBef>
              <a:defRPr sz="6880"/>
            </a:pPr>
            <a:r>
              <a:t>晚上见 Wǎnshàng jiàn</a:t>
            </a:r>
          </a:p>
          <a:p>
            <a:pPr marL="375920" indent="-375920" defTabSz="467359">
              <a:spcBef>
                <a:spcPts val="1900"/>
              </a:spcBef>
              <a:defRPr sz="6880">
                <a:solidFill>
                  <a:srgbClr val="D93E2B"/>
                </a:solidFill>
              </a:defRPr>
            </a:pPr>
            <a:r>
              <a:t>晚饭 wǎnfàn</a:t>
            </a:r>
          </a:p>
        </p:txBody>
      </p:sp>
      <p:pic>
        <p:nvPicPr>
          <p:cNvPr id="158" name="晚上.jpeg" descr="晚上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8447" y="351647"/>
            <a:ext cx="3562289" cy="2950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晚安.jpeg" descr="晚安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96417" y="257366"/>
            <a:ext cx="4928215" cy="3139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数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spcBef>
                <a:spcPts val="1400"/>
              </a:spcBef>
              <a:defRPr sz="6300"/>
            </a:lvl1pPr>
          </a:lstStyle>
          <a:p>
            <a:r>
              <a:t>数字</a:t>
            </a:r>
          </a:p>
        </p:txBody>
      </p:sp>
      <p:sp>
        <p:nvSpPr>
          <p:cNvPr id="199" name="十一                    十六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4833" indent="-314833" algn="ctr" defTabSz="391414">
              <a:spcBef>
                <a:spcPts val="1600"/>
              </a:spcBef>
              <a:defRPr sz="5762"/>
            </a:pPr>
            <a:r>
              <a:t>十一                    十六</a:t>
            </a:r>
          </a:p>
          <a:p>
            <a:pPr marL="314833" indent="-314833" algn="ctr" defTabSz="391414">
              <a:spcBef>
                <a:spcPts val="1600"/>
              </a:spcBef>
              <a:defRPr sz="5762"/>
            </a:pPr>
            <a:r>
              <a:t>十二                    十七</a:t>
            </a:r>
          </a:p>
          <a:p>
            <a:pPr marL="314833" indent="-314833" algn="ctr" defTabSz="391414">
              <a:spcBef>
                <a:spcPts val="1600"/>
              </a:spcBef>
              <a:defRPr sz="5762"/>
            </a:pPr>
            <a:r>
              <a:t>十三                     十八</a:t>
            </a:r>
          </a:p>
          <a:p>
            <a:pPr marL="314833" indent="-314833" algn="ctr" defTabSz="391414">
              <a:spcBef>
                <a:spcPts val="1600"/>
              </a:spcBef>
              <a:defRPr sz="5762"/>
            </a:pPr>
            <a:r>
              <a:t>十四                    十九</a:t>
            </a:r>
          </a:p>
          <a:p>
            <a:pPr marL="314833" indent="-314833" algn="ctr" defTabSz="391414">
              <a:spcBef>
                <a:spcPts val="1600"/>
              </a:spcBef>
              <a:defRPr sz="5762"/>
            </a:pPr>
            <a:r>
              <a:t>十五                     </a:t>
            </a:r>
            <a:r>
              <a:rPr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rPr>
              <a:t>二十</a:t>
            </a:r>
          </a:p>
        </p:txBody>
      </p:sp>
    </p:spTree>
    <p:extLst>
      <p:ext uri="{BB962C8B-B14F-4D97-AF65-F5344CB8AC3E}">
        <p14:creationId xmlns:p14="http://schemas.microsoft.com/office/powerpoint/2010/main" val="21400238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162" name="早上八点见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7600"/>
            </a:pPr>
            <a:r>
              <a:t>早上</a:t>
            </a:r>
            <a:r>
              <a:rPr>
                <a:solidFill>
                  <a:srgbClr val="D93E2B"/>
                </a:solidFill>
              </a:rPr>
              <a:t>八点</a:t>
            </a:r>
            <a:r>
              <a:t>见</a:t>
            </a:r>
          </a:p>
          <a:p>
            <a:pPr>
              <a:defRPr sz="7600"/>
            </a:pPr>
            <a:r>
              <a:t>下午</a:t>
            </a:r>
            <a:r>
              <a:rPr>
                <a:solidFill>
                  <a:srgbClr val="D93E2B"/>
                </a:solidFill>
              </a:rPr>
              <a:t>三点一刻</a:t>
            </a:r>
            <a:r>
              <a:t>见</a:t>
            </a:r>
          </a:p>
          <a:p>
            <a:pPr>
              <a:defRPr sz="7600"/>
            </a:pPr>
            <a:r>
              <a:t>晚上</a:t>
            </a:r>
            <a:r>
              <a:rPr>
                <a:solidFill>
                  <a:srgbClr val="D93E2B"/>
                </a:solidFill>
              </a:rPr>
              <a:t>七点半</a:t>
            </a:r>
            <a:r>
              <a:t>见</a:t>
            </a:r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165" name="早上______见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7600"/>
            </a:pPr>
            <a:r>
              <a:t>早上______见</a:t>
            </a:r>
          </a:p>
          <a:p>
            <a:pPr>
              <a:defRPr sz="7600"/>
            </a:pPr>
            <a:r>
              <a:t>下午_______见</a:t>
            </a:r>
          </a:p>
          <a:p>
            <a:pPr>
              <a:defRPr sz="7600"/>
            </a:pPr>
            <a:r>
              <a:t>晚上_______见</a:t>
            </a:r>
          </a:p>
        </p:txBody>
      </p:sp>
      <p:pic>
        <p:nvPicPr>
          <p:cNvPr id="166" name="六.jpeg" descr="六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21949" y="283360"/>
            <a:ext cx="3042806" cy="30024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十点.jpeg" descr="十点.jpeg"/>
          <p:cNvPicPr>
            <a:picLocks noChangeAspect="1"/>
          </p:cNvPicPr>
          <p:nvPr/>
        </p:nvPicPr>
        <p:blipFill>
          <a:blip r:embed="rId3">
            <a:extLst/>
          </a:blip>
          <a:srcRect l="8384" t="8384" r="8384" b="8384"/>
          <a:stretch>
            <a:fillRect/>
          </a:stretch>
        </p:blipFill>
        <p:spPr>
          <a:xfrm>
            <a:off x="7359154" y="6538907"/>
            <a:ext cx="4241505" cy="3002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两点.jpeg" descr="两点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91021" y="2956638"/>
            <a:ext cx="3496540" cy="34593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171" name="吃饭 chīfà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1705" indent="-441705" defTabSz="549148">
              <a:spcBef>
                <a:spcPts val="2200"/>
              </a:spcBef>
              <a:defRPr sz="7144"/>
            </a:pPr>
            <a:r>
              <a:t>吃饭 chīfàn</a:t>
            </a:r>
          </a:p>
          <a:p>
            <a:pPr marL="441705" indent="-441705" defTabSz="549148">
              <a:spcBef>
                <a:spcPts val="2200"/>
              </a:spcBef>
              <a:defRPr sz="7144"/>
            </a:pPr>
            <a:r>
              <a:t>早饭 zǎofàn</a:t>
            </a:r>
          </a:p>
          <a:p>
            <a:pPr marL="441705" indent="-441705" defTabSz="549148">
              <a:spcBef>
                <a:spcPts val="2200"/>
              </a:spcBef>
              <a:defRPr sz="7144"/>
            </a:pPr>
            <a:r>
              <a:t>午饭 wǔfàn</a:t>
            </a:r>
          </a:p>
          <a:p>
            <a:pPr marL="441705" indent="-441705" defTabSz="549148">
              <a:spcBef>
                <a:spcPts val="2200"/>
              </a:spcBef>
              <a:defRPr sz="7144"/>
            </a:pPr>
            <a:r>
              <a:t>晚饭 wǎnfàn</a:t>
            </a:r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174" name="吃饭 chīfà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2425" indent="-352425" defTabSz="438150">
              <a:spcBef>
                <a:spcPts val="1800"/>
              </a:spcBef>
              <a:defRPr sz="5700"/>
            </a:pPr>
            <a:r>
              <a:t>吃饭 chīfàn</a:t>
            </a:r>
          </a:p>
          <a:p>
            <a:pPr marL="352425" indent="-352425" defTabSz="438150">
              <a:spcBef>
                <a:spcPts val="1800"/>
              </a:spcBef>
              <a:defRPr sz="5700"/>
            </a:pPr>
            <a:r>
              <a:t>早饭 zǎofàn</a:t>
            </a:r>
          </a:p>
          <a:p>
            <a:pPr marL="352425" indent="-352425" defTabSz="438150">
              <a:spcBef>
                <a:spcPts val="1800"/>
              </a:spcBef>
              <a:defRPr sz="5700"/>
            </a:pPr>
            <a:r>
              <a:t>午饭 wǔfàn</a:t>
            </a:r>
          </a:p>
          <a:p>
            <a:pPr marL="352425" indent="-352425" defTabSz="438150">
              <a:spcBef>
                <a:spcPts val="1800"/>
              </a:spcBef>
              <a:defRPr sz="5700"/>
            </a:pPr>
            <a:r>
              <a:t>晚饭 wǎnfàn</a:t>
            </a:r>
          </a:p>
          <a:p>
            <a:pPr marL="352425" indent="-352425" defTabSz="438150">
              <a:spcBef>
                <a:spcPts val="1800"/>
              </a:spcBef>
              <a:defRPr sz="5700">
                <a:solidFill>
                  <a:srgbClr val="D93E2B"/>
                </a:solidFill>
              </a:defRPr>
            </a:pPr>
            <a:r>
              <a:t>我请你吃___________。</a:t>
            </a:r>
          </a:p>
        </p:txBody>
      </p: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177" name="菜cài…"/>
          <p:cNvSpPr txBox="1">
            <a:spLocks noGrp="1"/>
          </p:cNvSpPr>
          <p:nvPr>
            <p:ph type="body" idx="1"/>
          </p:nvPr>
        </p:nvSpPr>
        <p:spPr>
          <a:xfrm>
            <a:off x="508000" y="2628900"/>
            <a:ext cx="11988800" cy="5868204"/>
          </a:xfrm>
          <a:prstGeom prst="rect">
            <a:avLst/>
          </a:prstGeom>
        </p:spPr>
        <p:txBody>
          <a:bodyPr/>
          <a:lstStyle/>
          <a:p>
            <a:pPr marL="427609" indent="-427609" defTabSz="531622">
              <a:spcBef>
                <a:spcPts val="2100"/>
              </a:spcBef>
              <a:defRPr sz="6916">
                <a:solidFill>
                  <a:srgbClr val="D93E2B"/>
                </a:solidFill>
              </a:defRPr>
            </a:pPr>
            <a:r>
              <a:t>菜cài</a:t>
            </a:r>
          </a:p>
          <a:p>
            <a:pPr marL="427609" indent="-427609" defTabSz="531622">
              <a:spcBef>
                <a:spcPts val="2100"/>
              </a:spcBef>
              <a:defRPr sz="6916"/>
            </a:pPr>
            <a:r>
              <a:t>中国菜</a:t>
            </a:r>
          </a:p>
          <a:p>
            <a:pPr marL="427609" indent="-427609" defTabSz="531622">
              <a:spcBef>
                <a:spcPts val="2100"/>
              </a:spcBef>
              <a:defRPr sz="6916"/>
            </a:pPr>
            <a:r>
              <a:t>捷克菜</a:t>
            </a:r>
          </a:p>
          <a:p>
            <a:pPr marL="427609" indent="-427609" defTabSz="531622">
              <a:spcBef>
                <a:spcPts val="2100"/>
              </a:spcBef>
              <a:defRPr sz="6916">
                <a:solidFill>
                  <a:srgbClr val="D93E2B"/>
                </a:solidFill>
              </a:defRPr>
            </a:pPr>
            <a:r>
              <a:t>我请你吃__________。</a:t>
            </a:r>
          </a:p>
        </p:txBody>
      </p:sp>
      <p:pic>
        <p:nvPicPr>
          <p:cNvPr id="178" name="中.jpg" descr="中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31353" y="1124457"/>
            <a:ext cx="4333296" cy="27083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節.jpg" descr="節.jpg"/>
          <p:cNvPicPr>
            <a:picLocks noChangeAspect="1"/>
          </p:cNvPicPr>
          <p:nvPr/>
        </p:nvPicPr>
        <p:blipFill>
          <a:blip r:embed="rId3">
            <a:extLst/>
          </a:blip>
          <a:srcRect l="5976" r="9633" b="15610"/>
          <a:stretch>
            <a:fillRect/>
          </a:stretch>
        </p:blipFill>
        <p:spPr>
          <a:xfrm>
            <a:off x="8186461" y="1003869"/>
            <a:ext cx="4424508" cy="29496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182" name="中国菜      捷克菜…"/>
          <p:cNvSpPr txBox="1">
            <a:spLocks noGrp="1"/>
          </p:cNvSpPr>
          <p:nvPr>
            <p:ph type="body" idx="1"/>
          </p:nvPr>
        </p:nvSpPr>
        <p:spPr>
          <a:xfrm>
            <a:off x="508000" y="2628900"/>
            <a:ext cx="11988800" cy="5868204"/>
          </a:xfrm>
          <a:prstGeom prst="rect">
            <a:avLst/>
          </a:prstGeom>
        </p:spPr>
        <p:txBody>
          <a:bodyPr/>
          <a:lstStyle/>
          <a:p>
            <a:pPr>
              <a:defRPr sz="7600">
                <a:solidFill>
                  <a:srgbClr val="D93E2B"/>
                </a:solidFill>
              </a:defRPr>
            </a:pPr>
            <a:endParaRPr/>
          </a:p>
          <a:p>
            <a:pPr>
              <a:defRPr sz="7600"/>
            </a:pPr>
            <a:r>
              <a:t>                中国菜      捷克菜</a:t>
            </a:r>
          </a:p>
          <a:p>
            <a:pPr>
              <a:defRPr sz="7600">
                <a:solidFill>
                  <a:srgbClr val="D93E2B"/>
                </a:solidFill>
              </a:defRPr>
            </a:pPr>
            <a:r>
              <a:t>我______请你吃_______。</a:t>
            </a:r>
          </a:p>
        </p:txBody>
      </p:sp>
      <p:graphicFrame>
        <p:nvGraphicFramePr>
          <p:cNvPr id="183" name="表格"/>
          <p:cNvGraphicFramePr/>
          <p:nvPr/>
        </p:nvGraphicFramePr>
        <p:xfrm>
          <a:off x="569547" y="2678004"/>
          <a:ext cx="12281857" cy="206362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754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4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4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45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4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545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63623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星期一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星期二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星期三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星期四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星期五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星期六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700" b="1">
                          <a:solidFill>
                            <a:srgbClr val="414141"/>
                          </a:solidFill>
                        </a:rPr>
                        <a:t>星期日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L>
                    <a:lnR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R>
                    <a:lnT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T>
                    <a:lnB w="12700">
                      <a:solidFill>
                        <a:schemeClr val="accent2">
                          <a:hueOff val="597264"/>
                          <a:satOff val="5158"/>
                          <a:lumOff val="-17289"/>
                        </a:schemeClr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186" name="为什么？wèishéme…"/>
          <p:cNvSpPr txBox="1">
            <a:spLocks noGrp="1"/>
          </p:cNvSpPr>
          <p:nvPr>
            <p:ph type="body" idx="1"/>
          </p:nvPr>
        </p:nvSpPr>
        <p:spPr>
          <a:xfrm>
            <a:off x="508000" y="4378145"/>
            <a:ext cx="11988800" cy="4346755"/>
          </a:xfrm>
          <a:prstGeom prst="rect">
            <a:avLst/>
          </a:prstGeom>
        </p:spPr>
        <p:txBody>
          <a:bodyPr/>
          <a:lstStyle/>
          <a:p>
            <a:pPr>
              <a:defRPr sz="8600"/>
            </a:pPr>
            <a:r>
              <a:rPr>
                <a:solidFill>
                  <a:srgbClr val="D93E2B"/>
                </a:solidFill>
              </a:rPr>
              <a:t>为什么？</a:t>
            </a:r>
            <a:r>
              <a:t>wèishéme</a:t>
            </a:r>
          </a:p>
          <a:p>
            <a:pPr>
              <a:defRPr sz="8600"/>
            </a:pPr>
            <a:r>
              <a:rPr>
                <a:solidFill>
                  <a:srgbClr val="D93E2B"/>
                </a:solidFill>
              </a:rPr>
              <a:t>因为</a:t>
            </a:r>
            <a:r>
              <a:t>.......yīnwèi</a:t>
            </a:r>
          </a:p>
        </p:txBody>
      </p:sp>
      <p:pic>
        <p:nvPicPr>
          <p:cNvPr id="187" name="为什么.jpeg" descr="为什么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15683" y="505515"/>
            <a:ext cx="6299701" cy="42304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190" name="你为什么请我吃饭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/>
            </a:pPr>
            <a:r>
              <a:t>你</a:t>
            </a:r>
            <a:r>
              <a:rPr>
                <a:solidFill>
                  <a:srgbClr val="D93E2B"/>
                </a:solidFill>
              </a:rPr>
              <a:t>为什么</a:t>
            </a:r>
            <a:r>
              <a:t>请我吃饭？</a:t>
            </a:r>
          </a:p>
          <a:p>
            <a:pPr>
              <a:defRPr sz="8600"/>
            </a:pPr>
            <a:r>
              <a:rPr>
                <a:solidFill>
                  <a:srgbClr val="D93E2B"/>
                </a:solidFill>
              </a:rPr>
              <a:t>因为</a:t>
            </a:r>
            <a:r>
              <a:t>今天是你生日。</a:t>
            </a:r>
          </a:p>
        </p:txBody>
      </p:sp>
    </p:spTree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193" name="是A......， 还是 B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>
                <a:solidFill>
                  <a:srgbClr val="D93E2B"/>
                </a:solidFill>
              </a:defRPr>
            </a:pPr>
            <a:r>
              <a:t>是A......， 还是 B？</a:t>
            </a:r>
          </a:p>
          <a:p>
            <a:pPr>
              <a:defRPr sz="8600"/>
            </a:pPr>
            <a:r>
              <a:t>                </a:t>
            </a:r>
            <a:r>
              <a:rPr sz="7500"/>
              <a:t>  háishì</a:t>
            </a:r>
          </a:p>
        </p:txBody>
      </p:sp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是A......还是B？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spcBef>
                <a:spcPts val="1400"/>
              </a:spcBef>
              <a:defRPr sz="6300"/>
            </a:lvl1pPr>
          </a:lstStyle>
          <a:p>
            <a:r>
              <a:t>是A......还是B？</a:t>
            </a:r>
          </a:p>
        </p:txBody>
      </p:sp>
      <p:sp>
        <p:nvSpPr>
          <p:cNvPr id="196" name="你是中国人，还是日本人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9899" indent="-469899">
              <a:defRPr sz="7200"/>
            </a:pPr>
            <a:r>
              <a:t>你</a:t>
            </a:r>
            <a:r>
              <a:rPr>
                <a:solidFill>
                  <a:srgbClr val="D93E2B"/>
                </a:solidFill>
              </a:rPr>
              <a:t>是</a:t>
            </a:r>
            <a:r>
              <a:t>中国人，</a:t>
            </a:r>
            <a:r>
              <a:rPr>
                <a:solidFill>
                  <a:srgbClr val="D93E2B"/>
                </a:solidFill>
              </a:rPr>
              <a:t>还是</a:t>
            </a:r>
            <a:r>
              <a:t>日本人？</a:t>
            </a:r>
          </a:p>
          <a:p>
            <a:pPr marL="469899" indent="-469899">
              <a:defRPr sz="7200"/>
            </a:pPr>
            <a:r>
              <a:rPr>
                <a:solidFill>
                  <a:srgbClr val="000000"/>
                </a:solidFill>
              </a:rPr>
              <a:t>你</a:t>
            </a:r>
            <a:r>
              <a:rPr>
                <a:solidFill>
                  <a:srgbClr val="D93E2B"/>
                </a:solidFill>
              </a:rPr>
              <a:t>是</a:t>
            </a:r>
            <a:r>
              <a:t>老师，</a:t>
            </a:r>
            <a:r>
              <a:rPr>
                <a:solidFill>
                  <a:srgbClr val="D93E2B"/>
                </a:solidFill>
              </a:rPr>
              <a:t>还是</a:t>
            </a:r>
            <a:r>
              <a:t>学生？</a:t>
            </a:r>
            <a:br/>
            <a:r>
              <a:t>                    </a:t>
            </a:r>
            <a:r>
              <a:rPr sz="5600"/>
              <a:t>háishì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数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spcBef>
                <a:spcPts val="1400"/>
              </a:spcBef>
              <a:defRPr sz="6300"/>
            </a:lvl1pPr>
          </a:lstStyle>
          <a:p>
            <a:r>
              <a:t>数字</a:t>
            </a:r>
          </a:p>
        </p:txBody>
      </p:sp>
      <p:sp>
        <p:nvSpPr>
          <p:cNvPr id="202" name="二十一                    二十六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4833" indent="-314833" algn="ctr" defTabSz="391414">
              <a:spcBef>
                <a:spcPts val="1600"/>
              </a:spcBef>
              <a:defRPr sz="5762"/>
            </a:pPr>
            <a:r>
              <a:t>二十一                    二十六</a:t>
            </a:r>
          </a:p>
          <a:p>
            <a:pPr marL="314833" indent="-314833" algn="ctr" defTabSz="391414">
              <a:spcBef>
                <a:spcPts val="1600"/>
              </a:spcBef>
              <a:defRPr sz="5762"/>
            </a:pPr>
            <a:r>
              <a:t>二十二                    二十七</a:t>
            </a:r>
          </a:p>
          <a:p>
            <a:pPr marL="314833" indent="-314833" algn="ctr" defTabSz="391414">
              <a:spcBef>
                <a:spcPts val="1600"/>
              </a:spcBef>
              <a:defRPr sz="5762"/>
            </a:pPr>
            <a:r>
              <a:t>二十三                     二十八</a:t>
            </a:r>
          </a:p>
          <a:p>
            <a:pPr marL="314833" indent="-314833" algn="ctr" defTabSz="391414">
              <a:spcBef>
                <a:spcPts val="1600"/>
              </a:spcBef>
              <a:defRPr sz="5762"/>
            </a:pPr>
            <a:r>
              <a:t>二十四                    二十九</a:t>
            </a:r>
          </a:p>
          <a:p>
            <a:pPr marL="314833" indent="-314833" algn="ctr" defTabSz="391414">
              <a:spcBef>
                <a:spcPts val="1600"/>
              </a:spcBef>
              <a:defRPr sz="5762"/>
            </a:pPr>
            <a:r>
              <a:t>二十五                        </a:t>
            </a:r>
            <a:r>
              <a:rPr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rPr>
              <a:t>三十</a:t>
            </a:r>
          </a:p>
        </p:txBody>
      </p:sp>
    </p:spTree>
    <p:extLst>
      <p:ext uri="{BB962C8B-B14F-4D97-AF65-F5344CB8AC3E}">
        <p14:creationId xmlns:p14="http://schemas.microsoft.com/office/powerpoint/2010/main" val="29257381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and more ; also ; in addi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and more ; also ; in addition </a:t>
            </a:r>
          </a:p>
        </p:txBody>
      </p:sp>
      <p:sp>
        <p:nvSpPr>
          <p:cNvPr id="199" name="A…..还B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9899" indent="-469899">
              <a:defRPr sz="7200">
                <a:solidFill>
                  <a:srgbClr val="D93E2B"/>
                </a:solidFill>
              </a:defRPr>
            </a:pPr>
            <a:r>
              <a:t>A…..还B</a:t>
            </a:r>
          </a:p>
          <a:p>
            <a:pPr marL="469899" indent="-469899">
              <a:defRPr sz="7200">
                <a:solidFill>
                  <a:srgbClr val="D93E2B"/>
                </a:solidFill>
              </a:defRPr>
            </a:pPr>
            <a:r>
              <a:t>A 和 B ，还 C</a:t>
            </a:r>
          </a:p>
        </p:txBody>
      </p:sp>
    </p:spTree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and more ; also ; in addi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and more ; also ; in addition </a:t>
            </a:r>
          </a:p>
        </p:txBody>
      </p:sp>
      <p:sp>
        <p:nvSpPr>
          <p:cNvPr id="202" name="A…..还B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0016" indent="-390016" defTabSz="484886">
              <a:spcBef>
                <a:spcPts val="1900"/>
              </a:spcBef>
              <a:defRPr sz="5976">
                <a:solidFill>
                  <a:srgbClr val="D93E2B"/>
                </a:solidFill>
              </a:defRPr>
            </a:pPr>
            <a:r>
              <a:t>A…..还B</a:t>
            </a:r>
          </a:p>
          <a:p>
            <a:pPr marL="390016" indent="-390016" defTabSz="484886">
              <a:spcBef>
                <a:spcPts val="1900"/>
              </a:spcBef>
              <a:defRPr sz="5976">
                <a:solidFill>
                  <a:srgbClr val="D93E2B"/>
                </a:solidFill>
              </a:defRPr>
            </a:pPr>
            <a:r>
              <a:t>A 和 B ，还 C</a:t>
            </a:r>
          </a:p>
          <a:p>
            <a:pPr marL="390016" indent="-390016" defTabSz="484886">
              <a:spcBef>
                <a:spcPts val="1900"/>
              </a:spcBef>
              <a:defRPr sz="5312"/>
            </a:pPr>
            <a:r>
              <a:t>王朋喜欢吃中国菜，</a:t>
            </a:r>
            <a:r>
              <a:rPr>
                <a:solidFill>
                  <a:srgbClr val="D93E2B"/>
                </a:solidFill>
              </a:rPr>
              <a:t>还</a:t>
            </a:r>
            <a:r>
              <a:t>喜欢吃捷克菜</a:t>
            </a:r>
          </a:p>
          <a:p>
            <a:pPr marL="390016" indent="-390016" defTabSz="484886">
              <a:spcBef>
                <a:spcPts val="1900"/>
              </a:spcBef>
              <a:defRPr sz="5976"/>
            </a:pPr>
            <a:r>
              <a:t>李友请你和我吃饭，</a:t>
            </a:r>
            <a:r>
              <a:rPr>
                <a:solidFill>
                  <a:srgbClr val="D93E2B"/>
                </a:solidFill>
              </a:rPr>
              <a:t>还</a:t>
            </a:r>
            <a:r>
              <a:t>请王老师。</a:t>
            </a:r>
          </a:p>
        </p:txBody>
      </p:sp>
    </p:spTree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05" name="忙 má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/>
            </a:pPr>
            <a:r>
              <a:t>忙 máng</a:t>
            </a:r>
          </a:p>
          <a:p>
            <a:pPr>
              <a:defRPr sz="8600"/>
            </a:pPr>
            <a:r>
              <a:t>不忙 bù máng</a:t>
            </a:r>
          </a:p>
        </p:txBody>
      </p:sp>
    </p:spTree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A-not-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A-not-A</a:t>
            </a:r>
          </a:p>
        </p:txBody>
      </p:sp>
      <p:sp>
        <p:nvSpPr>
          <p:cNvPr id="208" name="忙不忙？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8600">
                <a:solidFill>
                  <a:srgbClr val="D93E2B"/>
                </a:solidFill>
              </a:defRPr>
            </a:lvl1pPr>
          </a:lstStyle>
          <a:p>
            <a:r>
              <a:t>忙不忙？</a:t>
            </a:r>
          </a:p>
        </p:txBody>
      </p:sp>
    </p:spTree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11" name="我星期一很忙。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7600"/>
            </a:pPr>
            <a:r>
              <a:t>我星期一很忙。</a:t>
            </a:r>
          </a:p>
          <a:p>
            <a:pPr>
              <a:defRPr sz="7600"/>
            </a:pPr>
            <a:r>
              <a:t>Q：你星期一很忙</a:t>
            </a:r>
            <a:r>
              <a:rPr>
                <a:solidFill>
                  <a:srgbClr val="D93E2B"/>
                </a:solidFill>
              </a:rPr>
              <a:t>吗</a:t>
            </a:r>
            <a:r>
              <a:t>？</a:t>
            </a:r>
          </a:p>
          <a:p>
            <a:pPr>
              <a:defRPr sz="7600"/>
            </a:pPr>
            <a:r>
              <a:t>Q：你星期一</a:t>
            </a:r>
            <a:r>
              <a:rPr>
                <a:solidFill>
                  <a:srgbClr val="D93E2B"/>
                </a:solidFill>
              </a:rPr>
              <a:t>忙不忙</a:t>
            </a:r>
            <a:r>
              <a:t>？</a:t>
            </a:r>
          </a:p>
        </p:txBody>
      </p:sp>
    </p:spTree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14" name="认识 rènshì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/>
            </a:pPr>
            <a:r>
              <a:t>认识 rènshì</a:t>
            </a:r>
          </a:p>
          <a:p>
            <a:pPr>
              <a:defRPr sz="8600"/>
            </a:pPr>
            <a:r>
              <a:t>不认识bù rènshì</a:t>
            </a:r>
          </a:p>
        </p:txBody>
      </p:sp>
    </p:spTree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A-not-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A-not-A</a:t>
            </a:r>
          </a:p>
        </p:txBody>
      </p:sp>
      <p:sp>
        <p:nvSpPr>
          <p:cNvPr id="217" name="认识不认识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>
                <a:solidFill>
                  <a:srgbClr val="D93E2B"/>
                </a:solidFill>
              </a:defRPr>
            </a:pPr>
            <a:r>
              <a:t>认识不认识？</a:t>
            </a:r>
          </a:p>
          <a:p>
            <a:pPr>
              <a:defRPr sz="8600">
                <a:solidFill>
                  <a:srgbClr val="D93E2B"/>
                </a:solidFill>
              </a:defRPr>
            </a:pPr>
            <a:r>
              <a:t>认不认识？</a:t>
            </a:r>
          </a:p>
        </p:txBody>
      </p:sp>
    </p:spTree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20" name="我认识李友。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1705" indent="-441705" defTabSz="549148">
              <a:spcBef>
                <a:spcPts val="2200"/>
              </a:spcBef>
              <a:defRPr sz="7144"/>
            </a:pPr>
            <a:r>
              <a:t>我认识李友。</a:t>
            </a:r>
          </a:p>
          <a:p>
            <a:pPr marL="441705" indent="-441705" defTabSz="549148">
              <a:spcBef>
                <a:spcPts val="2200"/>
              </a:spcBef>
              <a:defRPr sz="7144"/>
            </a:pPr>
            <a:r>
              <a:t>Q：你认识李友</a:t>
            </a:r>
            <a:r>
              <a:rPr>
                <a:solidFill>
                  <a:srgbClr val="D93E2B"/>
                </a:solidFill>
              </a:rPr>
              <a:t>吗</a:t>
            </a:r>
            <a:r>
              <a:t>？</a:t>
            </a:r>
          </a:p>
          <a:p>
            <a:pPr marL="441705" indent="-441705" defTabSz="549148">
              <a:spcBef>
                <a:spcPts val="2200"/>
              </a:spcBef>
              <a:defRPr sz="7144"/>
            </a:pPr>
            <a:r>
              <a:t>Q：你</a:t>
            </a:r>
            <a:r>
              <a:rPr>
                <a:solidFill>
                  <a:srgbClr val="D93E2B"/>
                </a:solidFill>
              </a:rPr>
              <a:t>认识不认识</a:t>
            </a:r>
            <a:r>
              <a:t>李友？</a:t>
            </a:r>
          </a:p>
          <a:p>
            <a:pPr marL="441705" indent="-441705" defTabSz="549148">
              <a:spcBef>
                <a:spcPts val="2200"/>
              </a:spcBef>
              <a:defRPr sz="7144"/>
            </a:pPr>
            <a:r>
              <a:t>Q：你</a:t>
            </a:r>
            <a:r>
              <a:rPr>
                <a:solidFill>
                  <a:srgbClr val="D93E2B"/>
                </a:solidFill>
              </a:rPr>
              <a:t>认不认识</a:t>
            </a:r>
            <a:r>
              <a:t>李友？</a:t>
            </a:r>
          </a:p>
        </p:txBody>
      </p:sp>
    </p:spTree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23" name="喜欢 xǐhuā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/>
            </a:pPr>
            <a:r>
              <a:t>喜欢 xǐhuān</a:t>
            </a:r>
          </a:p>
          <a:p>
            <a:pPr>
              <a:defRPr sz="8600"/>
            </a:pPr>
            <a:r>
              <a:t>不喜欢 bù xǐhuān</a:t>
            </a:r>
          </a:p>
        </p:txBody>
      </p:sp>
    </p:spTree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A-not-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A-not-A</a:t>
            </a:r>
          </a:p>
        </p:txBody>
      </p:sp>
      <p:sp>
        <p:nvSpPr>
          <p:cNvPr id="226" name="喜欢不喜欢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>
                <a:solidFill>
                  <a:srgbClr val="D93E2B"/>
                </a:solidFill>
              </a:defRPr>
            </a:pPr>
            <a:r>
              <a:t>喜欢不喜欢？</a:t>
            </a:r>
          </a:p>
          <a:p>
            <a:pPr>
              <a:defRPr sz="8600">
                <a:solidFill>
                  <a:srgbClr val="D93E2B"/>
                </a:solidFill>
              </a:defRPr>
            </a:pPr>
            <a:r>
              <a:t>喜不喜欢？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数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spcBef>
                <a:spcPts val="1400"/>
              </a:spcBef>
              <a:defRPr sz="6300"/>
            </a:lvl1pPr>
          </a:lstStyle>
          <a:p>
            <a:r>
              <a:t>数字</a:t>
            </a:r>
          </a:p>
        </p:txBody>
      </p:sp>
      <p:sp>
        <p:nvSpPr>
          <p:cNvPr id="196" name="十                        六十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4833" indent="-314833" algn="ctr" defTabSz="391414">
              <a:spcBef>
                <a:spcPts val="1600"/>
              </a:spcBef>
              <a:defRPr sz="5762"/>
            </a:pPr>
            <a:r>
              <a:t>十                        六十</a:t>
            </a:r>
          </a:p>
          <a:p>
            <a:pPr marL="314833" indent="-314833" algn="ctr" defTabSz="391414">
              <a:spcBef>
                <a:spcPts val="1600"/>
              </a:spcBef>
              <a:defRPr sz="5762"/>
            </a:pPr>
            <a:r>
              <a:t>二十                    七十</a:t>
            </a:r>
          </a:p>
          <a:p>
            <a:pPr marL="314833" indent="-314833" algn="ctr" defTabSz="391414">
              <a:spcBef>
                <a:spcPts val="1600"/>
              </a:spcBef>
              <a:defRPr sz="5762"/>
            </a:pPr>
            <a:r>
              <a:t>三十                     八十</a:t>
            </a:r>
          </a:p>
          <a:p>
            <a:pPr marL="314833" indent="-314833" algn="ctr" defTabSz="391414">
              <a:spcBef>
                <a:spcPts val="1600"/>
              </a:spcBef>
              <a:defRPr sz="5762"/>
            </a:pPr>
            <a:r>
              <a:t>四十                     九十</a:t>
            </a:r>
          </a:p>
          <a:p>
            <a:pPr marL="314833" indent="-314833" algn="ctr" defTabSz="391414">
              <a:spcBef>
                <a:spcPts val="1600"/>
              </a:spcBef>
              <a:defRPr sz="5762"/>
            </a:pPr>
            <a:r>
              <a:t>五十                     一百</a:t>
            </a:r>
          </a:p>
        </p:txBody>
      </p:sp>
    </p:spTree>
    <p:extLst>
      <p:ext uri="{BB962C8B-B14F-4D97-AF65-F5344CB8AC3E}">
        <p14:creationId xmlns:p14="http://schemas.microsoft.com/office/powerpoint/2010/main" val="30699728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29" name="我喜欢吃捷克菜。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32308" indent="-432308" defTabSz="537463">
              <a:spcBef>
                <a:spcPts val="2200"/>
              </a:spcBef>
              <a:defRPr sz="6992"/>
            </a:pPr>
            <a:r>
              <a:t>我喜欢吃捷克菜。</a:t>
            </a:r>
          </a:p>
          <a:p>
            <a:pPr marL="432308" indent="-432308" defTabSz="537463">
              <a:spcBef>
                <a:spcPts val="2200"/>
              </a:spcBef>
              <a:defRPr sz="6992"/>
            </a:pPr>
            <a:r>
              <a:t>Q：你喜欢吃捷克菜</a:t>
            </a:r>
            <a:r>
              <a:rPr>
                <a:solidFill>
                  <a:srgbClr val="D93E2B"/>
                </a:solidFill>
              </a:rPr>
              <a:t>吗</a:t>
            </a:r>
            <a:r>
              <a:t>？</a:t>
            </a:r>
          </a:p>
          <a:p>
            <a:pPr marL="432308" indent="-432308" defTabSz="537463">
              <a:spcBef>
                <a:spcPts val="2200"/>
              </a:spcBef>
              <a:defRPr sz="6992"/>
            </a:pPr>
            <a:r>
              <a:t>Q：你</a:t>
            </a:r>
            <a:r>
              <a:rPr>
                <a:solidFill>
                  <a:srgbClr val="D93E2B"/>
                </a:solidFill>
              </a:rPr>
              <a:t>喜欢不喜欢</a:t>
            </a:r>
            <a:r>
              <a:t>吃捷克菜？</a:t>
            </a:r>
          </a:p>
          <a:p>
            <a:pPr marL="432308" indent="-432308" defTabSz="537463">
              <a:spcBef>
                <a:spcPts val="2200"/>
              </a:spcBef>
              <a:defRPr sz="6992"/>
            </a:pPr>
            <a:r>
              <a:t>Q：你</a:t>
            </a:r>
            <a:r>
              <a:rPr>
                <a:solidFill>
                  <a:srgbClr val="D93E2B"/>
                </a:solidFill>
              </a:rPr>
              <a:t>喜不喜欢</a:t>
            </a:r>
            <a:r>
              <a:t>吃捷克菜？</a:t>
            </a:r>
          </a:p>
        </p:txBody>
      </p:sp>
    </p:spTree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32" name="我有女儿。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7600"/>
            </a:pPr>
            <a:r>
              <a:t>我有女儿。</a:t>
            </a:r>
          </a:p>
          <a:p>
            <a:pPr>
              <a:defRPr sz="7600"/>
            </a:pPr>
            <a:r>
              <a:t>Q：你有女儿</a:t>
            </a:r>
            <a:r>
              <a:rPr>
                <a:solidFill>
                  <a:srgbClr val="D93E2B"/>
                </a:solidFill>
              </a:rPr>
              <a:t>吗</a:t>
            </a:r>
            <a:r>
              <a:t>？</a:t>
            </a:r>
          </a:p>
          <a:p>
            <a:pPr>
              <a:defRPr sz="7600"/>
            </a:pPr>
            <a:r>
              <a:t>Q：你</a:t>
            </a:r>
            <a:r>
              <a:rPr>
                <a:solidFill>
                  <a:srgbClr val="D93E2B"/>
                </a:solidFill>
              </a:rPr>
              <a:t>有没有</a:t>
            </a:r>
            <a:r>
              <a:t>女儿？</a:t>
            </a:r>
          </a:p>
        </p:txBody>
      </p:sp>
    </p:spTree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35" name="有事 yǒushì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/>
            </a:pPr>
            <a:r>
              <a:t>有事 yǒushì</a:t>
            </a:r>
          </a:p>
          <a:p>
            <a:pPr>
              <a:defRPr sz="8600"/>
            </a:pPr>
            <a:r>
              <a:t>没有事 méiyǒu shì</a:t>
            </a:r>
          </a:p>
        </p:txBody>
      </p:sp>
    </p:spTree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A-not-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A-not-A</a:t>
            </a:r>
          </a:p>
        </p:txBody>
      </p:sp>
      <p:sp>
        <p:nvSpPr>
          <p:cNvPr id="238" name="有没有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>
                <a:solidFill>
                  <a:srgbClr val="D93E2B"/>
                </a:solidFill>
              </a:defRPr>
            </a:pPr>
            <a:r>
              <a:t>有没有？</a:t>
            </a:r>
          </a:p>
          <a:p>
            <a:pPr>
              <a:defRPr sz="8600">
                <a:solidFill>
                  <a:srgbClr val="D93E2B"/>
                </a:solidFill>
              </a:defRPr>
            </a:pPr>
            <a:r>
              <a:t>有没有事？</a:t>
            </a:r>
          </a:p>
        </p:txBody>
      </p:sp>
    </p:spTree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41" name="我星期五有事。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7600"/>
            </a:pPr>
            <a:r>
              <a:t>我星期五有事。</a:t>
            </a:r>
          </a:p>
          <a:p>
            <a:pPr>
              <a:defRPr sz="7600"/>
            </a:pPr>
            <a:r>
              <a:t>Q：你星期五有事</a:t>
            </a:r>
            <a:r>
              <a:rPr>
                <a:solidFill>
                  <a:srgbClr val="D93E2B"/>
                </a:solidFill>
              </a:rPr>
              <a:t>吗</a:t>
            </a:r>
            <a:r>
              <a:t>？</a:t>
            </a:r>
          </a:p>
          <a:p>
            <a:pPr>
              <a:defRPr sz="7600"/>
            </a:pPr>
            <a:r>
              <a:t>Q：你星期五</a:t>
            </a:r>
            <a:r>
              <a:rPr>
                <a:solidFill>
                  <a:srgbClr val="D93E2B"/>
                </a:solidFill>
              </a:rPr>
              <a:t>有没有事</a:t>
            </a:r>
            <a:r>
              <a:t>？</a:t>
            </a:r>
          </a:p>
        </p:txBody>
      </p:sp>
    </p:spTree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44" name="有事 yǒushì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9415" indent="-399415" defTabSz="496570">
              <a:spcBef>
                <a:spcPts val="2000"/>
              </a:spcBef>
              <a:defRPr sz="7310"/>
            </a:pPr>
            <a:r>
              <a:t>有事 yǒushì</a:t>
            </a:r>
          </a:p>
          <a:p>
            <a:pPr marL="399415" indent="-399415" defTabSz="496570">
              <a:spcBef>
                <a:spcPts val="2000"/>
              </a:spcBef>
              <a:defRPr sz="7310"/>
            </a:pPr>
            <a:r>
              <a:t>有</a:t>
            </a:r>
            <a:r>
              <a:rPr>
                <a:solidFill>
                  <a:srgbClr val="D93E2B"/>
                </a:solidFill>
              </a:rPr>
              <a:t>事儿</a:t>
            </a:r>
            <a:r>
              <a:t>yǒu </a:t>
            </a:r>
            <a:r>
              <a:rPr>
                <a:solidFill>
                  <a:srgbClr val="D93E2B"/>
                </a:solidFill>
              </a:rPr>
              <a:t>shìr</a:t>
            </a:r>
          </a:p>
          <a:p>
            <a:pPr marL="399415" indent="-399415" defTabSz="496570">
              <a:spcBef>
                <a:spcPts val="2000"/>
              </a:spcBef>
              <a:defRPr sz="7310"/>
            </a:pPr>
            <a:r>
              <a:t>没有事 méiyǒu shì</a:t>
            </a:r>
          </a:p>
          <a:p>
            <a:pPr marL="399415" indent="-399415" defTabSz="496570">
              <a:spcBef>
                <a:spcPts val="2000"/>
              </a:spcBef>
              <a:defRPr sz="7310"/>
            </a:pPr>
            <a:r>
              <a:t>没有</a:t>
            </a:r>
            <a:r>
              <a:rPr>
                <a:solidFill>
                  <a:srgbClr val="D93E2B"/>
                </a:solidFill>
              </a:rPr>
              <a:t>事儿</a:t>
            </a:r>
            <a:r>
              <a:t>méiyǒu </a:t>
            </a:r>
            <a:r>
              <a:rPr>
                <a:solidFill>
                  <a:srgbClr val="D93E2B"/>
                </a:solidFill>
              </a:rPr>
              <a:t>shìr</a:t>
            </a:r>
          </a:p>
        </p:txBody>
      </p:sp>
    </p:spTree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47" name="同学  tóngxué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/>
            </a:pPr>
            <a:r>
              <a:t>同学  tóngxué</a:t>
            </a:r>
          </a:p>
          <a:p>
            <a:pPr>
              <a:defRPr sz="8600"/>
            </a:pPr>
            <a:r>
              <a:t>朋友 péngyǒu</a:t>
            </a:r>
          </a:p>
        </p:txBody>
      </p:sp>
    </p:spTree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50" name="今天 jīntiā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9415" indent="-399415" defTabSz="496570">
              <a:spcBef>
                <a:spcPts val="2000"/>
              </a:spcBef>
              <a:defRPr sz="7310"/>
            </a:pPr>
            <a:r>
              <a:t>今天 jīntiān</a:t>
            </a:r>
          </a:p>
          <a:p>
            <a:pPr marL="399415" indent="-399415" defTabSz="496570">
              <a:spcBef>
                <a:spcPts val="2000"/>
              </a:spcBef>
              <a:defRPr sz="7310"/>
            </a:pPr>
            <a:r>
              <a:t>明天 míngtiān</a:t>
            </a:r>
          </a:p>
          <a:p>
            <a:pPr marL="399415" indent="-399415" defTabSz="496570">
              <a:spcBef>
                <a:spcPts val="2000"/>
              </a:spcBef>
              <a:defRPr sz="7310"/>
            </a:pPr>
            <a:r>
              <a:t>今年 jīnnián</a:t>
            </a:r>
          </a:p>
          <a:p>
            <a:pPr marL="399415" indent="-399415" defTabSz="496570">
              <a:spcBef>
                <a:spcPts val="2000"/>
              </a:spcBef>
              <a:defRPr sz="7310"/>
            </a:pPr>
            <a:r>
              <a:t>明年 míngnián</a:t>
            </a:r>
          </a:p>
        </p:txBody>
      </p:sp>
    </p:spTree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53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54" name="螢幕快照 2018-10-16 下午9.28.15.png" descr="螢幕快照 2018-10-16 下午9.28.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2847" y="-7059"/>
            <a:ext cx="11639106" cy="9767718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箭頭"/>
          <p:cNvSpPr/>
          <p:nvPr/>
        </p:nvSpPr>
        <p:spPr>
          <a:xfrm>
            <a:off x="8211125" y="704486"/>
            <a:ext cx="2469668" cy="1861278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58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59" name="螢幕快照 2018-10-16 下午9.28.40.png" descr="螢幕快照 2018-10-16 下午9.28.4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22" y="1213641"/>
            <a:ext cx="12598356" cy="73263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Bingo </a:t>
            </a:r>
          </a:p>
          <a:p>
            <a:r>
              <a:rPr lang="en-US" altLang="zh-TW" dirty="0" smtClean="0"/>
              <a:t>You think I guess!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108971" y="2417737"/>
            <a:ext cx="5097294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9600" dirty="0"/>
              <a:t>大</a:t>
            </a:r>
            <a:endParaRPr kumimoji="0" lang="zh-TW" altLang="en-US" sz="96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sym typeface="Palatino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18137" y="5676900"/>
            <a:ext cx="2278962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96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小</a:t>
            </a:r>
            <a:endParaRPr kumimoji="0" lang="zh-TW" altLang="en-US" sz="96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636274288"/>
      </p:ext>
    </p:extLst>
  </p:cSld>
  <p:clrMapOvr>
    <a:masterClrMapping/>
  </p:clrMapOvr>
  <p:transition spd="med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营业时间 yíngyè shíjiā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spcBef>
                <a:spcPts val="1400"/>
              </a:spcBef>
              <a:defRPr sz="6300"/>
            </a:lvl1pPr>
          </a:lstStyle>
          <a:p>
            <a:r>
              <a:t>营业时间 yíngyè shíjiān</a:t>
            </a:r>
          </a:p>
        </p:txBody>
      </p:sp>
      <p:sp>
        <p:nvSpPr>
          <p:cNvPr id="262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63" name="螢幕快照 2018-10-16 下午9.28.48.png" descr="螢幕快照 2018-10-16 下午9.28.4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9222" y="2009209"/>
            <a:ext cx="9886356" cy="77371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66" name="营业时间 yíngyè shíjiān…"/>
          <p:cNvSpPr txBox="1">
            <a:spLocks noGrp="1"/>
          </p:cNvSpPr>
          <p:nvPr>
            <p:ph type="body" sz="half" idx="1"/>
          </p:nvPr>
        </p:nvSpPr>
        <p:spPr>
          <a:xfrm>
            <a:off x="508000" y="5298158"/>
            <a:ext cx="11988800" cy="3426742"/>
          </a:xfrm>
          <a:prstGeom prst="rect">
            <a:avLst/>
          </a:prstGeom>
        </p:spPr>
        <p:txBody>
          <a:bodyPr/>
          <a:lstStyle/>
          <a:p>
            <a:pPr marL="469900" indent="-469900">
              <a:defRPr sz="7900"/>
            </a:pPr>
            <a:r>
              <a:t>营业时间 yíngyè shíjiān</a:t>
            </a:r>
          </a:p>
          <a:p>
            <a:pPr marL="469900" indent="-469900">
              <a:defRPr sz="7900"/>
            </a:pPr>
            <a:r>
              <a:t>休息 xiūxí</a:t>
            </a:r>
          </a:p>
        </p:txBody>
      </p:sp>
      <p:pic>
        <p:nvPicPr>
          <p:cNvPr id="267" name="螢幕快照 2018-10-16 下午9.28.48.png" descr="螢幕快照 2018-10-16 下午9.28.4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54354" y="-205438"/>
            <a:ext cx="7361979" cy="57615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70" name="二〇一八年十月十七号/日 星期三"/>
          <p:cNvSpPr txBox="1">
            <a:spLocks noGrp="1"/>
          </p:cNvSpPr>
          <p:nvPr>
            <p:ph type="body" sz="quarter" idx="1"/>
          </p:nvPr>
        </p:nvSpPr>
        <p:spPr>
          <a:xfrm>
            <a:off x="508000" y="7004543"/>
            <a:ext cx="11988801" cy="1119484"/>
          </a:xfrm>
          <a:prstGeom prst="rect">
            <a:avLst/>
          </a:prstGeom>
        </p:spPr>
        <p:txBody>
          <a:bodyPr/>
          <a:lstStyle>
            <a:lvl1pPr marL="469900" indent="-469900">
              <a:defRPr sz="5400" b="1"/>
            </a:lvl1pPr>
          </a:lstStyle>
          <a:p>
            <a:r>
              <a:t>二〇一八年十月十七号/日 星期三</a:t>
            </a:r>
          </a:p>
        </p:txBody>
      </p:sp>
      <p:pic>
        <p:nvPicPr>
          <p:cNvPr id="271" name="螢幕快照 2018-10-16 下午9.29.17.png" descr="螢幕快照 2018-10-16 下午9.29.17.png"/>
          <p:cNvPicPr>
            <a:picLocks noChangeAspect="1"/>
          </p:cNvPicPr>
          <p:nvPr/>
        </p:nvPicPr>
        <p:blipFill>
          <a:blip r:embed="rId2">
            <a:extLst/>
          </a:blip>
          <a:srcRect l="2760" t="2760" r="2760" b="2760"/>
          <a:stretch>
            <a:fillRect/>
          </a:stretch>
        </p:blipFill>
        <p:spPr>
          <a:xfrm>
            <a:off x="-188715" y="470337"/>
            <a:ext cx="13382078" cy="5825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‘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‘</a:t>
            </a:r>
          </a:p>
        </p:txBody>
      </p:sp>
      <p:sp>
        <p:nvSpPr>
          <p:cNvPr id="274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75" name="螢幕快照 2018-10-16 下午9.22.57.png" descr="螢幕快照 2018-10-16 下午9.22.5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4357" y="30824"/>
            <a:ext cx="10936086" cy="96919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78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79" name="螢幕快照 2018-10-16 下午9.21.33.png" descr="螢幕快照 2018-10-16 下午9.21.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958" y="3130885"/>
            <a:ext cx="13142716" cy="56000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螢幕快照 2018-10-16 下午9.22.44.png" descr="螢幕快照 2018-10-16 下午9.22.4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1741" y="2178047"/>
            <a:ext cx="9718971" cy="9528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5779">
              <a:spcBef>
                <a:spcPts val="1400"/>
              </a:spcBef>
              <a:defRPr sz="6300"/>
            </a:pPr>
            <a:endParaRPr/>
          </a:p>
        </p:txBody>
      </p:sp>
      <p:sp>
        <p:nvSpPr>
          <p:cNvPr id="291" name="再见！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8600"/>
            </a:lvl1pPr>
          </a:lstStyle>
          <a:p>
            <a:r>
              <a:t>再见！</a:t>
            </a:r>
          </a:p>
        </p:txBody>
      </p:sp>
      <p:pic>
        <p:nvPicPr>
          <p:cNvPr id="292" name="再见.gif" descr="再见.gi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1744" y="2780071"/>
            <a:ext cx="6349959" cy="63499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573</Words>
  <Application>Microsoft Office PowerPoint</Application>
  <PresentationFormat>自訂</PresentationFormat>
  <Paragraphs>281</Paragraphs>
  <Slides>95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95</vt:i4>
      </vt:variant>
    </vt:vector>
  </HeadingPairs>
  <TitlesOfParts>
    <vt:vector size="102" baseType="lpstr">
      <vt:lpstr>Bodoni SvtyTwo ITC TT-Book</vt:lpstr>
      <vt:lpstr>Didot</vt:lpstr>
      <vt:lpstr>Lucida Grande</vt:lpstr>
      <vt:lpstr>Palatino</vt:lpstr>
      <vt:lpstr>Zapf Dingbats</vt:lpstr>
      <vt:lpstr>Helvetica</vt:lpstr>
      <vt:lpstr>New_Template4</vt:lpstr>
      <vt:lpstr>时间 shíjiān</vt:lpstr>
      <vt:lpstr>PowerPoint 簡報</vt:lpstr>
      <vt:lpstr>数字</vt:lpstr>
      <vt:lpstr>PowerPoint 簡報</vt:lpstr>
      <vt:lpstr>星期 xīngqí / xīngqī</vt:lpstr>
      <vt:lpstr>数字</vt:lpstr>
      <vt:lpstr>数字</vt:lpstr>
      <vt:lpstr>数字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生日快乐 shēngrì kuàilè</vt:lpstr>
      <vt:lpstr>PowerPoint 簡報</vt:lpstr>
      <vt:lpstr>PowerPoint 簡報</vt:lpstr>
      <vt:lpstr>半 bàn</vt:lpstr>
      <vt:lpstr>三點半 bàn</vt:lpstr>
      <vt:lpstr>刻 kè</vt:lpstr>
      <vt:lpstr>三點一刻 kè</vt:lpstr>
      <vt:lpstr>三點二刻 kè</vt:lpstr>
      <vt:lpstr>三點三刻 kè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星期 xīngqí</vt:lpstr>
      <vt:lpstr>礼拜 lǐbài</vt:lpstr>
      <vt:lpstr>周zhōu</vt:lpstr>
      <vt:lpstr>PowerPoint 簡報</vt:lpstr>
      <vt:lpstr>PowerPoint 簡報</vt:lpstr>
      <vt:lpstr>PowerPoint 簡報</vt:lpstr>
      <vt:lpstr>PowerPoint 簡報</vt:lpstr>
      <vt:lpstr>＝二</vt:lpstr>
      <vt:lpstr>＝二</vt:lpstr>
      <vt:lpstr>＝二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是A......还是B？</vt:lpstr>
      <vt:lpstr>and more ; also ; in addition </vt:lpstr>
      <vt:lpstr>and more ; also ; in addition </vt:lpstr>
      <vt:lpstr>PowerPoint 簡報</vt:lpstr>
      <vt:lpstr>A-not-A</vt:lpstr>
      <vt:lpstr>PowerPoint 簡報</vt:lpstr>
      <vt:lpstr>PowerPoint 簡報</vt:lpstr>
      <vt:lpstr>A-not-A</vt:lpstr>
      <vt:lpstr>PowerPoint 簡報</vt:lpstr>
      <vt:lpstr>PowerPoint 簡報</vt:lpstr>
      <vt:lpstr>A-not-A</vt:lpstr>
      <vt:lpstr>PowerPoint 簡報</vt:lpstr>
      <vt:lpstr>PowerPoint 簡報</vt:lpstr>
      <vt:lpstr>PowerPoint 簡報</vt:lpstr>
      <vt:lpstr>A-not-A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营业时间 yíngyè shíjiān</vt:lpstr>
      <vt:lpstr>PowerPoint 簡報</vt:lpstr>
      <vt:lpstr>PowerPoint 簡報</vt:lpstr>
      <vt:lpstr>‘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时间 shíjiān</dc:title>
  <dc:creator>Matsumi</dc:creator>
  <cp:lastModifiedBy>李欣蓓</cp:lastModifiedBy>
  <cp:revision>4</cp:revision>
  <dcterms:modified xsi:type="dcterms:W3CDTF">2018-10-18T22:22:40Z</dcterms:modified>
</cp:coreProperties>
</file>