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66" r:id="rId4"/>
    <p:sldId id="259" r:id="rId5"/>
    <p:sldId id="274" r:id="rId6"/>
    <p:sldId id="275" r:id="rId7"/>
    <p:sldId id="277" r:id="rId8"/>
    <p:sldId id="276" r:id="rId9"/>
    <p:sldId id="260" r:id="rId10"/>
    <p:sldId id="283" r:id="rId11"/>
    <p:sldId id="281" r:id="rId12"/>
    <p:sldId id="282" r:id="rId13"/>
    <p:sldId id="261" r:id="rId14"/>
    <p:sldId id="279" r:id="rId15"/>
    <p:sldId id="280" r:id="rId16"/>
    <p:sldId id="278" r:id="rId17"/>
    <p:sldId id="262" r:id="rId18"/>
    <p:sldId id="284" r:id="rId19"/>
    <p:sldId id="285" r:id="rId20"/>
    <p:sldId id="263" r:id="rId21"/>
    <p:sldId id="286" r:id="rId22"/>
    <p:sldId id="287" r:id="rId23"/>
    <p:sldId id="265" r:id="rId24"/>
    <p:sldId id="288" r:id="rId25"/>
    <p:sldId id="290" r:id="rId26"/>
    <p:sldId id="289" r:id="rId27"/>
    <p:sldId id="267" r:id="rId28"/>
    <p:sldId id="291" r:id="rId29"/>
    <p:sldId id="292" r:id="rId30"/>
    <p:sldId id="268" r:id="rId31"/>
    <p:sldId id="295" r:id="rId32"/>
    <p:sldId id="293" r:id="rId33"/>
    <p:sldId id="294" r:id="rId34"/>
    <p:sldId id="296" r:id="rId35"/>
    <p:sldId id="269" r:id="rId36"/>
    <p:sldId id="297" r:id="rId37"/>
    <p:sldId id="298" r:id="rId38"/>
    <p:sldId id="270" r:id="rId39"/>
    <p:sldId id="299" r:id="rId40"/>
    <p:sldId id="300" r:id="rId41"/>
    <p:sldId id="271" r:id="rId42"/>
    <p:sldId id="301" r:id="rId43"/>
    <p:sldId id="272" r:id="rId44"/>
    <p:sldId id="273" r:id="rId45"/>
    <p:sldId id="302" r:id="rId46"/>
    <p:sldId id="303" r:id="rId47"/>
    <p:sldId id="304" r:id="rId48"/>
    <p:sldId id="305" r:id="rId49"/>
    <p:sldId id="306" r:id="rId50"/>
    <p:sldId id="307" r:id="rId5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754" autoAdjust="0"/>
  </p:normalViewPr>
  <p:slideViewPr>
    <p:cSldViewPr>
      <p:cViewPr varScale="1">
        <p:scale>
          <a:sx n="71" d="100"/>
          <a:sy n="71" d="100"/>
        </p:scale>
        <p:origin x="128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D5E7E-E0F4-45FD-B9CE-DA11F66E25CA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3E0FE-CDD2-47D8-92BA-220967533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903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3E0FE-CDD2-47D8-92BA-220967533DA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733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3E0FE-CDD2-47D8-92BA-220967533DA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105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3E0FE-CDD2-47D8-92BA-220967533DA8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339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970-84BD-4613-BC68-FA3F12ABF00E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DABB-E75D-448F-9815-023D86A120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359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970-84BD-4613-BC68-FA3F12ABF00E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DABB-E75D-448F-9815-023D86A120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442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970-84BD-4613-BC68-FA3F12ABF00E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DABB-E75D-448F-9815-023D86A120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027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970-84BD-4613-BC68-FA3F12ABF00E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DABB-E75D-448F-9815-023D86A120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3749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970-84BD-4613-BC68-FA3F12ABF00E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DABB-E75D-448F-9815-023D86A120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13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970-84BD-4613-BC68-FA3F12ABF00E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DABB-E75D-448F-9815-023D86A120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2720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970-84BD-4613-BC68-FA3F12ABF00E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DABB-E75D-448F-9815-023D86A120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577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970-84BD-4613-BC68-FA3F12ABF00E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DABB-E75D-448F-9815-023D86A120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3651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970-84BD-4613-BC68-FA3F12ABF00E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DABB-E75D-448F-9815-023D86A120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2247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970-84BD-4613-BC68-FA3F12ABF00E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DABB-E75D-448F-9815-023D86A120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829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970-84BD-4613-BC68-FA3F12ABF00E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DABB-E75D-448F-9815-023D86A120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416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E2970-84BD-4613-BC68-FA3F12ABF00E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DDABB-E75D-448F-9815-023D86A120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39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_Ov3kuZaw0" TargetMode="External"/><Relationship Id="rId2" Type="http://schemas.openxmlformats.org/officeDocument/2006/relationships/hyperlink" Target="https://www.youtube.com/channel/UC689uDf0ryZniKpuSK9ESTw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TW" sz="9600" dirty="0" smtClean="0"/>
              <a:t>Drill </a:t>
            </a:r>
            <a:endParaRPr lang="zh-TW" altLang="en-US" sz="9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20181213</a:t>
            </a:r>
            <a:r>
              <a:rPr lang="zh-CN" altLang="en-US" dirty="0" smtClean="0">
                <a:solidFill>
                  <a:schemeClr val="tx1"/>
                </a:solidFill>
              </a:rPr>
              <a:t>吴明桦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55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我</a:t>
            </a:r>
            <a:r>
              <a:rPr lang="zh-CN" altLang="en-US" dirty="0" smtClean="0"/>
              <a:t>们昨天去了书店，还去了酒吧。</a:t>
            </a:r>
            <a:endParaRPr lang="en-US" altLang="zh-CN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_____________________________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9311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用“</a:t>
            </a:r>
            <a:r>
              <a:rPr lang="zh-CN" altLang="en-US" dirty="0"/>
              <a:t>除了</a:t>
            </a:r>
            <a:r>
              <a:rPr lang="en-US" altLang="zh-CN" dirty="0"/>
              <a:t>…</a:t>
            </a:r>
            <a:r>
              <a:rPr lang="zh-CN" altLang="en-US" dirty="0"/>
              <a:t>以外，还</a:t>
            </a:r>
            <a:r>
              <a:rPr lang="zh-CN" altLang="en-US" dirty="0" smtClean="0"/>
              <a:t>”问问题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</a:t>
            </a:r>
            <a:r>
              <a:rPr lang="zh-CN" altLang="en-US" dirty="0"/>
              <a:t> ：</a:t>
            </a:r>
            <a:r>
              <a:rPr lang="zh-CN" altLang="en-US" dirty="0" smtClean="0"/>
              <a:t>我昨天去超市买了一个大西瓜。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dirty="0" smtClean="0"/>
              <a:t>B</a:t>
            </a:r>
            <a:r>
              <a:rPr lang="zh-CN" altLang="en-US" dirty="0"/>
              <a:t> ：</a:t>
            </a:r>
            <a:r>
              <a:rPr lang="zh-CN" altLang="en-US" dirty="0" smtClean="0"/>
              <a:t>我知道你喜欢吃水果，除了西瓜以外，你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</a:t>
            </a:r>
            <a:r>
              <a:rPr lang="zh-CN" altLang="en-US" dirty="0" smtClean="0"/>
              <a:t>还买了什么？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57200" y="4653136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A</a:t>
            </a:r>
            <a:r>
              <a:rPr lang="zh-CN" altLang="en-US" dirty="0" smtClean="0"/>
              <a:t> ：下个星期五我生日，要请大家吃蛋糕。</a:t>
            </a:r>
            <a:endParaRPr lang="en-US" altLang="zh-CN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B</a:t>
            </a:r>
            <a:r>
              <a:rPr lang="zh-CN" altLang="en-US" dirty="0" smtClean="0"/>
              <a:t> ：</a:t>
            </a:r>
            <a:r>
              <a:rPr lang="en-US" altLang="zh-CN" dirty="0" smtClean="0"/>
              <a:t>________________________________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8694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用“除了</a:t>
            </a:r>
            <a:r>
              <a:rPr lang="en-US" altLang="zh-CN" dirty="0"/>
              <a:t>…</a:t>
            </a:r>
            <a:r>
              <a:rPr lang="zh-CN" altLang="en-US" dirty="0"/>
              <a:t>以外，还”问问题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57200" y="1600201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A</a:t>
            </a:r>
            <a:r>
              <a:rPr lang="zh-CN" altLang="en-US" dirty="0" smtClean="0"/>
              <a:t> ：我</a:t>
            </a:r>
            <a:r>
              <a:rPr lang="zh-CN" altLang="en-US" dirty="0"/>
              <a:t>觉</a:t>
            </a:r>
            <a:r>
              <a:rPr lang="zh-CN" altLang="en-US" dirty="0" smtClean="0"/>
              <a:t>得我感冒了，有一点头疼。</a:t>
            </a:r>
            <a:endParaRPr lang="en-US" altLang="zh-CN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B</a:t>
            </a:r>
            <a:r>
              <a:rPr lang="zh-CN" altLang="en-US" dirty="0" smtClean="0"/>
              <a:t> ：</a:t>
            </a:r>
            <a:r>
              <a:rPr lang="en-US" altLang="zh-CN" dirty="0" smtClean="0"/>
              <a:t>______________________________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292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至于</a:t>
            </a:r>
            <a:r>
              <a:rPr lang="en-US" altLang="zh-CN" dirty="0"/>
              <a:t> </a:t>
            </a:r>
            <a:r>
              <a:rPr lang="cs-CZ" dirty="0" smtClean="0"/>
              <a:t>as </a:t>
            </a:r>
            <a:r>
              <a:rPr lang="cs-CZ" dirty="0" err="1"/>
              <a:t>for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至于 </a:t>
            </a:r>
            <a:r>
              <a:rPr lang="en-US" dirty="0" smtClean="0"/>
              <a:t>is </a:t>
            </a:r>
            <a:r>
              <a:rPr lang="en-US" dirty="0"/>
              <a:t>used to introduce new subject matter which is related in some </a:t>
            </a:r>
            <a:r>
              <a:rPr lang="en-US" dirty="0" smtClean="0"/>
              <a:t>way </a:t>
            </a:r>
            <a:r>
              <a:rPr lang="en-US" dirty="0"/>
              <a:t>to the subject of the preceding, or a different aspect of the issues in </a:t>
            </a:r>
            <a:r>
              <a:rPr lang="en-US" dirty="0" smtClean="0"/>
              <a:t>question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 smtClean="0"/>
              <a:t>我明年得开始申请大学，至于哪个大学，我还没有决定。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605632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7487" y="1556792"/>
            <a:ext cx="8229600" cy="4525963"/>
          </a:xfrm>
        </p:spPr>
        <p:txBody>
          <a:bodyPr/>
          <a:lstStyle/>
          <a:p>
            <a:r>
              <a:rPr lang="zh-CN" altLang="en-US" dirty="0" smtClean="0"/>
              <a:t>你觉得这个餐厅的菜怎么样？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1952625" cy="23431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17" y="3028578"/>
            <a:ext cx="2466975" cy="18478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" r="11885" b="4180"/>
          <a:stretch/>
        </p:blipFill>
        <p:spPr>
          <a:xfrm>
            <a:off x="926235" y="5542695"/>
            <a:ext cx="1323273" cy="108012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" r="11885" b="4180"/>
          <a:stretch/>
        </p:blipFill>
        <p:spPr>
          <a:xfrm>
            <a:off x="3730367" y="5542695"/>
            <a:ext cx="1323273" cy="108012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185" y="3047848"/>
            <a:ext cx="2466975" cy="18478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123628"/>
            <a:ext cx="1445580" cy="16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44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5018802"/>
            <a:ext cx="946448" cy="778098"/>
          </a:xfrm>
        </p:spPr>
        <p:txBody>
          <a:bodyPr/>
          <a:lstStyle/>
          <a:p>
            <a:r>
              <a:rPr lang="zh-CN" altLang="en-US" dirty="0" smtClean="0"/>
              <a:t>我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124744"/>
            <a:ext cx="8229600" cy="4525963"/>
          </a:xfrm>
        </p:spPr>
        <p:txBody>
          <a:bodyPr/>
          <a:lstStyle/>
          <a:p>
            <a:r>
              <a:rPr lang="zh-CN" altLang="en-US" dirty="0" smtClean="0"/>
              <a:t>你跟你朋友喜欢吃中国菜还是捷克菜？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63031"/>
            <a:ext cx="2959021" cy="184938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484402"/>
            <a:ext cx="2466975" cy="1847850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6302018" y="4863001"/>
            <a:ext cx="1656184" cy="986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/>
              <a:t>我朋友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7396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你觉得你今天穿的衣服大小、长短怎么样？样子呢？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8854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原来 </a:t>
            </a:r>
            <a:r>
              <a:rPr lang="en-US" altLang="zh-CN" dirty="0" smtClean="0"/>
              <a:t>all long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It is used upon the discovery of new information, implying a sudden realization. When used in this way, </a:t>
            </a:r>
            <a:r>
              <a:rPr lang="zh-CN" altLang="en-US" dirty="0" smtClean="0"/>
              <a:t>原来 </a:t>
            </a:r>
            <a:r>
              <a:rPr lang="en-US" altLang="zh-CN" dirty="0" smtClean="0"/>
              <a:t>is an adverb.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8164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我现在才知道你喜欢看电影。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____________________________</a:t>
            </a:r>
            <a:r>
              <a:rPr lang="zh-CN" altLang="en-US" dirty="0" smtClean="0">
                <a:sym typeface="Wingdings" panose="05000000000000000000" pitchFamily="2" charset="2"/>
              </a:rPr>
              <a:t>。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r>
              <a:rPr lang="zh-CN" altLang="en-US" dirty="0" smtClean="0">
                <a:sym typeface="Wingdings" panose="05000000000000000000" pitchFamily="2" charset="2"/>
              </a:rPr>
              <a:t>我现在才知道你会说中文。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____________________________</a:t>
            </a:r>
            <a:r>
              <a:rPr lang="zh-CN" altLang="en-US" dirty="0" smtClean="0">
                <a:sym typeface="Wingdings" panose="05000000000000000000" pitchFamily="2" charset="2"/>
              </a:rPr>
              <a:t>。</a:t>
            </a:r>
            <a:endParaRPr lang="en-US" altLang="zh-CN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8091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我以为丽莎是个球迷，</a:t>
            </a:r>
            <a:r>
              <a:rPr lang="en-US" altLang="zh-CN" dirty="0"/>
              <a:t>_______________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我以为雪梅已经把她交男朋友的事告诉家里了，</a:t>
            </a:r>
            <a:r>
              <a:rPr lang="en-US" altLang="zh-CN" dirty="0"/>
              <a:t>________________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6206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部</a:t>
            </a:r>
            <a:r>
              <a:rPr lang="en-US" altLang="zh-CN" dirty="0" smtClean="0"/>
              <a:t>?</a:t>
            </a:r>
            <a:r>
              <a:rPr lang="zh-CN" altLang="en-US" dirty="0" smtClean="0"/>
              <a:t>边？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部：</a:t>
            </a:r>
            <a:r>
              <a:rPr lang="en-US" altLang="zh-CN" dirty="0" smtClean="0"/>
              <a:t>means part or section. It can not refer to regions beyond the border. </a:t>
            </a:r>
          </a:p>
          <a:p>
            <a:r>
              <a:rPr lang="zh-CN" altLang="en-US" dirty="0" smtClean="0"/>
              <a:t>边：</a:t>
            </a:r>
            <a:r>
              <a:rPr lang="en-US" altLang="zh-CN" dirty="0" smtClean="0"/>
              <a:t>means side or border or region.</a:t>
            </a:r>
            <a:r>
              <a:rPr lang="zh-TW" altLang="en-US" dirty="0" smtClean="0"/>
              <a:t> </a:t>
            </a:r>
            <a:r>
              <a:rPr lang="en-US" altLang="zh-TW" dirty="0" smtClean="0"/>
              <a:t>Therefore it is not possible to say </a:t>
            </a:r>
            <a:r>
              <a:rPr lang="zh-CN" altLang="en-US" dirty="0" smtClean="0"/>
              <a:t>中边。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37663"/>
              </p:ext>
            </p:extLst>
          </p:nvPr>
        </p:nvGraphicFramePr>
        <p:xfrm>
          <a:off x="827584" y="4293096"/>
          <a:ext cx="7848872" cy="1656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1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11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1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11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11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11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2809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/>
                        <a:t>部</a:t>
                      </a:r>
                      <a:endParaRPr lang="zh-TW" altLang="en-US" sz="28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/>
                        <a:t>东部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/>
                        <a:t>南部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/>
                        <a:t>西部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/>
                        <a:t>北部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/>
                        <a:t>中部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-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-</a:t>
                      </a:r>
                      <a:endParaRPr lang="zh-TW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/>
                        <a:t>边</a:t>
                      </a:r>
                      <a:endParaRPr lang="zh-TW" altLang="en-US" sz="28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/>
                        <a:t>东边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/>
                        <a:t>南边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/>
                        <a:t>西边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/>
                        <a:t>北边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-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/>
                        <a:t>右边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/>
                        <a:t>左边</a:t>
                      </a:r>
                      <a:endParaRPr lang="zh-TW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48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虽然</a:t>
            </a:r>
            <a:r>
              <a:rPr lang="en-US" altLang="zh-CN" dirty="0" smtClean="0"/>
              <a:t>...</a:t>
            </a:r>
            <a:r>
              <a:rPr lang="zh-CN" altLang="en-US" dirty="0" smtClean="0"/>
              <a:t>可是</a:t>
            </a:r>
            <a:r>
              <a:rPr lang="en-US" altLang="zh-CN" dirty="0" smtClean="0"/>
              <a:t>/</a:t>
            </a:r>
            <a:r>
              <a:rPr lang="zh-CN" altLang="en-US" dirty="0" smtClean="0"/>
              <a:t>但是 </a:t>
            </a:r>
            <a:r>
              <a:rPr lang="en-US" altLang="zh-CN" dirty="0" smtClean="0"/>
              <a:t>although…yet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This pair of conjunctions links the two clauses in a complex sentence. Note, however, that </a:t>
            </a:r>
            <a:r>
              <a:rPr lang="zh-CN" altLang="en-US" dirty="0" smtClean="0"/>
              <a:t>虽然 </a:t>
            </a:r>
            <a:r>
              <a:rPr lang="en-US" altLang="zh-CN" dirty="0" smtClean="0"/>
              <a:t>is often optional.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CN" altLang="en-US" dirty="0"/>
              <a:t>虽</a:t>
            </a:r>
            <a:r>
              <a:rPr lang="zh-CN" altLang="en-US" dirty="0" smtClean="0"/>
              <a:t>然这双鞋很便宜，</a:t>
            </a:r>
            <a:r>
              <a:rPr lang="zh-CN" altLang="en-US" dirty="0"/>
              <a:t>可</a:t>
            </a:r>
            <a:r>
              <a:rPr lang="zh-CN" altLang="en-US" dirty="0" smtClean="0"/>
              <a:t>是大小不合适。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9186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虽然</a:t>
            </a:r>
            <a:r>
              <a:rPr lang="en-US" altLang="zh-CN" dirty="0"/>
              <a:t>...</a:t>
            </a:r>
            <a:r>
              <a:rPr lang="zh-CN" altLang="en-US" dirty="0"/>
              <a:t>可是</a:t>
            </a:r>
            <a:r>
              <a:rPr lang="en-US" altLang="zh-CN" dirty="0"/>
              <a:t>/</a:t>
            </a:r>
            <a:r>
              <a:rPr lang="zh-CN" altLang="en-US" dirty="0"/>
              <a:t>但是 </a:t>
            </a:r>
            <a:r>
              <a:rPr lang="en-US" altLang="zh-CN" dirty="0"/>
              <a:t>although…yet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她的新衣服很多</a:t>
            </a:r>
            <a:r>
              <a:rPr lang="en-US" altLang="zh-CN" dirty="0" smtClean="0"/>
              <a:t>/</a:t>
            </a:r>
            <a:r>
              <a:rPr lang="zh-CN" altLang="en-US" dirty="0" smtClean="0"/>
              <a:t>她都不穿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______________________</a:t>
            </a:r>
            <a:r>
              <a:rPr lang="zh-CN" altLang="en-US" dirty="0" smtClean="0">
                <a:sym typeface="Wingdings" panose="05000000000000000000" pitchFamily="2" charset="2"/>
              </a:rPr>
              <a:t>。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zh-CN" dirty="0">
              <a:sym typeface="Wingdings" panose="05000000000000000000" pitchFamily="2" charset="2"/>
            </a:endParaRPr>
          </a:p>
          <a:p>
            <a:r>
              <a:rPr lang="zh-CN" altLang="en-US" dirty="0" smtClean="0">
                <a:sym typeface="Wingdings" panose="05000000000000000000" pitchFamily="2" charset="2"/>
              </a:rPr>
              <a:t>这条裤子很便宜</a:t>
            </a:r>
            <a:r>
              <a:rPr lang="en-US" altLang="zh-CN" dirty="0" smtClean="0">
                <a:sym typeface="Wingdings" panose="05000000000000000000" pitchFamily="2" charset="2"/>
              </a:rPr>
              <a:t>/</a:t>
            </a:r>
            <a:r>
              <a:rPr lang="zh-CN" altLang="en-US" dirty="0" smtClean="0">
                <a:sym typeface="Wingdings" panose="05000000000000000000" pitchFamily="2" charset="2"/>
              </a:rPr>
              <a:t>长短不合适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CN" dirty="0">
                <a:sym typeface="Wingdings" panose="05000000000000000000" pitchFamily="2" charset="2"/>
              </a:rPr>
              <a:t>______________________</a:t>
            </a:r>
            <a:r>
              <a:rPr lang="zh-CN" altLang="en-US" dirty="0">
                <a:sym typeface="Wingdings" panose="05000000000000000000" pitchFamily="2" charset="2"/>
              </a:rPr>
              <a:t>。</a:t>
            </a:r>
            <a:endParaRPr lang="en-US" altLang="zh-CN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893792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虽然</a:t>
            </a:r>
            <a:r>
              <a:rPr lang="en-US" altLang="zh-CN" dirty="0"/>
              <a:t>...</a:t>
            </a:r>
            <a:r>
              <a:rPr lang="zh-CN" altLang="en-US" dirty="0"/>
              <a:t>可是</a:t>
            </a:r>
            <a:r>
              <a:rPr lang="en-US" altLang="zh-CN" dirty="0"/>
              <a:t>/</a:t>
            </a:r>
            <a:r>
              <a:rPr lang="zh-CN" altLang="en-US" dirty="0"/>
              <a:t>但是 </a:t>
            </a:r>
            <a:r>
              <a:rPr lang="en-US" altLang="zh-CN" dirty="0"/>
              <a:t>although…yet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这件衬衫的颜色很好看</a:t>
            </a:r>
            <a:r>
              <a:rPr lang="en-US" altLang="zh-CN" dirty="0" smtClean="0"/>
              <a:t>/</a:t>
            </a:r>
            <a:r>
              <a:rPr lang="zh-CN" altLang="en-US" dirty="0" smtClean="0"/>
              <a:t>有一点儿小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>
                <a:sym typeface="Wingdings" panose="05000000000000000000" pitchFamily="2" charset="2"/>
              </a:rPr>
              <a:t>______________________</a:t>
            </a:r>
            <a:r>
              <a:rPr lang="zh-CN" altLang="en-US" dirty="0">
                <a:sym typeface="Wingdings" panose="05000000000000000000" pitchFamily="2" charset="2"/>
              </a:rPr>
              <a:t>。</a:t>
            </a:r>
            <a:endParaRPr lang="en-US" altLang="zh-CN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zh-CN" altLang="en-US" dirty="0" smtClean="0"/>
              <a:t>这双鞋样子挺不错的</a:t>
            </a:r>
            <a:r>
              <a:rPr lang="en-US" altLang="zh-CN" dirty="0" smtClean="0"/>
              <a:t>/</a:t>
            </a:r>
            <a:r>
              <a:rPr lang="zh-CN" altLang="en-US" dirty="0" smtClean="0"/>
              <a:t>太贵了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>
                <a:sym typeface="Wingdings" panose="05000000000000000000" pitchFamily="2" charset="2"/>
              </a:rPr>
              <a:t>______________________</a:t>
            </a:r>
            <a:r>
              <a:rPr lang="zh-CN" altLang="en-US" dirty="0">
                <a:sym typeface="Wingdings" panose="05000000000000000000" pitchFamily="2" charset="2"/>
              </a:rPr>
              <a:t>。</a:t>
            </a:r>
            <a:endParaRPr lang="en-US" altLang="zh-CN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zh-CN" altLang="en-US" dirty="0"/>
              <a:t>这</a:t>
            </a:r>
            <a:r>
              <a:rPr lang="zh-CN" altLang="en-US" dirty="0" smtClean="0"/>
              <a:t>个商店不小</a:t>
            </a:r>
            <a:r>
              <a:rPr lang="en-US" altLang="zh-CN" dirty="0" smtClean="0"/>
              <a:t>/</a:t>
            </a:r>
            <a:r>
              <a:rPr lang="zh-CN" altLang="en-US" dirty="0" smtClean="0"/>
              <a:t>不能刷卡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>
                <a:sym typeface="Wingdings" panose="05000000000000000000" pitchFamily="2" charset="2"/>
              </a:rPr>
              <a:t>______________________</a:t>
            </a:r>
            <a:r>
              <a:rPr lang="zh-CN" altLang="en-US" dirty="0">
                <a:sym typeface="Wingdings" panose="05000000000000000000" pitchFamily="2" charset="2"/>
              </a:rPr>
              <a:t>。</a:t>
            </a:r>
            <a:endParaRPr lang="en-US" altLang="zh-CN" dirty="0">
              <a:sym typeface="Wingdings" panose="05000000000000000000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5023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结果 </a:t>
            </a:r>
            <a:r>
              <a:rPr lang="en-US" altLang="zh-CN" dirty="0" smtClean="0"/>
              <a:t>as a result, consequently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36912"/>
          </a:xfrm>
        </p:spPr>
        <p:txBody>
          <a:bodyPr/>
          <a:lstStyle/>
          <a:p>
            <a:r>
              <a:rPr lang="zh-CN" altLang="en-US" dirty="0"/>
              <a:t>结</a:t>
            </a:r>
            <a:r>
              <a:rPr lang="zh-CN" altLang="en-US" dirty="0" smtClean="0"/>
              <a:t>果 </a:t>
            </a:r>
            <a:r>
              <a:rPr lang="en-US" altLang="zh-CN" dirty="0" smtClean="0"/>
              <a:t>can be used as a conjunction or adverb, meaning “as a result” or “consequently.” It normally starts the second half of a sentence and can also introduce an unexpected or undesirable result.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755576" y="4437113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Reason/condition, </a:t>
            </a:r>
            <a:r>
              <a:rPr lang="zh-CN" altLang="en-US" sz="3600" dirty="0" smtClean="0">
                <a:solidFill>
                  <a:srgbClr val="FF0000"/>
                </a:solidFill>
              </a:rPr>
              <a:t>结果</a:t>
            </a:r>
            <a:r>
              <a:rPr lang="en-US" altLang="zh-CN" sz="3600" dirty="0" smtClean="0">
                <a:solidFill>
                  <a:srgbClr val="FF0000"/>
                </a:solidFill>
              </a:rPr>
              <a:t>+resulting/ending.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259632" y="537321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Situation, </a:t>
            </a:r>
            <a:r>
              <a:rPr lang="zh-CN" altLang="en-US" sz="3600" dirty="0" smtClean="0">
                <a:solidFill>
                  <a:srgbClr val="FF0000"/>
                </a:solidFill>
              </a:rPr>
              <a:t>结果</a:t>
            </a:r>
            <a:r>
              <a:rPr lang="en-US" altLang="zh-CN" sz="3600" dirty="0" smtClean="0">
                <a:solidFill>
                  <a:srgbClr val="FF0000"/>
                </a:solidFill>
              </a:rPr>
              <a:t>+unexpected result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6142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360" y="4509120"/>
            <a:ext cx="8435280" cy="1112987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我点的是</a:t>
            </a:r>
            <a:r>
              <a:rPr lang="en-US" altLang="zh-CN" dirty="0" smtClean="0"/>
              <a:t>__________</a:t>
            </a:r>
            <a:r>
              <a:rPr lang="zh-CN" altLang="en-US" dirty="0" smtClean="0"/>
              <a:t>，结果来的是</a:t>
            </a:r>
            <a:r>
              <a:rPr lang="en-US" altLang="zh-CN" dirty="0" smtClean="0"/>
              <a:t>_________</a:t>
            </a:r>
            <a:r>
              <a:rPr lang="zh-CN" altLang="en-US" dirty="0" smtClean="0"/>
              <a:t>。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492896"/>
            <a:ext cx="1952625" cy="23431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28" y="2995825"/>
            <a:ext cx="2324812" cy="152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22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401019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我昨天跟朋友去喝酒，结果</a:t>
            </a:r>
            <a:r>
              <a:rPr lang="en-US" altLang="zh-CN" dirty="0" smtClean="0"/>
              <a:t>_______________</a:t>
            </a:r>
            <a:r>
              <a:rPr lang="zh-CN" altLang="en-US" dirty="0" smtClean="0"/>
              <a:t>。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28498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57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2969" y="2708920"/>
            <a:ext cx="8229600" cy="968971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他吃了很多药，结果</a:t>
            </a:r>
            <a:r>
              <a:rPr lang="en-US" altLang="zh-CN" dirty="0" smtClean="0"/>
              <a:t>_____________</a:t>
            </a:r>
            <a:r>
              <a:rPr lang="zh-CN" altLang="en-US" dirty="0" smtClean="0"/>
              <a:t>。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3066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后来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word</a:t>
            </a:r>
            <a:r>
              <a:rPr lang="cs-CZ" dirty="0"/>
              <a:t> </a:t>
            </a:r>
            <a:r>
              <a:rPr lang="zh-TW" altLang="en-US" dirty="0"/>
              <a:t>后来 </a:t>
            </a:r>
            <a:r>
              <a:rPr lang="en-US" altLang="zh-TW" dirty="0"/>
              <a:t>(</a:t>
            </a:r>
            <a:r>
              <a:rPr lang="cs-CZ" dirty="0" err="1"/>
              <a:t>hòulái</a:t>
            </a:r>
            <a:r>
              <a:rPr lang="cs-CZ" dirty="0"/>
              <a:t>)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to </a:t>
            </a:r>
            <a:r>
              <a:rPr lang="cs-CZ" dirty="0" err="1"/>
              <a:t>sequence</a:t>
            </a:r>
            <a:r>
              <a:rPr lang="cs-CZ" dirty="0"/>
              <a:t> past </a:t>
            </a:r>
            <a:r>
              <a:rPr lang="cs-CZ" dirty="0" err="1"/>
              <a:t>events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way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"</a:t>
            </a:r>
            <a:r>
              <a:rPr lang="cs-CZ" dirty="0" err="1"/>
              <a:t>afterward</a:t>
            </a:r>
            <a:r>
              <a:rPr lang="cs-CZ" dirty="0"/>
              <a:t>" </a:t>
            </a:r>
            <a:r>
              <a:rPr lang="cs-CZ" dirty="0" err="1"/>
              <a:t>is</a:t>
            </a:r>
            <a:r>
              <a:rPr lang="cs-CZ" dirty="0"/>
              <a:t> in </a:t>
            </a:r>
            <a:r>
              <a:rPr lang="cs-CZ" dirty="0" err="1"/>
              <a:t>English</a:t>
            </a:r>
            <a:r>
              <a:rPr lang="cs-CZ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zh-TW" altLang="en-US" dirty="0" smtClean="0"/>
              <a:t>       </a:t>
            </a:r>
            <a:r>
              <a:rPr lang="cs-CZ" dirty="0" smtClean="0"/>
              <a:t>[</a:t>
            </a:r>
            <a:r>
              <a:rPr lang="cs-CZ" dirty="0"/>
              <a:t>Past </a:t>
            </a:r>
            <a:r>
              <a:rPr lang="cs-CZ" dirty="0" err="1"/>
              <a:t>Event</a:t>
            </a:r>
            <a:r>
              <a:rPr lang="cs-CZ" dirty="0"/>
              <a:t> 1] ，</a:t>
            </a:r>
            <a:r>
              <a:rPr lang="zh-TW" altLang="en-US" dirty="0"/>
              <a:t>后来 ，</a:t>
            </a:r>
            <a:r>
              <a:rPr lang="en-US" altLang="zh-TW" dirty="0"/>
              <a:t>[</a:t>
            </a:r>
            <a:r>
              <a:rPr lang="cs-CZ" dirty="0"/>
              <a:t>Past </a:t>
            </a:r>
            <a:r>
              <a:rPr lang="cs-CZ" dirty="0" err="1"/>
              <a:t>Event</a:t>
            </a:r>
            <a:r>
              <a:rPr lang="cs-CZ" dirty="0"/>
              <a:t> 2]</a:t>
            </a:r>
          </a:p>
        </p:txBody>
      </p:sp>
    </p:spTree>
    <p:extLst>
      <p:ext uri="{BB962C8B-B14F-4D97-AF65-F5344CB8AC3E}">
        <p14:creationId xmlns:p14="http://schemas.microsoft.com/office/powerpoint/2010/main" val="2614792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33712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她昨天喝了很多酒，后来</a:t>
            </a:r>
            <a:r>
              <a:rPr lang="en-US" altLang="zh-CN" dirty="0" smtClean="0"/>
              <a:t>_______________</a:t>
            </a:r>
            <a:r>
              <a:rPr lang="zh-CN" altLang="en-US" dirty="0" smtClean="0"/>
              <a:t>。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2088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39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昨</a:t>
            </a:r>
            <a:r>
              <a:rPr lang="zh-CN" altLang="en-US" dirty="0" smtClean="0"/>
              <a:t>天下午我跟朋友一起去看电影，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</a:t>
            </a:r>
          </a:p>
          <a:p>
            <a:pPr marL="0" indent="0">
              <a:buNone/>
            </a:pPr>
            <a:r>
              <a:rPr lang="en-US" altLang="zh-CN" dirty="0" smtClean="0"/>
              <a:t>_____________________________</a:t>
            </a:r>
            <a:r>
              <a:rPr lang="zh-CN" altLang="en-US" dirty="0" smtClean="0"/>
              <a:t>。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64904"/>
            <a:ext cx="48768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48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于是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95266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不如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不</a:t>
            </a:r>
            <a:r>
              <a:rPr lang="zh-CN" altLang="en-US" dirty="0" smtClean="0"/>
              <a:t>如 </a:t>
            </a:r>
            <a:r>
              <a:rPr lang="en-US" altLang="zh-CN" dirty="0" smtClean="0"/>
              <a:t>means more or less the same thing as </a:t>
            </a:r>
            <a:r>
              <a:rPr lang="zh-CN" altLang="en-US" dirty="0" smtClean="0"/>
              <a:t>没有 </a:t>
            </a:r>
            <a:r>
              <a:rPr lang="en-US" altLang="zh-CN" dirty="0" smtClean="0"/>
              <a:t>in comparative sentences.</a:t>
            </a:r>
          </a:p>
          <a:p>
            <a:r>
              <a:rPr lang="en-US" altLang="zh-CN" dirty="0" smtClean="0"/>
              <a:t>This pattern is used to compare two things. The two items are placed on either side of </a:t>
            </a:r>
            <a:r>
              <a:rPr lang="zh-CN" altLang="en-US" dirty="0" smtClean="0"/>
              <a:t>不如</a:t>
            </a:r>
            <a:r>
              <a:rPr lang="en-US" altLang="zh-CN" dirty="0" smtClean="0"/>
              <a:t>to show that the first is not as good as the second.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</a:t>
            </a:r>
            <a:r>
              <a:rPr lang="en-US" dirty="0" smtClean="0">
                <a:solidFill>
                  <a:srgbClr val="FF0000"/>
                </a:solidFill>
              </a:rPr>
              <a:t>A+</a:t>
            </a:r>
            <a:r>
              <a:rPr lang="zh-CN" altLang="en-US" dirty="0" smtClean="0">
                <a:solidFill>
                  <a:srgbClr val="FF0000"/>
                </a:solidFill>
              </a:rPr>
              <a:t>不如</a:t>
            </a:r>
            <a:r>
              <a:rPr lang="en-US" altLang="zh-CN" dirty="0" smtClean="0">
                <a:solidFill>
                  <a:srgbClr val="FF0000"/>
                </a:solidFill>
              </a:rPr>
              <a:t>+B (+</a:t>
            </a:r>
            <a:r>
              <a:rPr lang="en-US" altLang="zh-CN" dirty="0" err="1" smtClean="0">
                <a:solidFill>
                  <a:srgbClr val="FF0000"/>
                </a:solidFill>
              </a:rPr>
              <a:t>adjuctive</a:t>
            </a:r>
            <a:r>
              <a:rPr lang="en-US" altLang="zh-CN" dirty="0" smtClean="0">
                <a:solidFill>
                  <a:srgbClr val="FF0000"/>
                </a:solidFill>
              </a:rPr>
              <a:t>, </a:t>
            </a:r>
            <a:r>
              <a:rPr lang="en-US" altLang="zh-CN" dirty="0" err="1" smtClean="0">
                <a:solidFill>
                  <a:srgbClr val="FF0000"/>
                </a:solidFill>
              </a:rPr>
              <a:t>etc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091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597532"/>
              </p:ext>
            </p:extLst>
          </p:nvPr>
        </p:nvGraphicFramePr>
        <p:xfrm>
          <a:off x="179512" y="2492896"/>
          <a:ext cx="8653665" cy="11604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3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4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/>
                        <a:t>A</a:t>
                      </a:r>
                      <a:endParaRPr lang="zh-TW" altLang="en-US" sz="3200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>
                          <a:solidFill>
                            <a:srgbClr val="FF0000"/>
                          </a:solidFill>
                        </a:rPr>
                        <a:t>不如</a:t>
                      </a:r>
                      <a:endParaRPr lang="zh-TW" alt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/>
                        <a:t>B</a:t>
                      </a:r>
                      <a:endParaRPr lang="zh-TW" altLang="en-US" sz="3200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/>
                        <a:t>Adjective, </a:t>
                      </a:r>
                      <a:r>
                        <a:rPr lang="en-US" altLang="zh-TW" sz="3200" b="1" dirty="0" err="1" smtClean="0"/>
                        <a:t>etc</a:t>
                      </a:r>
                      <a:endParaRPr lang="zh-TW" altLang="en-US" sz="3200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36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/>
                        <a:t>我跑的</a:t>
                      </a:r>
                      <a:endParaRPr lang="zh-TW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>
                          <a:solidFill>
                            <a:srgbClr val="FF0000"/>
                          </a:solidFill>
                        </a:rPr>
                        <a:t>不如</a:t>
                      </a:r>
                      <a:endParaRPr lang="zh-TW" alt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/>
                        <a:t>小李</a:t>
                      </a:r>
                      <a:endParaRPr lang="zh-TW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/>
                        <a:t>快。</a:t>
                      </a:r>
                      <a:endParaRPr lang="zh-TW" alt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910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748680"/>
          </a:xfrm>
        </p:spPr>
        <p:txBody>
          <a:bodyPr>
            <a:normAutofit/>
          </a:bodyPr>
          <a:lstStyle/>
          <a:p>
            <a:r>
              <a:rPr lang="zh-CN" altLang="en-US" sz="4000" dirty="0" smtClean="0"/>
              <a:t>我爸爸觉得出去玩不如在家看电视。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6347919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A+</a:t>
            </a:r>
            <a:r>
              <a:rPr lang="zh-CN" altLang="en-US" dirty="0">
                <a:solidFill>
                  <a:srgbClr val="FF0000"/>
                </a:solidFill>
              </a:rPr>
              <a:t>不如</a:t>
            </a:r>
            <a:r>
              <a:rPr lang="en-US" altLang="zh-CN" dirty="0">
                <a:solidFill>
                  <a:srgbClr val="FF0000"/>
                </a:solidFill>
              </a:rPr>
              <a:t>+B (+</a:t>
            </a:r>
            <a:r>
              <a:rPr lang="en-US" altLang="zh-CN" dirty="0" err="1">
                <a:solidFill>
                  <a:srgbClr val="FF0000"/>
                </a:solidFill>
              </a:rPr>
              <a:t>adjuctive</a:t>
            </a:r>
            <a:r>
              <a:rPr lang="en-US" altLang="zh-CN" dirty="0">
                <a:solidFill>
                  <a:srgbClr val="FF0000"/>
                </a:solidFill>
              </a:rPr>
              <a:t>, </a:t>
            </a:r>
            <a:r>
              <a:rPr lang="en-US" altLang="zh-CN" dirty="0" err="1">
                <a:solidFill>
                  <a:srgbClr val="FF0000"/>
                </a:solidFill>
              </a:rPr>
              <a:t>etc</a:t>
            </a:r>
            <a:r>
              <a:rPr lang="en-US" altLang="zh-CN" dirty="0">
                <a:solidFill>
                  <a:srgbClr val="FF0000"/>
                </a:solidFill>
              </a:rPr>
              <a:t>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04864"/>
            <a:ext cx="3384376" cy="338437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76871"/>
            <a:ext cx="3075596" cy="339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564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4572000" cy="28575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63779"/>
            <a:ext cx="3814909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992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要么</a:t>
            </a:r>
            <a:r>
              <a:rPr lang="en-US" altLang="zh-CN" dirty="0" smtClean="0"/>
              <a:t>…</a:t>
            </a:r>
            <a:r>
              <a:rPr lang="zh-CN" altLang="en-US" dirty="0" smtClean="0"/>
              <a:t>要么</a:t>
            </a:r>
            <a:r>
              <a:rPr lang="en-US" altLang="zh-CN" dirty="0" smtClean="0"/>
              <a:t>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要么</a:t>
            </a:r>
            <a:r>
              <a:rPr lang="en-US" altLang="zh-CN" dirty="0" smtClean="0"/>
              <a:t>…</a:t>
            </a:r>
            <a:r>
              <a:rPr lang="zh-CN" altLang="en-US" dirty="0" smtClean="0"/>
              <a:t>，要么</a:t>
            </a:r>
            <a:r>
              <a:rPr lang="en-US" altLang="zh-CN" dirty="0" smtClean="0"/>
              <a:t>… is a selective conjunction. It means “choosing between two or more possibilities or desires.”</a:t>
            </a:r>
          </a:p>
          <a:p>
            <a:endParaRPr lang="en-US" dirty="0"/>
          </a:p>
          <a:p>
            <a:pPr marL="0" indent="0"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                要么</a:t>
            </a:r>
            <a:r>
              <a:rPr lang="en-US" altLang="zh-CN" dirty="0" smtClean="0">
                <a:solidFill>
                  <a:srgbClr val="FF0000"/>
                </a:solidFill>
              </a:rPr>
              <a:t>+option A, </a:t>
            </a:r>
            <a:r>
              <a:rPr lang="zh-CN" altLang="en-US" dirty="0" smtClean="0">
                <a:solidFill>
                  <a:srgbClr val="FF0000"/>
                </a:solidFill>
              </a:rPr>
              <a:t>要么</a:t>
            </a:r>
            <a:r>
              <a:rPr lang="en-US" altLang="zh-CN" dirty="0" smtClean="0">
                <a:solidFill>
                  <a:srgbClr val="FF0000"/>
                </a:solidFill>
              </a:rPr>
              <a:t>+ option B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975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</a:rPr>
              <a:t> 要么</a:t>
            </a:r>
            <a:r>
              <a:rPr lang="en-US" altLang="zh-CN" dirty="0">
                <a:solidFill>
                  <a:srgbClr val="FF0000"/>
                </a:solidFill>
              </a:rPr>
              <a:t>+option A, </a:t>
            </a:r>
            <a:r>
              <a:rPr lang="zh-CN" altLang="en-US" dirty="0">
                <a:solidFill>
                  <a:srgbClr val="FF0000"/>
                </a:solidFill>
              </a:rPr>
              <a:t>要么</a:t>
            </a:r>
            <a:r>
              <a:rPr lang="en-US" altLang="zh-CN" dirty="0">
                <a:solidFill>
                  <a:srgbClr val="FF0000"/>
                </a:solidFill>
              </a:rPr>
              <a:t>+ option 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你等一下打算做什么？</a:t>
            </a:r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573016"/>
            <a:ext cx="2847975" cy="16097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57301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653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</a:rPr>
              <a:t> 要么</a:t>
            </a:r>
            <a:r>
              <a:rPr lang="en-US" altLang="zh-CN" dirty="0">
                <a:solidFill>
                  <a:srgbClr val="FF0000"/>
                </a:solidFill>
              </a:rPr>
              <a:t>+option A, </a:t>
            </a:r>
            <a:r>
              <a:rPr lang="zh-CN" altLang="en-US" dirty="0">
                <a:solidFill>
                  <a:srgbClr val="FF0000"/>
                </a:solidFill>
              </a:rPr>
              <a:t>要么</a:t>
            </a:r>
            <a:r>
              <a:rPr lang="en-US" altLang="zh-CN" dirty="0">
                <a:solidFill>
                  <a:srgbClr val="FF0000"/>
                </a:solidFill>
              </a:rPr>
              <a:t>+ option 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你想喝什么？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84984"/>
            <a:ext cx="3384376" cy="226189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200" y="2939256"/>
            <a:ext cx="4254685" cy="318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064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无</a:t>
            </a:r>
            <a:r>
              <a:rPr lang="zh-CN" altLang="en-US" dirty="0" smtClean="0"/>
              <a:t>论</a:t>
            </a:r>
            <a:r>
              <a:rPr lang="en-US" altLang="zh-CN" dirty="0" smtClean="0"/>
              <a:t>…</a:t>
            </a:r>
            <a:r>
              <a:rPr lang="zh-CN" altLang="en-US" dirty="0" smtClean="0"/>
              <a:t>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无</a:t>
            </a:r>
            <a:r>
              <a:rPr lang="zh-CN" altLang="en-US" dirty="0" smtClean="0"/>
              <a:t>论 </a:t>
            </a:r>
            <a:r>
              <a:rPr lang="en-US" altLang="zh-CN" dirty="0" smtClean="0"/>
              <a:t>signifies that the result will remain the same under any condition or circumstance. It must be used together with a question pronoun or an alternative construction.</a:t>
            </a:r>
          </a:p>
          <a:p>
            <a:r>
              <a:rPr lang="en-US" dirty="0" smtClean="0"/>
              <a:t>This pattern indicates that even if this situation (or situations) occurs, it will not influence the fact expressed after </a:t>
            </a:r>
            <a:r>
              <a:rPr lang="zh-CN" altLang="en-US" dirty="0" smtClean="0"/>
              <a:t>都</a:t>
            </a:r>
            <a:r>
              <a:rPr lang="en-US" altLang="zh-CN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837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5"/>
          <p:cNvSpPr txBox="1"/>
          <p:nvPr/>
        </p:nvSpPr>
        <p:spPr>
          <a:xfrm>
            <a:off x="413827" y="2628899"/>
            <a:ext cx="8316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/>
              <a:t>明天</a:t>
            </a:r>
            <a:r>
              <a:rPr lang="zh-TW" altLang="en-US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无论</a:t>
            </a:r>
            <a:r>
              <a:rPr lang="zh-TW" altLang="en-US" sz="4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谁</a:t>
            </a:r>
            <a:r>
              <a:rPr lang="zh-TW" altLang="en-US" sz="4800" dirty="0" smtClean="0"/>
              <a:t>请客，我</a:t>
            </a:r>
            <a:r>
              <a:rPr lang="zh-TW" altLang="en-US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都</a:t>
            </a:r>
            <a:r>
              <a:rPr lang="zh-TW" altLang="en-US" sz="4800" dirty="0" smtClean="0"/>
              <a:t>不去</a:t>
            </a:r>
            <a:endParaRPr lang="zh-TW" altLang="en-US" sz="4800" dirty="0"/>
          </a:p>
        </p:txBody>
      </p:sp>
      <p:sp>
        <p:nvSpPr>
          <p:cNvPr id="5" name="向上箭號圖說文字 7"/>
          <p:cNvSpPr/>
          <p:nvPr/>
        </p:nvSpPr>
        <p:spPr>
          <a:xfrm>
            <a:off x="649241" y="3576317"/>
            <a:ext cx="8046722" cy="1299689"/>
          </a:xfrm>
          <a:prstGeom prst="upArrowCallout">
            <a:avLst>
              <a:gd name="adj1" fmla="val 20686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谁 </a:t>
            </a:r>
            <a:r>
              <a:rPr lang="en-US" altLang="zh-TW" sz="2800" dirty="0" smtClean="0"/>
              <a:t>is  a question pronoun. Together with</a:t>
            </a:r>
            <a:r>
              <a:rPr lang="zh-TW" altLang="en-US" sz="2800" dirty="0" smtClean="0"/>
              <a:t>无论</a:t>
            </a:r>
            <a:r>
              <a:rPr lang="en-US" altLang="zh-TW" sz="2800" dirty="0" smtClean="0"/>
              <a:t>, it means doesn’t matter </a:t>
            </a:r>
            <a:r>
              <a:rPr lang="en-US" altLang="zh-TW" sz="2800" dirty="0" err="1" smtClean="0"/>
              <a:t>who,or</a:t>
            </a:r>
            <a:r>
              <a:rPr lang="en-US" altLang="zh-TW" sz="2800" dirty="0" smtClean="0"/>
              <a:t> anybody.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9828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3371822" cy="1143000"/>
          </a:xfrm>
        </p:spPr>
        <p:txBody>
          <a:bodyPr/>
          <a:lstStyle/>
          <a:p>
            <a:r>
              <a:rPr lang="zh-CN" altLang="en-US" dirty="0" smtClean="0"/>
              <a:t>不是</a:t>
            </a:r>
            <a:r>
              <a:rPr lang="en-US" altLang="zh-CN" dirty="0" smtClean="0"/>
              <a:t>…</a:t>
            </a:r>
            <a:r>
              <a:rPr lang="zh-CN" altLang="en-US" dirty="0" smtClean="0"/>
              <a:t>而是</a:t>
            </a:r>
            <a:r>
              <a:rPr lang="en-US" altLang="zh-CN" dirty="0" smtClean="0"/>
              <a:t>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not…but…</a:t>
            </a:r>
          </a:p>
          <a:p>
            <a:r>
              <a:rPr lang="en-US" altLang="zh-TW" dirty="0" smtClean="0"/>
              <a:t>This pattern is used to introduce two items, one affirmative and the other negative or the two sides of one matter by putting one thing before </a:t>
            </a:r>
            <a:r>
              <a:rPr lang="zh-CN" altLang="en-US" dirty="0" smtClean="0"/>
              <a:t>而 </a:t>
            </a:r>
            <a:r>
              <a:rPr lang="en-US" altLang="zh-CN" dirty="0" smtClean="0"/>
              <a:t>and another one after.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36693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无论</a:t>
            </a:r>
            <a:r>
              <a:rPr lang="en-US" altLang="zh-CN" dirty="0"/>
              <a:t>…</a:t>
            </a:r>
            <a:r>
              <a:rPr lang="zh-CN" altLang="en-US" dirty="0"/>
              <a:t>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</a:t>
            </a:r>
            <a:r>
              <a:rPr lang="zh-CN" altLang="en-US" dirty="0" smtClean="0"/>
              <a:t>：那个地方太远了，你不要去比较好。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dirty="0" smtClean="0"/>
              <a:t>B</a:t>
            </a:r>
            <a:r>
              <a:rPr lang="zh-CN" altLang="en-US" dirty="0" smtClean="0"/>
              <a:t>：无论</a:t>
            </a:r>
            <a:r>
              <a:rPr lang="en-US" altLang="zh-CN" dirty="0" smtClean="0"/>
              <a:t>__________________________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57200" y="3207417"/>
            <a:ext cx="8229600" cy="13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A</a:t>
            </a:r>
            <a:r>
              <a:rPr lang="zh-CN" altLang="en-US" dirty="0" smtClean="0"/>
              <a:t>：你喜欢吃中国菜，还是日本菜？</a:t>
            </a:r>
            <a:endParaRPr lang="en-US" altLang="zh-CN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B</a:t>
            </a:r>
            <a:r>
              <a:rPr lang="zh-CN" altLang="en-US" dirty="0" smtClean="0"/>
              <a:t>：无论</a:t>
            </a:r>
            <a:r>
              <a:rPr lang="en-US" altLang="zh-CN" dirty="0" smtClean="0"/>
              <a:t>__________________________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47449" y="4814633"/>
            <a:ext cx="8229600" cy="13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A</a:t>
            </a:r>
            <a:r>
              <a:rPr lang="zh-CN" altLang="en-US" dirty="0" smtClean="0"/>
              <a:t>：进去这个地方，每个人都得买票吗？</a:t>
            </a:r>
            <a:endParaRPr lang="en-US" altLang="zh-CN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B</a:t>
            </a:r>
            <a:r>
              <a:rPr lang="zh-CN" altLang="en-US" dirty="0" smtClean="0"/>
              <a:t>：无论</a:t>
            </a:r>
            <a:r>
              <a:rPr lang="en-US" altLang="zh-CN" dirty="0" smtClean="0"/>
              <a:t>__________________________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598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一直  </a:t>
            </a:r>
            <a:r>
              <a:rPr lang="en-US" altLang="zh-CN" dirty="0" smtClean="0"/>
              <a:t>all along; continuously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2924944"/>
            <a:ext cx="8229600" cy="1684784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昨天 晚上 我 一直 在 做作业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dirty="0"/>
              <a:t>Yesterday evening I was continuously doing homework.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995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/>
          <a:lstStyle/>
          <a:p>
            <a:r>
              <a:rPr lang="zh-CN" altLang="en-US" dirty="0" smtClean="0"/>
              <a:t>我</a:t>
            </a:r>
            <a:r>
              <a:rPr lang="en-US" altLang="zh-CN" dirty="0" smtClean="0"/>
              <a:t>/</a:t>
            </a:r>
            <a:r>
              <a:rPr lang="zh-CN" altLang="en-US" dirty="0" smtClean="0"/>
              <a:t>一直</a:t>
            </a:r>
            <a:r>
              <a:rPr lang="en-US" altLang="zh-CN" dirty="0" smtClean="0"/>
              <a:t>/</a:t>
            </a:r>
            <a:r>
              <a:rPr lang="zh-CN" altLang="en-US" dirty="0" smtClean="0"/>
              <a:t>教英文。</a:t>
            </a:r>
            <a:r>
              <a:rPr lang="en-US" altLang="zh-CN" dirty="0" smtClean="0"/>
              <a:t> /</a:t>
            </a:r>
            <a:r>
              <a:rPr lang="zh-CN" altLang="en-US" dirty="0" smtClean="0"/>
              <a:t>男朋友</a:t>
            </a:r>
            <a:r>
              <a:rPr lang="en-US" altLang="zh-CN" dirty="0" smtClean="0"/>
              <a:t>/</a:t>
            </a:r>
            <a:r>
              <a:rPr lang="zh-CN" altLang="en-US" dirty="0" smtClean="0"/>
              <a:t>在中国</a:t>
            </a:r>
            <a:endParaRPr lang="en-US" altLang="zh-CN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___________________________</a:t>
            </a:r>
            <a:r>
              <a:rPr lang="zh-CN" altLang="en-US" dirty="0" smtClean="0">
                <a:sym typeface="Wingdings" panose="05000000000000000000" pitchFamily="2" charset="2"/>
              </a:rPr>
              <a:t>。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57200" y="3789040"/>
            <a:ext cx="8229600" cy="1900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我</a:t>
            </a:r>
            <a:r>
              <a:rPr lang="en-US" altLang="zh-CN" dirty="0" smtClean="0"/>
              <a:t>/</a:t>
            </a:r>
            <a:r>
              <a:rPr lang="zh-CN" altLang="en-US" dirty="0" smtClean="0"/>
              <a:t>很</a:t>
            </a:r>
            <a:r>
              <a:rPr lang="en-US" altLang="zh-CN" dirty="0" smtClean="0"/>
              <a:t> /</a:t>
            </a:r>
            <a:r>
              <a:rPr lang="zh-CN" altLang="en-US" dirty="0" smtClean="0"/>
              <a:t>你。</a:t>
            </a:r>
            <a:r>
              <a:rPr lang="en-US" altLang="zh-CN" dirty="0"/>
              <a:t> /</a:t>
            </a:r>
            <a:r>
              <a:rPr lang="zh-CN" altLang="en-US" dirty="0"/>
              <a:t>喜</a:t>
            </a:r>
            <a:r>
              <a:rPr lang="zh-CN" altLang="en-US" dirty="0" smtClean="0"/>
              <a:t>欢</a:t>
            </a:r>
            <a:r>
              <a:rPr lang="en-US" altLang="zh-CN" dirty="0"/>
              <a:t>/</a:t>
            </a:r>
            <a:r>
              <a:rPr lang="zh-CN" altLang="en-US" dirty="0"/>
              <a:t>一直</a:t>
            </a:r>
            <a:endParaRPr lang="en-US" altLang="zh-CN" dirty="0" smtClean="0"/>
          </a:p>
          <a:p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___________________________</a:t>
            </a:r>
            <a:r>
              <a:rPr lang="zh-CN" altLang="en-US" dirty="0" smtClean="0">
                <a:sym typeface="Wingdings" panose="05000000000000000000" pitchFamily="2" charset="2"/>
              </a:rPr>
              <a:t>。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660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像</a:t>
            </a:r>
            <a:r>
              <a:rPr lang="en-US" altLang="zh-CN" dirty="0" smtClean="0"/>
              <a:t>…</a:t>
            </a:r>
            <a:r>
              <a:rPr lang="zh-CN" altLang="en-US" dirty="0" smtClean="0"/>
              <a:t>一样 </a:t>
            </a:r>
            <a:r>
              <a:rPr lang="en-US" altLang="zh-CN" dirty="0" smtClean="0"/>
              <a:t>as if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像</a:t>
            </a:r>
            <a:r>
              <a:rPr lang="en-US" altLang="zh-CN" dirty="0" smtClean="0"/>
              <a:t>…</a:t>
            </a:r>
            <a:r>
              <a:rPr lang="zh-CN" altLang="en-US" dirty="0" smtClean="0"/>
              <a:t>一样 </a:t>
            </a:r>
            <a:r>
              <a:rPr lang="en-US" altLang="zh-CN" dirty="0" smtClean="0"/>
              <a:t>indicates that two people, places or things have similar characteristics. To further explain how they are similar, a characteristic or condition can be placed after </a:t>
            </a:r>
            <a:r>
              <a:rPr lang="zh-CN" altLang="en-US" dirty="0" smtClean="0"/>
              <a:t>一样。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589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她笑得像</a:t>
            </a:r>
            <a:r>
              <a:rPr lang="en-US" altLang="zh-CN" dirty="0"/>
              <a:t>____________________</a:t>
            </a:r>
            <a:r>
              <a:rPr lang="zh-CN" altLang="en-US" dirty="0"/>
              <a:t>一样。</a:t>
            </a:r>
            <a:endParaRPr lang="cs-CZ" dirty="0"/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她生气的时候会像</a:t>
            </a:r>
            <a:r>
              <a:rPr lang="en-US" altLang="zh-CN" dirty="0" smtClean="0"/>
              <a:t>_______</a:t>
            </a:r>
            <a:r>
              <a:rPr lang="zh-CN" altLang="en-US" dirty="0" smtClean="0"/>
              <a:t>一样</a:t>
            </a:r>
            <a:r>
              <a:rPr lang="zh-CN" altLang="en-US" dirty="0"/>
              <a:t>大</a:t>
            </a:r>
            <a:r>
              <a:rPr lang="zh-CN" altLang="en-US" dirty="0" smtClean="0"/>
              <a:t>叫。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老张什么都学不会，像</a:t>
            </a:r>
            <a:r>
              <a:rPr lang="en-US" altLang="zh-CN" dirty="0" smtClean="0"/>
              <a:t>_________</a:t>
            </a:r>
            <a:r>
              <a:rPr lang="zh-CN" altLang="en-US" dirty="0" smtClean="0"/>
              <a:t>一样笨。</a:t>
            </a:r>
            <a:endParaRPr lang="en-US" altLang="zh-CN" dirty="0" smtClean="0"/>
          </a:p>
          <a:p>
            <a:endParaRPr lang="en-US" dirty="0" smtClean="0"/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633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Ponddy</a:t>
            </a:r>
            <a:r>
              <a:rPr lang="en-US" dirty="0" smtClean="0"/>
              <a:t> reader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https://reader.ponddy.com/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984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慢</a:t>
            </a:r>
            <a:r>
              <a:rPr lang="zh-CN" altLang="en-US" dirty="0" smtClean="0"/>
              <a:t>速中文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https://www.slow-chinese.com/</a:t>
            </a:r>
          </a:p>
        </p:txBody>
      </p:sp>
    </p:spTree>
    <p:extLst>
      <p:ext uri="{BB962C8B-B14F-4D97-AF65-F5344CB8AC3E}">
        <p14:creationId xmlns:p14="http://schemas.microsoft.com/office/powerpoint/2010/main" val="286962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爸爸去哪儿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https://www.youtube.com/watch?v=c12eYJKCFmo</a:t>
            </a:r>
          </a:p>
        </p:txBody>
      </p:sp>
    </p:spTree>
    <p:extLst>
      <p:ext uri="{BB962C8B-B14F-4D97-AF65-F5344CB8AC3E}">
        <p14:creationId xmlns:p14="http://schemas.microsoft.com/office/powerpoint/2010/main" val="114048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youtuber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Thomas</a:t>
            </a:r>
            <a:r>
              <a:rPr lang="zh-TW" altLang="en-US" dirty="0">
                <a:hlinkClick r:id="rId2"/>
              </a:rPr>
              <a:t>阿</a:t>
            </a:r>
            <a:r>
              <a:rPr lang="zh-TW" altLang="en-US" dirty="0" smtClean="0">
                <a:hlinkClick r:id="rId2"/>
              </a:rPr>
              <a:t>福</a:t>
            </a:r>
            <a:endParaRPr lang="en-US" dirty="0" smtClean="0"/>
          </a:p>
          <a:p>
            <a:r>
              <a:rPr lang="cs-CZ" dirty="0" smtClean="0">
                <a:hlinkClick r:id="rId3"/>
              </a:rPr>
              <a:t>https</a:t>
            </a:r>
            <a:r>
              <a:rPr lang="cs-CZ" dirty="0">
                <a:hlinkClick r:id="rId3"/>
              </a:rPr>
              <a:t>://</a:t>
            </a:r>
            <a:r>
              <a:rPr lang="cs-CZ" dirty="0" smtClean="0">
                <a:hlinkClick r:id="rId3"/>
              </a:rPr>
              <a:t>www.youtube.com/watch?v=U_Ov3kuZaw0</a:t>
            </a:r>
            <a:endParaRPr lang="en-US" dirty="0" smtClean="0"/>
          </a:p>
          <a:p>
            <a:pPr marL="0" indent="0">
              <a:buNone/>
            </a:pPr>
            <a:r>
              <a:rPr lang="zh-CN" altLang="en-US" dirty="0"/>
              <a:t>不</a:t>
            </a:r>
            <a:r>
              <a:rPr lang="zh-CN" altLang="en-US" dirty="0" smtClean="0"/>
              <a:t>要闹</a:t>
            </a:r>
            <a:endParaRPr lang="en-US" altLang="zh-CN" dirty="0" smtClean="0"/>
          </a:p>
          <a:p>
            <a:r>
              <a:rPr lang="cs-CZ" dirty="0"/>
              <a:t>https://www.youtube.com/watch?v=ehMzKEVbMjA</a:t>
            </a:r>
          </a:p>
        </p:txBody>
      </p:sp>
    </p:spTree>
    <p:extLst>
      <p:ext uri="{BB962C8B-B14F-4D97-AF65-F5344CB8AC3E}">
        <p14:creationId xmlns:p14="http://schemas.microsoft.com/office/powerpoint/2010/main" val="84145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Chinesepod</a:t>
            </a:r>
            <a:endParaRPr lang="en-US" dirty="0" smtClean="0"/>
          </a:p>
          <a:p>
            <a:r>
              <a:rPr lang="cs-CZ" dirty="0"/>
              <a:t>https://www.youtube.com/user/ChinesePodTV</a:t>
            </a:r>
          </a:p>
        </p:txBody>
      </p:sp>
    </p:spTree>
    <p:extLst>
      <p:ext uri="{BB962C8B-B14F-4D97-AF65-F5344CB8AC3E}">
        <p14:creationId xmlns:p14="http://schemas.microsoft.com/office/powerpoint/2010/main" val="284814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968971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他不是捷克人，而是</a:t>
            </a:r>
            <a:r>
              <a:rPr lang="en-US" altLang="zh-CN" dirty="0" smtClean="0"/>
              <a:t>____________</a:t>
            </a:r>
            <a:r>
              <a:rPr lang="zh-CN" altLang="en-US" dirty="0" smtClean="0"/>
              <a:t>。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24944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127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033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4869160"/>
            <a:ext cx="8686800" cy="125700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这个动物不是</a:t>
            </a:r>
            <a:r>
              <a:rPr lang="en-US" altLang="zh-CN" dirty="0" smtClean="0"/>
              <a:t>__________</a:t>
            </a:r>
            <a:r>
              <a:rPr lang="zh-CN" altLang="en-US" dirty="0" smtClean="0"/>
              <a:t>，而是</a:t>
            </a:r>
            <a:r>
              <a:rPr lang="en-US" altLang="zh-CN" dirty="0" smtClean="0"/>
              <a:t>____________</a:t>
            </a:r>
            <a:r>
              <a:rPr lang="zh-CN" altLang="en-US" dirty="0" smtClean="0"/>
              <a:t>。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655" y="3212976"/>
            <a:ext cx="1777168" cy="19598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03559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1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112987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明天不是</a:t>
            </a:r>
            <a:r>
              <a:rPr lang="en-US" altLang="zh-CN" dirty="0" smtClean="0"/>
              <a:t>_______</a:t>
            </a:r>
            <a:r>
              <a:rPr lang="en-US" altLang="zh-CN" dirty="0"/>
              <a:t>____</a:t>
            </a:r>
            <a:r>
              <a:rPr lang="zh-CN" altLang="en-US" dirty="0" smtClean="0"/>
              <a:t>，而是</a:t>
            </a:r>
            <a:r>
              <a:rPr lang="en-US" altLang="zh-CN" dirty="0" smtClean="0"/>
              <a:t>_________</a:t>
            </a:r>
            <a:r>
              <a:rPr lang="zh-CN" altLang="en-US" dirty="0" smtClean="0"/>
              <a:t>。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20"/>
          <a:stretch/>
        </p:blipFill>
        <p:spPr>
          <a:xfrm>
            <a:off x="2207636" y="4437112"/>
            <a:ext cx="2115616" cy="7920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8" t="592" r="10125" b="12050"/>
          <a:stretch/>
        </p:blipFill>
        <p:spPr>
          <a:xfrm>
            <a:off x="5664730" y="3501008"/>
            <a:ext cx="168059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21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这本书不是</a:t>
            </a:r>
            <a:r>
              <a:rPr lang="en-US" altLang="zh-CN" dirty="0" smtClean="0"/>
              <a:t>______</a:t>
            </a:r>
            <a:r>
              <a:rPr lang="zh-CN" altLang="en-US" dirty="0" smtClean="0"/>
              <a:t>，而是</a:t>
            </a:r>
            <a:r>
              <a:rPr lang="en-US" altLang="zh-CN" dirty="0" smtClean="0"/>
              <a:t>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不</a:t>
            </a:r>
            <a:r>
              <a:rPr lang="zh-CN" altLang="en-US" dirty="0" smtClean="0"/>
              <a:t>是我不想和你出去，</a:t>
            </a:r>
            <a:r>
              <a:rPr lang="en-US" altLang="zh-CN" dirty="0" smtClean="0"/>
              <a:t>__________</a:t>
            </a:r>
            <a:r>
              <a:rPr lang="zh-CN" altLang="en-US" dirty="0" smtClean="0"/>
              <a:t>。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9467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除</a:t>
            </a:r>
            <a:r>
              <a:rPr lang="zh-CN" altLang="en-US" dirty="0" smtClean="0"/>
              <a:t>了</a:t>
            </a:r>
            <a:r>
              <a:rPr lang="en-US" altLang="zh-CN" dirty="0" smtClean="0"/>
              <a:t>…</a:t>
            </a:r>
            <a:r>
              <a:rPr lang="zh-CN" altLang="en-US" dirty="0"/>
              <a:t>以</a:t>
            </a:r>
            <a:r>
              <a:rPr lang="zh-CN" altLang="en-US" dirty="0" smtClean="0"/>
              <a:t>外，还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除了</a:t>
            </a:r>
            <a:r>
              <a:rPr lang="en-US" altLang="zh-CN" dirty="0"/>
              <a:t>…</a:t>
            </a:r>
            <a:r>
              <a:rPr lang="zh-CN" altLang="en-US" dirty="0"/>
              <a:t>以外，</a:t>
            </a:r>
            <a:r>
              <a:rPr lang="zh-CN" altLang="en-US" dirty="0" smtClean="0"/>
              <a:t>还</a:t>
            </a:r>
            <a:r>
              <a:rPr lang="en-US" altLang="zh-CN" dirty="0" smtClean="0"/>
              <a:t>… is an inclusive pattern. The English equivalent is </a:t>
            </a:r>
            <a:r>
              <a:rPr lang="zh-CN" altLang="en-US" dirty="0" smtClean="0"/>
              <a:t>“</a:t>
            </a:r>
            <a:r>
              <a:rPr lang="en-US" altLang="zh-CN" dirty="0" smtClean="0"/>
              <a:t>besides” or “in addition to.”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zh-CN" altLang="en-US" dirty="0" smtClean="0"/>
              <a:t>他除了学中文以外，还学过日文。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=</a:t>
            </a:r>
            <a:r>
              <a:rPr lang="zh-CN" altLang="en-US" dirty="0" smtClean="0"/>
              <a:t>他学中文，也学日文。）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3684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1411</Words>
  <Application>Microsoft Office PowerPoint</Application>
  <PresentationFormat>Předvádění na obrazovce (4:3)</PresentationFormat>
  <Paragraphs>182</Paragraphs>
  <Slides>50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6" baseType="lpstr">
      <vt:lpstr>新細明體</vt:lpstr>
      <vt:lpstr>宋体</vt:lpstr>
      <vt:lpstr>Arial</vt:lpstr>
      <vt:lpstr>Calibri</vt:lpstr>
      <vt:lpstr>Wingdings</vt:lpstr>
      <vt:lpstr>Office 佈景主題</vt:lpstr>
      <vt:lpstr>Drill </vt:lpstr>
      <vt:lpstr>部?边？</vt:lpstr>
      <vt:lpstr>于是</vt:lpstr>
      <vt:lpstr>不是…而是…</vt:lpstr>
      <vt:lpstr>Prezentace aplikace PowerPoint</vt:lpstr>
      <vt:lpstr>Prezentace aplikace PowerPoint</vt:lpstr>
      <vt:lpstr>Prezentace aplikace PowerPoint</vt:lpstr>
      <vt:lpstr>Prezentace aplikace PowerPoint</vt:lpstr>
      <vt:lpstr>除了…以外，还</vt:lpstr>
      <vt:lpstr>Prezentace aplikace PowerPoint</vt:lpstr>
      <vt:lpstr>用“除了…以外，还”问问题</vt:lpstr>
      <vt:lpstr>用“除了…以外，还”问问题</vt:lpstr>
      <vt:lpstr>至于 as for</vt:lpstr>
      <vt:lpstr>Prezentace aplikace PowerPoint</vt:lpstr>
      <vt:lpstr>我</vt:lpstr>
      <vt:lpstr>Prezentace aplikace PowerPoint</vt:lpstr>
      <vt:lpstr>原来 all long</vt:lpstr>
      <vt:lpstr>Prezentace aplikace PowerPoint</vt:lpstr>
      <vt:lpstr>Prezentace aplikace PowerPoint</vt:lpstr>
      <vt:lpstr>虽然...可是/但是 although…yet</vt:lpstr>
      <vt:lpstr>虽然...可是/但是 although…yet</vt:lpstr>
      <vt:lpstr>虽然...可是/但是 although…yet</vt:lpstr>
      <vt:lpstr>结果 as a result, consequently</vt:lpstr>
      <vt:lpstr>Prezentace aplikace PowerPoint</vt:lpstr>
      <vt:lpstr>Prezentace aplikace PowerPoint</vt:lpstr>
      <vt:lpstr>Prezentace aplikace PowerPoint</vt:lpstr>
      <vt:lpstr>后来</vt:lpstr>
      <vt:lpstr>Prezentace aplikace PowerPoint</vt:lpstr>
      <vt:lpstr>Prezentace aplikace PowerPoint</vt:lpstr>
      <vt:lpstr>不如</vt:lpstr>
      <vt:lpstr>Prezentace aplikace PowerPoint</vt:lpstr>
      <vt:lpstr>Prezentace aplikace PowerPoint</vt:lpstr>
      <vt:lpstr> A+不如+B (+adjuctive, etc)</vt:lpstr>
      <vt:lpstr>Prezentace aplikace PowerPoint</vt:lpstr>
      <vt:lpstr>要么…要么…</vt:lpstr>
      <vt:lpstr> 要么+option A, 要么+ option B</vt:lpstr>
      <vt:lpstr> 要么+option A, 要么+ option B</vt:lpstr>
      <vt:lpstr>无论…都</vt:lpstr>
      <vt:lpstr>Prezentace aplikace PowerPoint</vt:lpstr>
      <vt:lpstr>无论…都</vt:lpstr>
      <vt:lpstr>一直  all along; continuously</vt:lpstr>
      <vt:lpstr>Prezentace aplikace PowerPoint</vt:lpstr>
      <vt:lpstr>像…一样 as if</vt:lpstr>
      <vt:lpstr>Prezentace aplikace PowerPoint</vt:lpstr>
      <vt:lpstr>Ponddy reader</vt:lpstr>
      <vt:lpstr>慢速中文</vt:lpstr>
      <vt:lpstr>爸爸去哪儿</vt:lpstr>
      <vt:lpstr>youtuber</vt:lpstr>
      <vt:lpstr>Prezentace aplikace PowerPoint</vt:lpstr>
      <vt:lpstr>Prezentace aplikace PowerPoint</vt:lpstr>
    </vt:vector>
  </TitlesOfParts>
  <Company>C.M.T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Drill</dc:title>
  <dc:creator>ASUS</dc:creator>
  <cp:lastModifiedBy>Minghua Wu</cp:lastModifiedBy>
  <cp:revision>30</cp:revision>
  <dcterms:created xsi:type="dcterms:W3CDTF">2018-12-10T15:28:47Z</dcterms:created>
  <dcterms:modified xsi:type="dcterms:W3CDTF">2018-12-11T15:45:49Z</dcterms:modified>
</cp:coreProperties>
</file>