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7" r:id="rId3"/>
    <p:sldId id="310" r:id="rId4"/>
    <p:sldId id="309" r:id="rId5"/>
    <p:sldId id="307" r:id="rId6"/>
    <p:sldId id="308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31" r:id="rId16"/>
    <p:sldId id="333" r:id="rId17"/>
    <p:sldId id="332" r:id="rId18"/>
    <p:sldId id="322" r:id="rId19"/>
    <p:sldId id="323" r:id="rId20"/>
    <p:sldId id="324" r:id="rId21"/>
    <p:sldId id="325" r:id="rId22"/>
    <p:sldId id="326" r:id="rId23"/>
    <p:sldId id="280" r:id="rId24"/>
    <p:sldId id="327" r:id="rId25"/>
    <p:sldId id="328" r:id="rId26"/>
    <p:sldId id="329" r:id="rId27"/>
    <p:sldId id="334" r:id="rId28"/>
    <p:sldId id="336" r:id="rId29"/>
    <p:sldId id="335" r:id="rId30"/>
    <p:sldId id="337" r:id="rId31"/>
    <p:sldId id="339" r:id="rId32"/>
    <p:sldId id="338" r:id="rId33"/>
    <p:sldId id="330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36391-BB85-4A00-A6C6-154CF7009B00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8AD70-5AE3-4C64-B02E-F3F00CA4896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8AD70-5AE3-4C64-B02E-F3F00CA4896C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ine Ecke des Rechtecks schneiden und abrunde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winkliges Dreiec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ihand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A1E1D3-6A25-453C-BD40-BEC8C796B49D}" type="datetimeFigureOut">
              <a:rPr lang="de-DE" smtClean="0"/>
              <a:pPr/>
              <a:t>19.10.2018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8FB575-9BEA-4071-9235-13C8DF6A267D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ihand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ihand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oeck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rJKHTjVaFk" TargetMode="External"/><Relationship Id="rId2" Type="http://schemas.openxmlformats.org/officeDocument/2006/relationships/hyperlink" Target="https://www.youtube.com/watch?v=ENzu8V4XKU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bEJ8V_Cnx6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1nA4fNwvBQ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214578"/>
          </a:xfrm>
        </p:spPr>
        <p:txBody>
          <a:bodyPr>
            <a:normAutofit/>
          </a:bodyPr>
          <a:lstStyle/>
          <a:p>
            <a:r>
              <a:rPr lang="de-DE" dirty="0" smtClean="0"/>
              <a:t>Didaktik des Deutschen I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71472" y="2857496"/>
            <a:ext cx="7854696" cy="3000396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Johannes Köck  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koeck@mail.muni.cz</a:t>
            </a:r>
            <a:endParaRPr lang="de-DE" dirty="0" smtClean="0"/>
          </a:p>
          <a:p>
            <a:r>
              <a:rPr lang="de-DE" dirty="0" smtClean="0"/>
              <a:t>WiSe2018</a:t>
            </a:r>
          </a:p>
          <a:p>
            <a:r>
              <a:rPr lang="de-DE" dirty="0" smtClean="0"/>
              <a:t>2. Einheit </a:t>
            </a:r>
          </a:p>
          <a:p>
            <a:r>
              <a:rPr lang="de-DE" dirty="0" smtClean="0"/>
              <a:t>19.10. 2018 </a:t>
            </a:r>
          </a:p>
          <a:p>
            <a:r>
              <a:rPr lang="de-DE" dirty="0" smtClean="0"/>
              <a:t> 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/>
          </a:p>
        </p:txBody>
      </p:sp>
      <p:pic>
        <p:nvPicPr>
          <p:cNvPr id="23554" name="Picture 2" descr="Bildergebnis für herzlich willkommen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9497"/>
            <a:ext cx="4214810" cy="364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4274" name="Picture 2" descr="Bildergebnis für oh cool, du bist Lehr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857232"/>
            <a:ext cx="5500726" cy="5500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5298" name="Picture 2" descr="Bildergebnis für ich bin lehrer weil superheld kein beruf 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39930"/>
            <a:ext cx="5143536" cy="4679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de-DE" dirty="0" smtClean="0"/>
              <a:t>Finden Sie die (Vor)-Urteile zutreffend?</a:t>
            </a:r>
          </a:p>
          <a:p>
            <a:pPr>
              <a:buNone/>
            </a:pPr>
            <a:r>
              <a:rPr lang="de-DE" dirty="0" smtClean="0"/>
              <a:t>    Warum (Nicht)?!</a:t>
            </a:r>
          </a:p>
          <a:p>
            <a:endParaRPr lang="de-DE" dirty="0" smtClean="0"/>
          </a:p>
          <a:p>
            <a:r>
              <a:rPr lang="de-DE" dirty="0" smtClean="0"/>
              <a:t>Betrachten Sie nun im Vergleich die 3 typischen Gegenstände für den Lehrberuf, die sie mitgenommen haben.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Lehrer_innen</a:t>
            </a:r>
            <a:r>
              <a:rPr lang="de-DE" dirty="0" smtClean="0"/>
              <a:t> im Film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Vergleicht die beiden Darstellung von Schule und „</a:t>
            </a:r>
            <a:r>
              <a:rPr lang="de-DE" dirty="0" err="1" smtClean="0"/>
              <a:t>Lehrer_innen</a:t>
            </a:r>
            <a:r>
              <a:rPr lang="de-DE" dirty="0" smtClean="0"/>
              <a:t>“</a:t>
            </a:r>
          </a:p>
          <a:p>
            <a:pPr>
              <a:buNone/>
            </a:pPr>
            <a:r>
              <a:rPr lang="de-DE" dirty="0" smtClean="0">
                <a:hlinkClick r:id="rId2"/>
              </a:rPr>
              <a:t>https://www.youtube.com/watch?v=ENzu8V4XKU8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>
                <a:hlinkClick r:id="rId3"/>
              </a:rPr>
              <a:t>https://www.youtube.com/watch?v=_rJKHTjVaFk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58370" name="Picture 2" descr="Bildergebnis für die lümmel von der ersten b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1659" y="4429132"/>
            <a:ext cx="2892342" cy="1628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Poster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Bilden Sie 4er Gruppen und:</a:t>
            </a:r>
          </a:p>
          <a:p>
            <a:r>
              <a:rPr lang="de-DE" dirty="0" smtClean="0"/>
              <a:t>Diskutieren Sie woher die gesellschaftlichen Vorurteile über den Lehrberuf herkommen könnten?</a:t>
            </a:r>
          </a:p>
          <a:p>
            <a:r>
              <a:rPr lang="de-DE" dirty="0" smtClean="0"/>
              <a:t>Was ist (nicht)reizvoll am Lehrberuf?</a:t>
            </a:r>
          </a:p>
          <a:p>
            <a:r>
              <a:rPr lang="de-DE" dirty="0" smtClean="0"/>
              <a:t>Was zeichnet einen guten/eine gute </a:t>
            </a:r>
            <a:r>
              <a:rPr lang="de-DE" dirty="0" err="1" smtClean="0"/>
              <a:t>Lehrer_in</a:t>
            </a:r>
            <a:r>
              <a:rPr lang="de-DE" dirty="0" smtClean="0"/>
              <a:t> aus?</a:t>
            </a:r>
          </a:p>
          <a:p>
            <a:r>
              <a:rPr lang="de-DE" dirty="0" smtClean="0"/>
              <a:t>Gestalten Sie Plakate</a:t>
            </a:r>
            <a:endParaRPr lang="de-DE" dirty="0"/>
          </a:p>
        </p:txBody>
      </p:sp>
      <p:pic>
        <p:nvPicPr>
          <p:cNvPr id="57346" name="Picture 2" descr="Bildergebnis für lehrer lämp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345252"/>
            <a:ext cx="2000232" cy="251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Der/die gute </a:t>
            </a:r>
            <a:r>
              <a:rPr lang="de-DE" dirty="0" err="1" smtClean="0"/>
              <a:t>Lehrer_in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bewusst, kompetent, verständnisvoll, eloquent, humorvoll, hilfsbereit, optimistisch, geduldig, kreativ, empathisch, kreativ, moralisch, systematisch, glücklich, zufrieden, selbstkritisch, globales Wissen, zukunftsorientiert, „streng“, herausfordernd, gerecht, anspruchsvoll, …..</a:t>
            </a:r>
          </a:p>
          <a:p>
            <a:r>
              <a:rPr lang="de-DE" dirty="0" smtClean="0"/>
              <a:t>Was fehlt? Fehlt was?</a:t>
            </a:r>
          </a:p>
          <a:p>
            <a:r>
              <a:rPr lang="de-DE" dirty="0" smtClean="0"/>
              <a:t>Versucht die Begriffe in übergeordnete</a:t>
            </a:r>
          </a:p>
          <a:p>
            <a:pPr>
              <a:buNone/>
            </a:pPr>
            <a:r>
              <a:rPr lang="de-DE" dirty="0" smtClean="0"/>
              <a:t>    Kategorien einzuordnen (Plakate)</a:t>
            </a:r>
            <a:endParaRPr lang="de-DE" dirty="0"/>
          </a:p>
        </p:txBody>
      </p:sp>
      <p:pic>
        <p:nvPicPr>
          <p:cNvPr id="4" name="Picture 2" descr="Bildergebnis für lehrer lämp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345252"/>
            <a:ext cx="2000232" cy="2512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Zur Auflockerung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hier verbesserungswürdig?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>
                <a:hlinkClick r:id="rId2"/>
              </a:rPr>
              <a:t>https://www.youtube.com/watch?v=bEJ8V_Cnx6I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Wie könnte man  Video im Unterricht einsetzen?</a:t>
            </a:r>
            <a:endParaRPr lang="de-DE" dirty="0"/>
          </a:p>
        </p:txBody>
      </p:sp>
      <p:pic>
        <p:nvPicPr>
          <p:cNvPr id="43010" name="Picture 2" descr="Bildergebnis für mr be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729780"/>
            <a:ext cx="3786182" cy="2128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Ich packe meinen Koffer und…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Ich werde </a:t>
            </a:r>
            <a:r>
              <a:rPr lang="de-DE" dirty="0" err="1" smtClean="0"/>
              <a:t>Lehrer_in</a:t>
            </a:r>
            <a:r>
              <a:rPr lang="de-DE" dirty="0" smtClean="0"/>
              <a:t> und …</a:t>
            </a:r>
          </a:p>
          <a:p>
            <a:endParaRPr lang="de-DE" dirty="0" smtClean="0"/>
          </a:p>
          <a:p>
            <a:pPr>
              <a:buNone/>
            </a:pPr>
            <a:endParaRPr lang="de-DE" dirty="0"/>
          </a:p>
        </p:txBody>
      </p:sp>
      <p:pic>
        <p:nvPicPr>
          <p:cNvPr id="1026" name="Picture 2" descr="Bildergebnis für koffer pack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14686"/>
            <a:ext cx="747712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Inhalte Didaktik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de-DE" dirty="0" smtClean="0"/>
              <a:t>Zielgruppe: Das Seminar richtet sich an angehende Lehrende und vermittelt grundlegende Didaktik-Kenntnisse. Neben Unterrichtsprinzipien und der Planung und Gestaltung, Vor- und Nachbereitung von Unterricht, werden die rezeptiven und produktiven 5 Fertigkeiten Lesen, Hören, Sprechen, Schreiben, Hör-Seh-Verstehen (Arbeit mit Film) , theoretisch dargestellt, vermittelt und in verschiedene Methodenkonzepte eingeordnet. Geplant sind sowohl die Lektüre verschiedener Fachtexte zu den Fertigkeiten, als auch praxisbezogene Unterrichtssimulationen, die im Plenum diskutiert werden sollen.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Grobziel: </a:t>
            </a:r>
            <a:r>
              <a:rPr lang="de-DE" sz="2800" dirty="0" smtClean="0"/>
              <a:t>Die Lernenden haben einen grundlegenden Überblick und Kenntnisse der 5 Fertigkeiten und verfügen über theoriebasiertes Basiswissen durch die Grundlagenlektüre. • Praktische Anwendungsmöglichkeiten (-</a:t>
            </a:r>
            <a:r>
              <a:rPr lang="de-DE" sz="2800" dirty="0" err="1" smtClean="0"/>
              <a:t>prinzipien</a:t>
            </a:r>
            <a:r>
              <a:rPr lang="de-DE" sz="2800" dirty="0" smtClean="0"/>
              <a:t>) werden für die konkreten Unterrichtssituationen erarbeitet und erprobt.</a:t>
            </a:r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Kennenlernaktivität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Ich bin Johannes und …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pic>
        <p:nvPicPr>
          <p:cNvPr id="5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000372"/>
            <a:ext cx="6191254" cy="4124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Inhalte: 1. Fremdsprachenunterricht im Allgemeinen - Methodik, Didaktik - </a:t>
            </a:r>
            <a:r>
              <a:rPr lang="de-DE" dirty="0" err="1" smtClean="0"/>
              <a:t>Begriffsbestimmung;Planung</a:t>
            </a:r>
            <a:r>
              <a:rPr lang="de-DE" dirty="0" smtClean="0"/>
              <a:t>, Prinzipien • 2. Die Methoden des Fremdsprachenunterrichts im historischen Wandel; ein Überblick: </a:t>
            </a:r>
          </a:p>
          <a:p>
            <a:pPr>
              <a:buNone/>
            </a:pPr>
            <a:r>
              <a:rPr lang="de-DE" dirty="0" smtClean="0"/>
              <a:t>a) Die Grammatik-Übersetzungs-Methode und die direkte Methode </a:t>
            </a:r>
          </a:p>
          <a:p>
            <a:pPr>
              <a:buNone/>
            </a:pPr>
            <a:r>
              <a:rPr lang="de-DE" dirty="0" smtClean="0"/>
              <a:t>b) Die audiolinguale und audiovisuelle Methode </a:t>
            </a:r>
          </a:p>
          <a:p>
            <a:pPr>
              <a:buNone/>
            </a:pPr>
            <a:r>
              <a:rPr lang="de-DE" dirty="0" smtClean="0"/>
              <a:t> c) Die kommunikativ-pragmatische Methode </a:t>
            </a:r>
          </a:p>
          <a:p>
            <a:pPr>
              <a:buNone/>
            </a:pPr>
            <a:r>
              <a:rPr lang="de-DE" dirty="0" smtClean="0"/>
              <a:t>d) Der interkulturelle Ansatz •</a:t>
            </a:r>
          </a:p>
          <a:p>
            <a:pPr>
              <a:buNone/>
            </a:pPr>
            <a:r>
              <a:rPr lang="de-DE" dirty="0" smtClean="0"/>
              <a:t>e) Der migrationspädagogische Ansatz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3. Ausspracheschulung </a:t>
            </a:r>
          </a:p>
          <a:p>
            <a:pPr>
              <a:buNone/>
            </a:pPr>
            <a:r>
              <a:rPr lang="de-DE" dirty="0" smtClean="0"/>
              <a:t>4. Grammatik im Fremdsprachenunterricht •</a:t>
            </a:r>
          </a:p>
          <a:p>
            <a:pPr>
              <a:buNone/>
            </a:pPr>
            <a:r>
              <a:rPr lang="de-DE" dirty="0" smtClean="0"/>
              <a:t> 5. Wortschatz und Wortschatzvermittlung im </a:t>
            </a:r>
            <a:r>
              <a:rPr lang="de-DE" dirty="0" err="1" smtClean="0"/>
              <a:t>DaF</a:t>
            </a:r>
            <a:r>
              <a:rPr lang="de-DE" dirty="0" smtClean="0"/>
              <a:t> </a:t>
            </a:r>
          </a:p>
          <a:p>
            <a:pPr>
              <a:buNone/>
            </a:pPr>
            <a:r>
              <a:rPr lang="de-DE" dirty="0" smtClean="0"/>
              <a:t> 6. Leseverstehen </a:t>
            </a:r>
          </a:p>
          <a:p>
            <a:pPr>
              <a:buNone/>
            </a:pPr>
            <a:r>
              <a:rPr lang="de-DE" dirty="0" smtClean="0"/>
              <a:t>7. Hörverstehen </a:t>
            </a:r>
          </a:p>
          <a:p>
            <a:pPr>
              <a:buNone/>
            </a:pPr>
            <a:r>
              <a:rPr lang="de-DE" dirty="0" smtClean="0"/>
              <a:t>8. Hör-Seh-Verstehen </a:t>
            </a:r>
          </a:p>
          <a:p>
            <a:pPr>
              <a:buNone/>
            </a:pPr>
            <a:r>
              <a:rPr lang="de-DE" dirty="0" smtClean="0"/>
              <a:t> 9. Sprechen </a:t>
            </a:r>
          </a:p>
          <a:p>
            <a:pPr>
              <a:buNone/>
            </a:pPr>
            <a:r>
              <a:rPr lang="de-DE" dirty="0" smtClean="0"/>
              <a:t> 10. Schreiben</a:t>
            </a:r>
            <a:endParaRPr lang="de-DE" dirty="0"/>
          </a:p>
        </p:txBody>
      </p:sp>
      <p:sp>
        <p:nvSpPr>
          <p:cNvPr id="60418" name="AutoShape 2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0420" name="AutoShape 4" descr="Bildergebnis für lernen"/>
          <p:cNvSpPr>
            <a:spLocks noChangeAspect="1" noChangeArrowheads="1"/>
          </p:cNvSpPr>
          <p:nvPr/>
        </p:nvSpPr>
        <p:spPr bwMode="auto">
          <a:xfrm>
            <a:off x="155575" y="-1608138"/>
            <a:ext cx="4676775" cy="3362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0422" name="Picture 6" descr="Bildergebnis für ler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7225" y="3495674"/>
            <a:ext cx="4676775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Leistungsnachweis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Simulation, Präsentation, mündliche Prüfung</a:t>
            </a:r>
            <a:endParaRPr lang="de-DE" dirty="0"/>
          </a:p>
        </p:txBody>
      </p:sp>
      <p:pic>
        <p:nvPicPr>
          <p:cNvPr id="5" name="Picture 2" descr="Bildergebnis für leist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14620"/>
            <a:ext cx="6076950" cy="3514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Erinnert euch an eure Unterrichtserfahrungen: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Was lief (besonders)gut, was nicht?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Was braucht ihr noch für euren Unterricht?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Was sollen wir in diesem Semester machen?</a:t>
            </a:r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Einigt euch auf 5 Punkte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Picture 2" descr="Bildergebnis für unterri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37071" cy="1920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euch wichtig?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Lehr/Lernmaterialien</a:t>
            </a:r>
          </a:p>
          <a:p>
            <a:pPr>
              <a:buFontTx/>
              <a:buChar char="-"/>
            </a:pPr>
            <a:r>
              <a:rPr lang="de-DE" dirty="0" smtClean="0"/>
              <a:t>Unterrichtsprinzipien</a:t>
            </a:r>
          </a:p>
          <a:p>
            <a:pPr>
              <a:buFontTx/>
              <a:buChar char="-"/>
            </a:pPr>
            <a:r>
              <a:rPr lang="de-DE" dirty="0" smtClean="0"/>
              <a:t>Motivation</a:t>
            </a:r>
          </a:p>
          <a:p>
            <a:pPr>
              <a:buFontTx/>
              <a:buChar char="-"/>
            </a:pPr>
            <a:r>
              <a:rPr lang="de-DE" dirty="0" smtClean="0"/>
              <a:t>Fehlerkorrektur …  ETC. </a:t>
            </a:r>
          </a:p>
          <a:p>
            <a:pPr>
              <a:buFontTx/>
              <a:buChar char="-"/>
            </a:pPr>
            <a:endParaRPr lang="de-DE" dirty="0" smtClean="0"/>
          </a:p>
          <a:p>
            <a:pPr>
              <a:buFontTx/>
              <a:buChar char="-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Prinzipien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Überlegen Sie erst alleine im Stillen, dann zu Viert:</a:t>
            </a:r>
          </a:p>
          <a:p>
            <a:r>
              <a:rPr lang="de-DE" dirty="0" smtClean="0"/>
              <a:t>Welche Prinzipien braucht Unterricht?</a:t>
            </a:r>
          </a:p>
          <a:p>
            <a:r>
              <a:rPr lang="de-DE" dirty="0" smtClean="0"/>
              <a:t>Einigen Sie sich auf 7 goldene Prinzipien</a:t>
            </a:r>
            <a:endParaRPr lang="de-DE" dirty="0"/>
          </a:p>
        </p:txBody>
      </p:sp>
      <p:pic>
        <p:nvPicPr>
          <p:cNvPr id="1026" name="Picture 2" descr="Bildergebnis für prinzipi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571876"/>
            <a:ext cx="3718199" cy="3086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Prinzipien eines Sprachenunterrichts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Lesen sie den Text von </a:t>
            </a:r>
            <a:r>
              <a:rPr lang="de-DE" dirty="0" err="1" smtClean="0"/>
              <a:t>Faistauer</a:t>
            </a:r>
            <a:r>
              <a:rPr lang="de-DE" dirty="0" smtClean="0"/>
              <a:t> und Fritz </a:t>
            </a:r>
          </a:p>
          <a:p>
            <a:pPr>
              <a:buNone/>
            </a:pPr>
            <a:r>
              <a:rPr lang="de-DE" dirty="0" smtClean="0"/>
              <a:t>Tauschen sie sich 5 Min mit Person aus (dreifacher Wechsel (Variante authentisches Lesen)</a:t>
            </a:r>
          </a:p>
          <a:p>
            <a:pPr>
              <a:buNone/>
            </a:pPr>
            <a:r>
              <a:rPr lang="de-DE" dirty="0" smtClean="0"/>
              <a:t>Erarbeiten Sie nun zu Viert die Unterschiede (ihre Prinzipien und die der </a:t>
            </a:r>
            <a:r>
              <a:rPr lang="de-DE" dirty="0" err="1" smtClean="0"/>
              <a:t>Autor_innen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39938" name="Picture 2" descr="Bildergebnis für schle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829174"/>
            <a:ext cx="304800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Authentisches Lesen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Individuelles Lesen (ca. 3-4 Minuten, je nach Länge des Textes)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Informationsaustausch (2er Gruppen)</a:t>
            </a:r>
          </a:p>
          <a:p>
            <a:endParaRPr lang="de-DE" dirty="0" smtClean="0"/>
          </a:p>
          <a:p>
            <a:r>
              <a:rPr lang="de-DE" dirty="0" smtClean="0"/>
              <a:t>Individuelles Lesen (ca. 3-4 Minuten)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Informationsaustausch (in neuer personeller  Zusammensetzung)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Individuelles Lesen (Unterstreichen von max. 5 Wörtern)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Informationsaustausch  Gemeinsames Wörterbuch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Individuelles Lesen Ev. Nochmals Informationsaustausch und gem. Wörterbuch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Abschließende individuelle Lektüre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KEINE Folgeübungen und Überprüfungsfragen!!!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Heiße Kartoffel/ Heißer Erdapfel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Sie hören Musik und werfen einander den Ball zu. Wer den Ball in dem Moment hält, in dem die Musik stoppt scheidet aus</a:t>
            </a:r>
          </a:p>
          <a:p>
            <a:r>
              <a:rPr lang="de-DE" dirty="0" smtClean="0"/>
              <a:t>JOKER (ein Prinzip des </a:t>
            </a:r>
            <a:r>
              <a:rPr lang="de-DE" dirty="0" err="1" smtClean="0"/>
              <a:t>Faistauer</a:t>
            </a:r>
            <a:r>
              <a:rPr lang="de-DE" dirty="0" smtClean="0"/>
              <a:t>/Fritz Textes nennen)</a:t>
            </a:r>
            <a:endParaRPr lang="de-DE" dirty="0"/>
          </a:p>
        </p:txBody>
      </p:sp>
      <p:pic>
        <p:nvPicPr>
          <p:cNvPr id="1026" name="Picture 2" descr="Bildergebnis für heiße kartoff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633" y="3929066"/>
            <a:ext cx="2522367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Kontrastfolie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Lesen Sie nun den „Fortsetzungstext “Prinzipien des Sprachunterrichts – </a:t>
            </a:r>
            <a:r>
              <a:rPr lang="de-DE" dirty="0" err="1" smtClean="0"/>
              <a:t>reloaded</a:t>
            </a:r>
            <a:r>
              <a:rPr lang="de-DE" dirty="0" smtClean="0"/>
              <a:t>, oder doch eher andersrum“</a:t>
            </a:r>
          </a:p>
          <a:p>
            <a:r>
              <a:rPr lang="de-DE" dirty="0" smtClean="0"/>
              <a:t>Was ist anders, wie hat die Perspektive sich verändert</a:t>
            </a:r>
            <a:r>
              <a:rPr lang="de-DE" dirty="0" smtClean="0"/>
              <a:t>?</a:t>
            </a:r>
          </a:p>
          <a:p>
            <a:r>
              <a:rPr lang="de-DE" dirty="0" smtClean="0"/>
              <a:t>Tauschen Sie sich in 4-er Gruppen aus </a:t>
            </a:r>
            <a:endParaRPr lang="de-DE" dirty="0" smtClean="0"/>
          </a:p>
        </p:txBody>
      </p:sp>
      <p:pic>
        <p:nvPicPr>
          <p:cNvPr id="5122" name="Picture 2" descr="Bildergebnis für fol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455484"/>
            <a:ext cx="3357554" cy="2402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Kennenlernen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spc="-1" dirty="0" smtClean="0">
                <a:latin typeface="Arial"/>
              </a:rPr>
              <a:t>        Partnerinterview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Finden  sie einen Partner der die Karte hat, die zu ihrem Namen gehört (Vorname+ Nachname z.B. Karel + Gott) Was wissen  sie über die Person?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Führen sie ein Partnerinterview mit ihrem Partner. Stellen Sie im dabei folgende Frage: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Was ist deine früheste Kindheitserinnerung?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Was ist das lauteste Geräusch, dass du jemals gehört hast?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Wenn du jemand anders sein könntest wer würdest du sein? Welches Tier wärst du gerne? Warum?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Wenn du nur eine Sache auf eine einsame Insel mitnehmen könntest, welche Sache wäre es?</a:t>
            </a:r>
          </a:p>
          <a:p>
            <a:pPr marL="864000" lvl="1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lang="de-DE" sz="2600" spc="-1" dirty="0" smtClean="0">
                <a:latin typeface="Arial"/>
              </a:rPr>
              <a:t>Wein oder  Bier? / Café oder Tee?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Stellen Sie anschließend ihren Partner im Plenum vor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tretch/>
        </p:blipFill>
        <p:spPr>
          <a:xfrm>
            <a:off x="5391570" y="0"/>
            <a:ext cx="3752430" cy="150017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Der, die gute </a:t>
            </a:r>
            <a:r>
              <a:rPr lang="de-DE" dirty="0" err="1" smtClean="0"/>
              <a:t>Lehrer_in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Erinnert euch noch Mal an eure Punkte auf den Plakaten </a:t>
            </a:r>
          </a:p>
          <a:p>
            <a:r>
              <a:rPr lang="de-DE" dirty="0" smtClean="0"/>
              <a:t>Vergleicht jetzt, ergänzt mit Hilfe des Textes von Ludger </a:t>
            </a:r>
            <a:r>
              <a:rPr lang="de-DE" dirty="0" err="1" smtClean="0"/>
              <a:t>Schiffler</a:t>
            </a:r>
            <a:endParaRPr lang="de-DE" dirty="0" smtClean="0"/>
          </a:p>
          <a:p>
            <a:r>
              <a:rPr lang="de-DE" dirty="0" smtClean="0"/>
              <a:t>Aus der Sicht der </a:t>
            </a:r>
            <a:r>
              <a:rPr lang="de-DE" dirty="0" err="1" smtClean="0"/>
              <a:t>Schüler_innen</a:t>
            </a:r>
            <a:r>
              <a:rPr lang="de-DE" dirty="0" smtClean="0"/>
              <a:t>, </a:t>
            </a:r>
          </a:p>
          <a:p>
            <a:r>
              <a:rPr lang="de-DE" dirty="0" smtClean="0"/>
              <a:t>Rolle als: Zensor, </a:t>
            </a:r>
            <a:r>
              <a:rPr lang="de-DE" dirty="0" err="1" smtClean="0"/>
              <a:t>Disziplinator</a:t>
            </a:r>
            <a:r>
              <a:rPr lang="de-DE" dirty="0" smtClean="0"/>
              <a:t>, Placebo- und Hawthorne Effekte</a:t>
            </a:r>
          </a:p>
          <a:p>
            <a:r>
              <a:rPr lang="de-DE" dirty="0" smtClean="0"/>
              <a:t>Wie motiviere ich </a:t>
            </a:r>
            <a:r>
              <a:rPr lang="de-DE" dirty="0" err="1" smtClean="0"/>
              <a:t>Schüler_innen</a:t>
            </a:r>
            <a:endParaRPr lang="de-DE" dirty="0"/>
          </a:p>
        </p:txBody>
      </p:sp>
      <p:pic>
        <p:nvPicPr>
          <p:cNvPr id="46082" name="Picture 2" descr="Bildergebnis für lehrer d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3333" y="4933378"/>
            <a:ext cx="2660667" cy="1924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7106" name="Picture 2" descr="Bildergebnis für schule frü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1995830"/>
            <a:ext cx="6931167" cy="4128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Schule im Wandel der 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wird Schule dargestellt?</a:t>
            </a:r>
          </a:p>
          <a:p>
            <a:r>
              <a:rPr lang="de-DE" dirty="0" smtClean="0"/>
              <a:t>Was „gefällt“ euch besser?</a:t>
            </a:r>
          </a:p>
          <a:p>
            <a:r>
              <a:rPr lang="de-DE" dirty="0" smtClean="0"/>
              <a:t>Was hat sich „verbessert“, „verschlechtert“</a:t>
            </a:r>
          </a:p>
          <a:p>
            <a:r>
              <a:rPr lang="de-DE" dirty="0" smtClean="0"/>
              <a:t>Welche Punkte aus der „alten Schule“ könnten übernommen werden in der heutigen Schule?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www.youtube.com/watch?v=11nA4fNwvBQ</a:t>
            </a: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Schultütentext</a:t>
            </a:r>
            <a:endParaRPr lang="de-DE" dirty="0" smtClean="0"/>
          </a:p>
          <a:p>
            <a:r>
              <a:rPr lang="de-DE" dirty="0" smtClean="0"/>
              <a:t>Text aus der Perspektive der Schultüte an Sie und rekapitulieren Sie ihre </a:t>
            </a:r>
            <a:r>
              <a:rPr lang="de-DE" dirty="0" smtClean="0"/>
              <a:t>Schulzeit</a:t>
            </a:r>
            <a:endParaRPr lang="de-DE" dirty="0" smtClean="0"/>
          </a:p>
          <a:p>
            <a:r>
              <a:rPr lang="de-DE" dirty="0" smtClean="0"/>
              <a:t>Brief an den „Hass oder Lieblingslehrer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Bitte den Text in 2-er Gruppen besprechen, dann tauschen und antworten 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 </a:t>
            </a:r>
            <a:r>
              <a:rPr lang="de-DE" dirty="0" smtClean="0"/>
              <a:t>                  </a:t>
            </a:r>
            <a:endParaRPr lang="de-DE" dirty="0"/>
          </a:p>
        </p:txBody>
      </p:sp>
      <p:pic>
        <p:nvPicPr>
          <p:cNvPr id="40962" name="Picture 2" descr="Bildergebnis für Schultü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0375" y="3143248"/>
            <a:ext cx="2333625" cy="3362326"/>
          </a:xfrm>
          <a:prstGeom prst="rect">
            <a:avLst/>
          </a:prstGeom>
          <a:noFill/>
        </p:spPr>
      </p:pic>
      <p:pic>
        <p:nvPicPr>
          <p:cNvPr id="40964" name="Picture 4" descr="Bildergebnis für kaf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1529929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Kennenlernen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spc="-1" dirty="0" smtClean="0">
                <a:latin typeface="Arial"/>
              </a:rPr>
              <a:t>Schneeballschlacht: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Schreiben Sie drei Dinge über sich auf einen weißen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Zerknüllen Sie den Zettel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Dann werfen wir alle auf Kommando die Zettel in eine Richtung</a:t>
            </a:r>
          </a:p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lang="de-DE" spc="-1" dirty="0" smtClean="0">
                <a:latin typeface="Arial"/>
              </a:rPr>
              <a:t>Versuchen Sie nun durch fragen herauszufinden, wer die Person ist, die die drei Dinge über sich auf den Zettel geschrieben hat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/>
          <a:stretch/>
        </p:blipFill>
        <p:spPr>
          <a:xfrm>
            <a:off x="5286380" y="0"/>
            <a:ext cx="3857620" cy="20002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Kennenlernen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verteilen unsere 3 Gegenstände blind im Raum.</a:t>
            </a:r>
          </a:p>
          <a:p>
            <a:r>
              <a:rPr lang="de-DE" dirty="0" smtClean="0"/>
              <a:t>Jetzt nimmt jeder/jede 3 Gegenstände und überlegt warum diese zu einer bestimmten Person passen könnten.</a:t>
            </a:r>
          </a:p>
          <a:p>
            <a:r>
              <a:rPr lang="de-DE" dirty="0" smtClean="0"/>
              <a:t>Jetzt nimmt jede Person ihre/seine Gegenstände und erklärt warum sie/er diese gewählt hat.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Kennenlernen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Kennen Sie weitere </a:t>
            </a:r>
            <a:r>
              <a:rPr lang="de-DE" dirty="0" err="1" smtClean="0"/>
              <a:t>Kennenlernspiele</a:t>
            </a:r>
            <a:r>
              <a:rPr lang="de-DE" dirty="0" smtClean="0"/>
              <a:t>/Aktivitäten die wir im Unterricht verwenden können?</a:t>
            </a:r>
            <a:endParaRPr lang="de-DE" dirty="0"/>
          </a:p>
        </p:txBody>
      </p:sp>
      <p:pic>
        <p:nvPicPr>
          <p:cNvPr id="3074" name="Picture 2" descr="Ähnliches F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71810"/>
            <a:ext cx="5689626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Lehrberuf – Vorurteile?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7106" name="Picture 2" descr="Bildergebnis für wenn alles schläft und einer spricht nennt man dieses unterric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5439456" cy="4076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02" name="Picture 2" descr="Bildergebnis für ich bin lehrer um zeit zu spar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5505465" cy="5505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2226" name="Picture 2" descr="Bildergebnis für oh cool, du bist Lehr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000108"/>
            <a:ext cx="3714776" cy="516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1035</Words>
  <Application>Microsoft Office PowerPoint</Application>
  <PresentationFormat>Bildschirmpräsentation (4:3)</PresentationFormat>
  <Paragraphs>148</Paragraphs>
  <Slides>33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Hyperion</vt:lpstr>
      <vt:lpstr>Didaktik des Deutschen I  </vt:lpstr>
      <vt:lpstr>Kennenlernaktivität</vt:lpstr>
      <vt:lpstr>Kennenlernen </vt:lpstr>
      <vt:lpstr>Kennenlernen</vt:lpstr>
      <vt:lpstr>Kennenlernen</vt:lpstr>
      <vt:lpstr>Kennenlernen </vt:lpstr>
      <vt:lpstr>Der Lehrberuf – Vorurteile? </vt:lpstr>
      <vt:lpstr>Folie 8</vt:lpstr>
      <vt:lpstr>Folie 9</vt:lpstr>
      <vt:lpstr>Folie 10</vt:lpstr>
      <vt:lpstr>Folie 11</vt:lpstr>
      <vt:lpstr>Folie 12</vt:lpstr>
      <vt:lpstr>Lehrer_innen im Film</vt:lpstr>
      <vt:lpstr>Poster I</vt:lpstr>
      <vt:lpstr>Der/die gute Lehrer_in </vt:lpstr>
      <vt:lpstr>Zur Auflockerung </vt:lpstr>
      <vt:lpstr>Ich packe meinen Koffer und…</vt:lpstr>
      <vt:lpstr> Inhalte Didaktik</vt:lpstr>
      <vt:lpstr>Folie 19</vt:lpstr>
      <vt:lpstr>Folie 20</vt:lpstr>
      <vt:lpstr>Folie 21</vt:lpstr>
      <vt:lpstr>Leistungsnachweis</vt:lpstr>
      <vt:lpstr>Folie 23</vt:lpstr>
      <vt:lpstr>Was ist euch wichtig?</vt:lpstr>
      <vt:lpstr>Prinzipien</vt:lpstr>
      <vt:lpstr>Prinzipien eines Sprachenunterrichts</vt:lpstr>
      <vt:lpstr>Authentisches Lesen </vt:lpstr>
      <vt:lpstr>Heiße Kartoffel/ Heißer Erdapfel  </vt:lpstr>
      <vt:lpstr>Kontrastfolie </vt:lpstr>
      <vt:lpstr>Der, die gute Lehrer_in </vt:lpstr>
      <vt:lpstr>Folie 31</vt:lpstr>
      <vt:lpstr>Schule im Wandel der Zeit</vt:lpstr>
      <vt:lpstr>Hausaufgabe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 und Gesellschaft in den deutschsprachigen Ländern</dc:title>
  <dc:creator>Packard Bell</dc:creator>
  <cp:lastModifiedBy>Packard Bell</cp:lastModifiedBy>
  <cp:revision>15</cp:revision>
  <dcterms:created xsi:type="dcterms:W3CDTF">2017-09-18T16:32:58Z</dcterms:created>
  <dcterms:modified xsi:type="dcterms:W3CDTF">2018-10-19T05:02:06Z</dcterms:modified>
</cp:coreProperties>
</file>