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66" r:id="rId5"/>
    <p:sldId id="260" r:id="rId6"/>
    <p:sldId id="270" r:id="rId7"/>
    <p:sldId id="261" r:id="rId8"/>
    <p:sldId id="262" r:id="rId9"/>
    <p:sldId id="263" r:id="rId10"/>
    <p:sldId id="264" r:id="rId11"/>
    <p:sldId id="265" r:id="rId12"/>
    <p:sldId id="267" r:id="rId13"/>
    <p:sldId id="268" r:id="rId14"/>
    <p:sldId id="272" r:id="rId15"/>
    <p:sldId id="269" r:id="rId16"/>
    <p:sldId id="273" r:id="rId17"/>
    <p:sldId id="274" r:id="rId18"/>
    <p:sldId id="275" r:id="rId19"/>
    <p:sldId id="276" r:id="rId20"/>
    <p:sldId id="277" r:id="rId21"/>
    <p:sldId id="278" r:id="rId22"/>
    <p:sldId id="279" r:id="rId23"/>
    <p:sldId id="280" r:id="rId24"/>
    <p:sldId id="281" r:id="rId25"/>
    <p:sldId id="282" r:id="rId26"/>
  </p:sldIdLst>
  <p:sldSz cx="10080625" cy="7559675"/>
  <p:notesSz cx="7559675" cy="10691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8" d="100"/>
          <a:sy n="58" d="100"/>
        </p:scale>
        <p:origin x="-1464" y="-90"/>
      </p:cViewPr>
      <p:guideLst>
        <p:guide orient="horz" pos="2381"/>
        <p:guide pos="317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4281488" y="0"/>
            <a:ext cx="3276600" cy="534988"/>
          </a:xfrm>
          <a:prstGeom prst="rect">
            <a:avLst/>
          </a:prstGeom>
        </p:spPr>
        <p:txBody>
          <a:bodyPr vert="horz" lIns="91440" tIns="45720" rIns="91440" bIns="45720" rtlCol="0"/>
          <a:lstStyle>
            <a:lvl1pPr algn="r">
              <a:defRPr sz="1200"/>
            </a:lvl1pPr>
          </a:lstStyle>
          <a:p>
            <a:fld id="{48F0ECB3-E741-4529-9E13-4C7ED3FF2B70}" type="datetimeFigureOut">
              <a:rPr lang="de-DE" smtClean="0"/>
              <a:pPr/>
              <a:t>27.09.2018</a:t>
            </a:fld>
            <a:endParaRPr lang="de-DE"/>
          </a:p>
        </p:txBody>
      </p:sp>
      <p:sp>
        <p:nvSpPr>
          <p:cNvPr id="4" name="Folienbildplatzhalter 3"/>
          <p:cNvSpPr>
            <a:spLocks noGrp="1" noRot="1" noChangeAspect="1"/>
          </p:cNvSpPr>
          <p:nvPr>
            <p:ph type="sldImg" idx="2"/>
          </p:nvPr>
        </p:nvSpPr>
        <p:spPr>
          <a:xfrm>
            <a:off x="1106488" y="801688"/>
            <a:ext cx="5346700" cy="40100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755650" y="5078413"/>
            <a:ext cx="6048375" cy="4811712"/>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10155238"/>
            <a:ext cx="3276600" cy="5349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4281488" y="10155238"/>
            <a:ext cx="3276600" cy="534987"/>
          </a:xfrm>
          <a:prstGeom prst="rect">
            <a:avLst/>
          </a:prstGeom>
        </p:spPr>
        <p:txBody>
          <a:bodyPr vert="horz" lIns="91440" tIns="45720" rIns="91440" bIns="45720" rtlCol="0" anchor="b"/>
          <a:lstStyle>
            <a:lvl1pPr algn="r">
              <a:defRPr sz="1200"/>
            </a:lvl1pPr>
          </a:lstStyle>
          <a:p>
            <a:fld id="{0E826D73-B7DC-4886-91B1-41CE202037EA}"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576000"/>
            <a:ext cx="7200000" cy="720000"/>
          </a:xfrm>
          <a:prstGeom prst="rect">
            <a:avLst/>
          </a:prstGeom>
        </p:spPr>
        <p:txBody>
          <a:bodyPr lIns="0" tIns="0" rIns="0" bIns="0" anchor="ctr"/>
          <a:lstStyle/>
          <a:p>
            <a:endParaRPr lang="de-DE" sz="3600" b="0" strike="noStrike" spc="-1">
              <a:latin typeface="Arial"/>
            </a:endParaRPr>
          </a:p>
        </p:txBody>
      </p:sp>
      <p:sp>
        <p:nvSpPr>
          <p:cNvPr id="28" name="PlaceHolder 2"/>
          <p:cNvSpPr>
            <a:spLocks noGrp="1"/>
          </p:cNvSpPr>
          <p:nvPr>
            <p:ph type="body"/>
          </p:nvPr>
        </p:nvSpPr>
        <p:spPr>
          <a:xfrm>
            <a:off x="504000" y="1800000"/>
            <a:ext cx="9072000" cy="2091240"/>
          </a:xfrm>
          <a:prstGeom prst="rect">
            <a:avLst/>
          </a:prstGeom>
        </p:spPr>
        <p:txBody>
          <a:bodyPr lIns="0" tIns="0" rIns="0" bIns="0">
            <a:normAutofit/>
          </a:bodyPr>
          <a:lstStyle/>
          <a:p>
            <a:endParaRPr lang="de-DE" sz="2600" b="0" strike="noStrike" spc="-1">
              <a:latin typeface="Arial"/>
            </a:endParaRPr>
          </a:p>
        </p:txBody>
      </p:sp>
      <p:sp>
        <p:nvSpPr>
          <p:cNvPr id="29" name="PlaceHolder 3"/>
          <p:cNvSpPr>
            <a:spLocks noGrp="1"/>
          </p:cNvSpPr>
          <p:nvPr>
            <p:ph type="body"/>
          </p:nvPr>
        </p:nvSpPr>
        <p:spPr>
          <a:xfrm>
            <a:off x="504000" y="4090320"/>
            <a:ext cx="9072000" cy="2091240"/>
          </a:xfrm>
          <a:prstGeom prst="rect">
            <a:avLst/>
          </a:prstGeom>
        </p:spPr>
        <p:txBody>
          <a:bodyPr lIns="0" tIns="0" rIns="0" bIns="0">
            <a:normAutofit/>
          </a:bodyPr>
          <a:lstStyle/>
          <a:p>
            <a:endParaRPr lang="de-DE" sz="26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504000" y="576000"/>
            <a:ext cx="7200000" cy="720000"/>
          </a:xfrm>
          <a:prstGeom prst="rect">
            <a:avLst/>
          </a:prstGeom>
        </p:spPr>
        <p:txBody>
          <a:bodyPr lIns="0" tIns="0" rIns="0" bIns="0" anchor="ctr"/>
          <a:lstStyle/>
          <a:p>
            <a:endParaRPr lang="de-DE" sz="3600" b="0" strike="noStrike" spc="-1">
              <a:latin typeface="Arial"/>
            </a:endParaRPr>
          </a:p>
        </p:txBody>
      </p:sp>
      <p:sp>
        <p:nvSpPr>
          <p:cNvPr id="31" name="PlaceHolder 2"/>
          <p:cNvSpPr>
            <a:spLocks noGrp="1"/>
          </p:cNvSpPr>
          <p:nvPr>
            <p:ph type="body"/>
          </p:nvPr>
        </p:nvSpPr>
        <p:spPr>
          <a:xfrm>
            <a:off x="504000" y="1800000"/>
            <a:ext cx="4426920" cy="2091240"/>
          </a:xfrm>
          <a:prstGeom prst="rect">
            <a:avLst/>
          </a:prstGeom>
        </p:spPr>
        <p:txBody>
          <a:bodyPr lIns="0" tIns="0" rIns="0" bIns="0">
            <a:normAutofit/>
          </a:bodyPr>
          <a:lstStyle/>
          <a:p>
            <a:endParaRPr lang="de-DE" sz="2600" b="0" strike="noStrike" spc="-1">
              <a:latin typeface="Arial"/>
            </a:endParaRPr>
          </a:p>
        </p:txBody>
      </p:sp>
      <p:sp>
        <p:nvSpPr>
          <p:cNvPr id="32" name="PlaceHolder 3"/>
          <p:cNvSpPr>
            <a:spLocks noGrp="1"/>
          </p:cNvSpPr>
          <p:nvPr>
            <p:ph type="body"/>
          </p:nvPr>
        </p:nvSpPr>
        <p:spPr>
          <a:xfrm>
            <a:off x="5152680" y="1800000"/>
            <a:ext cx="4426920" cy="2091240"/>
          </a:xfrm>
          <a:prstGeom prst="rect">
            <a:avLst/>
          </a:prstGeom>
        </p:spPr>
        <p:txBody>
          <a:bodyPr lIns="0" tIns="0" rIns="0" bIns="0">
            <a:normAutofit/>
          </a:bodyPr>
          <a:lstStyle/>
          <a:p>
            <a:endParaRPr lang="de-DE" sz="2600" b="0" strike="noStrike" spc="-1">
              <a:latin typeface="Arial"/>
            </a:endParaRPr>
          </a:p>
        </p:txBody>
      </p:sp>
      <p:sp>
        <p:nvSpPr>
          <p:cNvPr id="33" name="PlaceHolder 4"/>
          <p:cNvSpPr>
            <a:spLocks noGrp="1"/>
          </p:cNvSpPr>
          <p:nvPr>
            <p:ph type="body"/>
          </p:nvPr>
        </p:nvSpPr>
        <p:spPr>
          <a:xfrm>
            <a:off x="5152680" y="4090320"/>
            <a:ext cx="4426920" cy="2091240"/>
          </a:xfrm>
          <a:prstGeom prst="rect">
            <a:avLst/>
          </a:prstGeom>
        </p:spPr>
        <p:txBody>
          <a:bodyPr lIns="0" tIns="0" rIns="0" bIns="0">
            <a:normAutofit/>
          </a:bodyPr>
          <a:lstStyle/>
          <a:p>
            <a:endParaRPr lang="de-DE" sz="2600" b="0" strike="noStrike" spc="-1">
              <a:latin typeface="Arial"/>
            </a:endParaRPr>
          </a:p>
        </p:txBody>
      </p:sp>
      <p:sp>
        <p:nvSpPr>
          <p:cNvPr id="34" name="PlaceHolder 5"/>
          <p:cNvSpPr>
            <a:spLocks noGrp="1"/>
          </p:cNvSpPr>
          <p:nvPr>
            <p:ph type="body"/>
          </p:nvPr>
        </p:nvSpPr>
        <p:spPr>
          <a:xfrm>
            <a:off x="504000" y="4090320"/>
            <a:ext cx="4426920" cy="2091240"/>
          </a:xfrm>
          <a:prstGeom prst="rect">
            <a:avLst/>
          </a:prstGeom>
        </p:spPr>
        <p:txBody>
          <a:bodyPr lIns="0" tIns="0" rIns="0" bIns="0">
            <a:normAutofit/>
          </a:bodyPr>
          <a:lstStyle/>
          <a:p>
            <a:endParaRPr lang="de-DE" sz="26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504000" y="576000"/>
            <a:ext cx="7200000" cy="720000"/>
          </a:xfrm>
          <a:prstGeom prst="rect">
            <a:avLst/>
          </a:prstGeom>
        </p:spPr>
        <p:txBody>
          <a:bodyPr lIns="0" tIns="0" rIns="0" bIns="0" anchor="ctr"/>
          <a:lstStyle/>
          <a:p>
            <a:endParaRPr lang="de-DE" sz="3600" b="0" strike="noStrike" spc="-1">
              <a:latin typeface="Arial"/>
            </a:endParaRPr>
          </a:p>
        </p:txBody>
      </p:sp>
      <p:sp>
        <p:nvSpPr>
          <p:cNvPr id="36" name="PlaceHolder 2"/>
          <p:cNvSpPr>
            <a:spLocks noGrp="1"/>
          </p:cNvSpPr>
          <p:nvPr>
            <p:ph type="body"/>
          </p:nvPr>
        </p:nvSpPr>
        <p:spPr>
          <a:xfrm>
            <a:off x="504000" y="1800000"/>
            <a:ext cx="2921040" cy="2091240"/>
          </a:xfrm>
          <a:prstGeom prst="rect">
            <a:avLst/>
          </a:prstGeom>
        </p:spPr>
        <p:txBody>
          <a:bodyPr lIns="0" tIns="0" rIns="0" bIns="0">
            <a:normAutofit/>
          </a:bodyPr>
          <a:lstStyle/>
          <a:p>
            <a:endParaRPr lang="de-DE" sz="2600" b="0" strike="noStrike" spc="-1">
              <a:latin typeface="Arial"/>
            </a:endParaRPr>
          </a:p>
        </p:txBody>
      </p:sp>
      <p:sp>
        <p:nvSpPr>
          <p:cNvPr id="37" name="PlaceHolder 3"/>
          <p:cNvSpPr>
            <a:spLocks noGrp="1"/>
          </p:cNvSpPr>
          <p:nvPr>
            <p:ph type="body"/>
          </p:nvPr>
        </p:nvSpPr>
        <p:spPr>
          <a:xfrm>
            <a:off x="3571560" y="1800000"/>
            <a:ext cx="2921040" cy="2091240"/>
          </a:xfrm>
          <a:prstGeom prst="rect">
            <a:avLst/>
          </a:prstGeom>
        </p:spPr>
        <p:txBody>
          <a:bodyPr lIns="0" tIns="0" rIns="0" bIns="0">
            <a:normAutofit/>
          </a:bodyPr>
          <a:lstStyle/>
          <a:p>
            <a:endParaRPr lang="de-DE" sz="2600" b="0" strike="noStrike" spc="-1">
              <a:latin typeface="Arial"/>
            </a:endParaRPr>
          </a:p>
        </p:txBody>
      </p:sp>
      <p:sp>
        <p:nvSpPr>
          <p:cNvPr id="38" name="PlaceHolder 4"/>
          <p:cNvSpPr>
            <a:spLocks noGrp="1"/>
          </p:cNvSpPr>
          <p:nvPr>
            <p:ph type="body"/>
          </p:nvPr>
        </p:nvSpPr>
        <p:spPr>
          <a:xfrm>
            <a:off x="6639120" y="1800000"/>
            <a:ext cx="2921040" cy="2091240"/>
          </a:xfrm>
          <a:prstGeom prst="rect">
            <a:avLst/>
          </a:prstGeom>
        </p:spPr>
        <p:txBody>
          <a:bodyPr lIns="0" tIns="0" rIns="0" bIns="0">
            <a:normAutofit/>
          </a:bodyPr>
          <a:lstStyle/>
          <a:p>
            <a:endParaRPr lang="de-DE" sz="2600" b="0" strike="noStrike" spc="-1">
              <a:latin typeface="Arial"/>
            </a:endParaRPr>
          </a:p>
        </p:txBody>
      </p:sp>
      <p:sp>
        <p:nvSpPr>
          <p:cNvPr id="39" name="PlaceHolder 5"/>
          <p:cNvSpPr>
            <a:spLocks noGrp="1"/>
          </p:cNvSpPr>
          <p:nvPr>
            <p:ph type="body"/>
          </p:nvPr>
        </p:nvSpPr>
        <p:spPr>
          <a:xfrm>
            <a:off x="6639120" y="4090320"/>
            <a:ext cx="2921040" cy="2091240"/>
          </a:xfrm>
          <a:prstGeom prst="rect">
            <a:avLst/>
          </a:prstGeom>
        </p:spPr>
        <p:txBody>
          <a:bodyPr lIns="0" tIns="0" rIns="0" bIns="0">
            <a:normAutofit/>
          </a:bodyPr>
          <a:lstStyle/>
          <a:p>
            <a:endParaRPr lang="de-DE" sz="2600" b="0" strike="noStrike" spc="-1">
              <a:latin typeface="Arial"/>
            </a:endParaRPr>
          </a:p>
        </p:txBody>
      </p:sp>
      <p:sp>
        <p:nvSpPr>
          <p:cNvPr id="40" name="PlaceHolder 6"/>
          <p:cNvSpPr>
            <a:spLocks noGrp="1"/>
          </p:cNvSpPr>
          <p:nvPr>
            <p:ph type="body"/>
          </p:nvPr>
        </p:nvSpPr>
        <p:spPr>
          <a:xfrm>
            <a:off x="3571560" y="4090320"/>
            <a:ext cx="2921040" cy="2091240"/>
          </a:xfrm>
          <a:prstGeom prst="rect">
            <a:avLst/>
          </a:prstGeom>
        </p:spPr>
        <p:txBody>
          <a:bodyPr lIns="0" tIns="0" rIns="0" bIns="0">
            <a:normAutofit/>
          </a:bodyPr>
          <a:lstStyle/>
          <a:p>
            <a:endParaRPr lang="de-DE" sz="2600" b="0" strike="noStrike" spc="-1">
              <a:latin typeface="Arial"/>
            </a:endParaRPr>
          </a:p>
        </p:txBody>
      </p:sp>
      <p:sp>
        <p:nvSpPr>
          <p:cNvPr id="41" name="PlaceHolder 7"/>
          <p:cNvSpPr>
            <a:spLocks noGrp="1"/>
          </p:cNvSpPr>
          <p:nvPr>
            <p:ph type="body"/>
          </p:nvPr>
        </p:nvSpPr>
        <p:spPr>
          <a:xfrm>
            <a:off x="504000" y="4090320"/>
            <a:ext cx="2921040" cy="2091240"/>
          </a:xfrm>
          <a:prstGeom prst="rect">
            <a:avLst/>
          </a:prstGeom>
        </p:spPr>
        <p:txBody>
          <a:bodyPr lIns="0" tIns="0" rIns="0" bIns="0">
            <a:normAutofit/>
          </a:bodyPr>
          <a:lstStyle/>
          <a:p>
            <a:endParaRPr lang="de-DE" sz="26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576000"/>
            <a:ext cx="7200000" cy="720000"/>
          </a:xfrm>
          <a:prstGeom prst="rect">
            <a:avLst/>
          </a:prstGeom>
        </p:spPr>
        <p:txBody>
          <a:bodyPr lIns="0" tIns="0" rIns="0" bIns="0" anchor="ctr"/>
          <a:lstStyle/>
          <a:p>
            <a:endParaRPr lang="de-DE" sz="3600" b="0" strike="noStrike" spc="-1">
              <a:latin typeface="Arial"/>
            </a:endParaRPr>
          </a:p>
        </p:txBody>
      </p:sp>
      <p:sp>
        <p:nvSpPr>
          <p:cNvPr id="7" name="PlaceHolder 2"/>
          <p:cNvSpPr>
            <a:spLocks noGrp="1"/>
          </p:cNvSpPr>
          <p:nvPr>
            <p:ph type="subTitle"/>
          </p:nvPr>
        </p:nvSpPr>
        <p:spPr>
          <a:xfrm>
            <a:off x="504000" y="1800000"/>
            <a:ext cx="9072000" cy="438444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504000" y="576000"/>
            <a:ext cx="7200000" cy="720000"/>
          </a:xfrm>
          <a:prstGeom prst="rect">
            <a:avLst/>
          </a:prstGeom>
        </p:spPr>
        <p:txBody>
          <a:bodyPr lIns="0" tIns="0" rIns="0" bIns="0" anchor="ctr"/>
          <a:lstStyle/>
          <a:p>
            <a:endParaRPr lang="de-DE" sz="3600" b="0" strike="noStrike" spc="-1">
              <a:latin typeface="Arial"/>
            </a:endParaRPr>
          </a:p>
        </p:txBody>
      </p:sp>
      <p:sp>
        <p:nvSpPr>
          <p:cNvPr id="9" name="PlaceHolder 2"/>
          <p:cNvSpPr>
            <a:spLocks noGrp="1"/>
          </p:cNvSpPr>
          <p:nvPr>
            <p:ph type="body"/>
          </p:nvPr>
        </p:nvSpPr>
        <p:spPr>
          <a:xfrm>
            <a:off x="504000" y="1800000"/>
            <a:ext cx="9072000" cy="4384440"/>
          </a:xfrm>
          <a:prstGeom prst="rect">
            <a:avLst/>
          </a:prstGeom>
        </p:spPr>
        <p:txBody>
          <a:bodyPr lIns="0" tIns="0" rIns="0" bIns="0">
            <a:normAutofit/>
          </a:bodyPr>
          <a:lstStyle/>
          <a:p>
            <a:endParaRPr lang="de-DE" sz="26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576000"/>
            <a:ext cx="7200000" cy="720000"/>
          </a:xfrm>
          <a:prstGeom prst="rect">
            <a:avLst/>
          </a:prstGeom>
        </p:spPr>
        <p:txBody>
          <a:bodyPr lIns="0" tIns="0" rIns="0" bIns="0" anchor="ctr"/>
          <a:lstStyle/>
          <a:p>
            <a:endParaRPr lang="de-DE" sz="3600" b="0" strike="noStrike" spc="-1">
              <a:latin typeface="Arial"/>
            </a:endParaRPr>
          </a:p>
        </p:txBody>
      </p:sp>
      <p:sp>
        <p:nvSpPr>
          <p:cNvPr id="11" name="PlaceHolder 2"/>
          <p:cNvSpPr>
            <a:spLocks noGrp="1"/>
          </p:cNvSpPr>
          <p:nvPr>
            <p:ph type="body"/>
          </p:nvPr>
        </p:nvSpPr>
        <p:spPr>
          <a:xfrm>
            <a:off x="504000" y="1800000"/>
            <a:ext cx="4426920" cy="4384440"/>
          </a:xfrm>
          <a:prstGeom prst="rect">
            <a:avLst/>
          </a:prstGeom>
        </p:spPr>
        <p:txBody>
          <a:bodyPr lIns="0" tIns="0" rIns="0" bIns="0">
            <a:normAutofit/>
          </a:bodyPr>
          <a:lstStyle/>
          <a:p>
            <a:endParaRPr lang="de-DE" sz="2600" b="0" strike="noStrike" spc="-1">
              <a:latin typeface="Arial"/>
            </a:endParaRPr>
          </a:p>
        </p:txBody>
      </p:sp>
      <p:sp>
        <p:nvSpPr>
          <p:cNvPr id="12" name="PlaceHolder 3"/>
          <p:cNvSpPr>
            <a:spLocks noGrp="1"/>
          </p:cNvSpPr>
          <p:nvPr>
            <p:ph type="body"/>
          </p:nvPr>
        </p:nvSpPr>
        <p:spPr>
          <a:xfrm>
            <a:off x="5152680" y="1800000"/>
            <a:ext cx="4426920" cy="4384440"/>
          </a:xfrm>
          <a:prstGeom prst="rect">
            <a:avLst/>
          </a:prstGeom>
        </p:spPr>
        <p:txBody>
          <a:bodyPr lIns="0" tIns="0" rIns="0" bIns="0">
            <a:normAutofit/>
          </a:bodyPr>
          <a:lstStyle/>
          <a:p>
            <a:endParaRPr lang="de-DE" sz="26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504000" y="576000"/>
            <a:ext cx="7200000" cy="720000"/>
          </a:xfrm>
          <a:prstGeom prst="rect">
            <a:avLst/>
          </a:prstGeom>
        </p:spPr>
        <p:txBody>
          <a:bodyPr lIns="0" tIns="0" rIns="0" bIns="0" anchor="ctr"/>
          <a:lstStyle/>
          <a:p>
            <a:endParaRPr lang="de-DE" sz="36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504000" y="576000"/>
            <a:ext cx="7200000" cy="333864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576000"/>
            <a:ext cx="7200000" cy="720000"/>
          </a:xfrm>
          <a:prstGeom prst="rect">
            <a:avLst/>
          </a:prstGeom>
        </p:spPr>
        <p:txBody>
          <a:bodyPr lIns="0" tIns="0" rIns="0" bIns="0" anchor="ctr"/>
          <a:lstStyle/>
          <a:p>
            <a:endParaRPr lang="de-DE" sz="3600" b="0" strike="noStrike" spc="-1">
              <a:latin typeface="Arial"/>
            </a:endParaRPr>
          </a:p>
        </p:txBody>
      </p:sp>
      <p:sp>
        <p:nvSpPr>
          <p:cNvPr id="16" name="PlaceHolder 2"/>
          <p:cNvSpPr>
            <a:spLocks noGrp="1"/>
          </p:cNvSpPr>
          <p:nvPr>
            <p:ph type="body"/>
          </p:nvPr>
        </p:nvSpPr>
        <p:spPr>
          <a:xfrm>
            <a:off x="504000" y="1800000"/>
            <a:ext cx="4426920" cy="2091240"/>
          </a:xfrm>
          <a:prstGeom prst="rect">
            <a:avLst/>
          </a:prstGeom>
        </p:spPr>
        <p:txBody>
          <a:bodyPr lIns="0" tIns="0" rIns="0" bIns="0">
            <a:normAutofit/>
          </a:bodyPr>
          <a:lstStyle/>
          <a:p>
            <a:endParaRPr lang="de-DE" sz="2600" b="0" strike="noStrike" spc="-1">
              <a:latin typeface="Arial"/>
            </a:endParaRPr>
          </a:p>
        </p:txBody>
      </p:sp>
      <p:sp>
        <p:nvSpPr>
          <p:cNvPr id="17" name="PlaceHolder 3"/>
          <p:cNvSpPr>
            <a:spLocks noGrp="1"/>
          </p:cNvSpPr>
          <p:nvPr>
            <p:ph type="body"/>
          </p:nvPr>
        </p:nvSpPr>
        <p:spPr>
          <a:xfrm>
            <a:off x="504000" y="4090320"/>
            <a:ext cx="4426920" cy="2091240"/>
          </a:xfrm>
          <a:prstGeom prst="rect">
            <a:avLst/>
          </a:prstGeom>
        </p:spPr>
        <p:txBody>
          <a:bodyPr lIns="0" tIns="0" rIns="0" bIns="0">
            <a:normAutofit/>
          </a:bodyPr>
          <a:lstStyle/>
          <a:p>
            <a:endParaRPr lang="de-DE" sz="2600" b="0" strike="noStrike" spc="-1">
              <a:latin typeface="Arial"/>
            </a:endParaRPr>
          </a:p>
        </p:txBody>
      </p:sp>
      <p:sp>
        <p:nvSpPr>
          <p:cNvPr id="18" name="PlaceHolder 4"/>
          <p:cNvSpPr>
            <a:spLocks noGrp="1"/>
          </p:cNvSpPr>
          <p:nvPr>
            <p:ph type="body"/>
          </p:nvPr>
        </p:nvSpPr>
        <p:spPr>
          <a:xfrm>
            <a:off x="5152680" y="1800000"/>
            <a:ext cx="4426920" cy="4384440"/>
          </a:xfrm>
          <a:prstGeom prst="rect">
            <a:avLst/>
          </a:prstGeom>
        </p:spPr>
        <p:txBody>
          <a:bodyPr lIns="0" tIns="0" rIns="0" bIns="0">
            <a:normAutofit/>
          </a:bodyPr>
          <a:lstStyle/>
          <a:p>
            <a:endParaRPr lang="de-DE" sz="26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576000"/>
            <a:ext cx="7200000" cy="720000"/>
          </a:xfrm>
          <a:prstGeom prst="rect">
            <a:avLst/>
          </a:prstGeom>
        </p:spPr>
        <p:txBody>
          <a:bodyPr lIns="0" tIns="0" rIns="0" bIns="0" anchor="ctr"/>
          <a:lstStyle/>
          <a:p>
            <a:endParaRPr lang="de-DE" sz="3600" b="0" strike="noStrike" spc="-1">
              <a:latin typeface="Arial"/>
            </a:endParaRPr>
          </a:p>
        </p:txBody>
      </p:sp>
      <p:sp>
        <p:nvSpPr>
          <p:cNvPr id="20" name="PlaceHolder 2"/>
          <p:cNvSpPr>
            <a:spLocks noGrp="1"/>
          </p:cNvSpPr>
          <p:nvPr>
            <p:ph type="body"/>
          </p:nvPr>
        </p:nvSpPr>
        <p:spPr>
          <a:xfrm>
            <a:off x="504000" y="1800000"/>
            <a:ext cx="4426920" cy="4384440"/>
          </a:xfrm>
          <a:prstGeom prst="rect">
            <a:avLst/>
          </a:prstGeom>
        </p:spPr>
        <p:txBody>
          <a:bodyPr lIns="0" tIns="0" rIns="0" bIns="0">
            <a:normAutofit/>
          </a:bodyPr>
          <a:lstStyle/>
          <a:p>
            <a:endParaRPr lang="de-DE" sz="2600" b="0" strike="noStrike" spc="-1">
              <a:latin typeface="Arial"/>
            </a:endParaRPr>
          </a:p>
        </p:txBody>
      </p:sp>
      <p:sp>
        <p:nvSpPr>
          <p:cNvPr id="21" name="PlaceHolder 3"/>
          <p:cNvSpPr>
            <a:spLocks noGrp="1"/>
          </p:cNvSpPr>
          <p:nvPr>
            <p:ph type="body"/>
          </p:nvPr>
        </p:nvSpPr>
        <p:spPr>
          <a:xfrm>
            <a:off x="5152680" y="1800000"/>
            <a:ext cx="4426920" cy="2091240"/>
          </a:xfrm>
          <a:prstGeom prst="rect">
            <a:avLst/>
          </a:prstGeom>
        </p:spPr>
        <p:txBody>
          <a:bodyPr lIns="0" tIns="0" rIns="0" bIns="0">
            <a:normAutofit/>
          </a:bodyPr>
          <a:lstStyle/>
          <a:p>
            <a:endParaRPr lang="de-DE" sz="2600" b="0" strike="noStrike" spc="-1">
              <a:latin typeface="Arial"/>
            </a:endParaRPr>
          </a:p>
        </p:txBody>
      </p:sp>
      <p:sp>
        <p:nvSpPr>
          <p:cNvPr id="22" name="PlaceHolder 4"/>
          <p:cNvSpPr>
            <a:spLocks noGrp="1"/>
          </p:cNvSpPr>
          <p:nvPr>
            <p:ph type="body"/>
          </p:nvPr>
        </p:nvSpPr>
        <p:spPr>
          <a:xfrm>
            <a:off x="5152680" y="4090320"/>
            <a:ext cx="4426920" cy="2091240"/>
          </a:xfrm>
          <a:prstGeom prst="rect">
            <a:avLst/>
          </a:prstGeom>
        </p:spPr>
        <p:txBody>
          <a:bodyPr lIns="0" tIns="0" rIns="0" bIns="0">
            <a:normAutofit/>
          </a:bodyPr>
          <a:lstStyle/>
          <a:p>
            <a:endParaRPr lang="de-DE" sz="26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576000"/>
            <a:ext cx="7200000" cy="720000"/>
          </a:xfrm>
          <a:prstGeom prst="rect">
            <a:avLst/>
          </a:prstGeom>
        </p:spPr>
        <p:txBody>
          <a:bodyPr lIns="0" tIns="0" rIns="0" bIns="0" anchor="ctr"/>
          <a:lstStyle/>
          <a:p>
            <a:endParaRPr lang="de-DE" sz="3600" b="0" strike="noStrike" spc="-1">
              <a:latin typeface="Arial"/>
            </a:endParaRPr>
          </a:p>
        </p:txBody>
      </p:sp>
      <p:sp>
        <p:nvSpPr>
          <p:cNvPr id="24" name="PlaceHolder 2"/>
          <p:cNvSpPr>
            <a:spLocks noGrp="1"/>
          </p:cNvSpPr>
          <p:nvPr>
            <p:ph type="body"/>
          </p:nvPr>
        </p:nvSpPr>
        <p:spPr>
          <a:xfrm>
            <a:off x="504000" y="1800000"/>
            <a:ext cx="4426920" cy="2091240"/>
          </a:xfrm>
          <a:prstGeom prst="rect">
            <a:avLst/>
          </a:prstGeom>
        </p:spPr>
        <p:txBody>
          <a:bodyPr lIns="0" tIns="0" rIns="0" bIns="0">
            <a:normAutofit/>
          </a:bodyPr>
          <a:lstStyle/>
          <a:p>
            <a:endParaRPr lang="de-DE" sz="2600" b="0" strike="noStrike" spc="-1">
              <a:latin typeface="Arial"/>
            </a:endParaRPr>
          </a:p>
        </p:txBody>
      </p:sp>
      <p:sp>
        <p:nvSpPr>
          <p:cNvPr id="25" name="PlaceHolder 3"/>
          <p:cNvSpPr>
            <a:spLocks noGrp="1"/>
          </p:cNvSpPr>
          <p:nvPr>
            <p:ph type="body"/>
          </p:nvPr>
        </p:nvSpPr>
        <p:spPr>
          <a:xfrm>
            <a:off x="5152680" y="1800000"/>
            <a:ext cx="4426920" cy="2091240"/>
          </a:xfrm>
          <a:prstGeom prst="rect">
            <a:avLst/>
          </a:prstGeom>
        </p:spPr>
        <p:txBody>
          <a:bodyPr lIns="0" tIns="0" rIns="0" bIns="0">
            <a:normAutofit/>
          </a:bodyPr>
          <a:lstStyle/>
          <a:p>
            <a:endParaRPr lang="de-DE" sz="2600" b="0" strike="noStrike" spc="-1">
              <a:latin typeface="Arial"/>
            </a:endParaRPr>
          </a:p>
        </p:txBody>
      </p:sp>
      <p:sp>
        <p:nvSpPr>
          <p:cNvPr id="26" name="PlaceHolder 4"/>
          <p:cNvSpPr>
            <a:spLocks noGrp="1"/>
          </p:cNvSpPr>
          <p:nvPr>
            <p:ph type="body"/>
          </p:nvPr>
        </p:nvSpPr>
        <p:spPr>
          <a:xfrm>
            <a:off x="504000" y="4090320"/>
            <a:ext cx="9072000" cy="2091240"/>
          </a:xfrm>
          <a:prstGeom prst="rect">
            <a:avLst/>
          </a:prstGeom>
        </p:spPr>
        <p:txBody>
          <a:bodyPr lIns="0" tIns="0" rIns="0" bIns="0">
            <a:normAutofit/>
          </a:bodyPr>
          <a:lstStyle/>
          <a:p>
            <a:endParaRPr lang="de-DE" sz="26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4294967295"/>
          <p:cNvPicPr/>
          <p:nvPr/>
        </p:nvPicPr>
        <p:blipFill>
          <a:blip r:embed="rId14"/>
          <a:stretch/>
        </p:blipFill>
        <p:spPr>
          <a:xfrm>
            <a:off x="720" y="720"/>
            <a:ext cx="10079640" cy="7559640"/>
          </a:xfrm>
          <a:prstGeom prst="rect">
            <a:avLst/>
          </a:prstGeom>
          <a:ln>
            <a:noFill/>
          </a:ln>
        </p:spPr>
      </p:pic>
      <p:sp>
        <p:nvSpPr>
          <p:cNvPr id="7" name="PlaceHolder 1"/>
          <p:cNvSpPr>
            <a:spLocks noGrp="1"/>
          </p:cNvSpPr>
          <p:nvPr>
            <p:ph type="title"/>
          </p:nvPr>
        </p:nvSpPr>
        <p:spPr>
          <a:xfrm>
            <a:off x="504000" y="576000"/>
            <a:ext cx="7200000" cy="720000"/>
          </a:xfrm>
          <a:prstGeom prst="rect">
            <a:avLst/>
          </a:prstGeom>
        </p:spPr>
        <p:txBody>
          <a:bodyPr lIns="0" tIns="0" rIns="0" bIns="0" anchor="ctr"/>
          <a:lstStyle/>
          <a:p>
            <a:r>
              <a:rPr lang="de-DE" sz="3600" b="0" strike="noStrike" spc="-1">
                <a:latin typeface="Arial"/>
              </a:rPr>
              <a:t>Click to edit the title text format</a:t>
            </a:r>
          </a:p>
        </p:txBody>
      </p:sp>
      <p:sp>
        <p:nvSpPr>
          <p:cNvPr id="2" name="PlaceHolder 2"/>
          <p:cNvSpPr>
            <a:spLocks noGrp="1"/>
          </p:cNvSpPr>
          <p:nvPr>
            <p:ph type="body"/>
          </p:nvPr>
        </p:nvSpPr>
        <p:spPr>
          <a:xfrm>
            <a:off x="504000" y="1800000"/>
            <a:ext cx="9072000" cy="4384440"/>
          </a:xfrm>
          <a:prstGeom prst="rect">
            <a:avLst/>
          </a:prstGeom>
        </p:spPr>
        <p:txBody>
          <a:bodyPr lIns="0" tIns="0" rIns="0" bIns="0">
            <a:normAutofit/>
          </a:bodyPr>
          <a:lstStyle/>
          <a:p>
            <a:pPr marL="432000" indent="-324000">
              <a:spcAft>
                <a:spcPts val="1417"/>
              </a:spcAft>
              <a:buClr>
                <a:srgbClr val="99CC66"/>
              </a:buClr>
              <a:buSzPct val="45000"/>
              <a:buFont typeface="Wingdings" charset="2"/>
              <a:buChar char=""/>
            </a:pPr>
            <a:r>
              <a:rPr lang="de-DE" sz="2600" b="0" strike="noStrike" spc="-1">
                <a:latin typeface="Arial"/>
              </a:rPr>
              <a:t>Click to edit the outline text format</a:t>
            </a:r>
          </a:p>
          <a:p>
            <a:pPr marL="864000" lvl="1" indent="-324000">
              <a:spcAft>
                <a:spcPts val="1134"/>
              </a:spcAft>
              <a:buClr>
                <a:srgbClr val="99CC66"/>
              </a:buClr>
              <a:buSzPct val="75000"/>
              <a:buFont typeface="Symbol" charset="2"/>
              <a:buChar char=""/>
            </a:pPr>
            <a:r>
              <a:rPr lang="de-DE" sz="2600" b="0" strike="noStrike" spc="-1">
                <a:latin typeface="Arial"/>
              </a:rPr>
              <a:t>Second Outline Level</a:t>
            </a:r>
          </a:p>
          <a:p>
            <a:pPr marL="1296000" lvl="2" indent="-288000">
              <a:spcAft>
                <a:spcPts val="850"/>
              </a:spcAft>
              <a:buClr>
                <a:srgbClr val="99CC66"/>
              </a:buClr>
              <a:buSzPct val="45000"/>
              <a:buFont typeface="Wingdings" charset="2"/>
              <a:buChar char=""/>
            </a:pPr>
            <a:r>
              <a:rPr lang="de-DE" sz="2600" b="0" strike="noStrike" spc="-1">
                <a:latin typeface="Arial"/>
              </a:rPr>
              <a:t>Third Outline Level</a:t>
            </a:r>
          </a:p>
          <a:p>
            <a:pPr marL="1728000" lvl="3" indent="-216000">
              <a:spcAft>
                <a:spcPts val="567"/>
              </a:spcAft>
              <a:buClr>
                <a:srgbClr val="99CC66"/>
              </a:buClr>
              <a:buSzPct val="75000"/>
              <a:buFont typeface="Symbol" charset="2"/>
              <a:buChar char=""/>
            </a:pPr>
            <a:r>
              <a:rPr lang="de-DE" sz="2600" b="0" strike="noStrike" spc="-1">
                <a:latin typeface="Arial"/>
              </a:rPr>
              <a:t>Fourth Outline Level</a:t>
            </a:r>
          </a:p>
          <a:p>
            <a:pPr marL="2160000" lvl="4" indent="-216000">
              <a:spcAft>
                <a:spcPts val="283"/>
              </a:spcAft>
              <a:buClr>
                <a:srgbClr val="99CC66"/>
              </a:buClr>
              <a:buSzPct val="45000"/>
              <a:buFont typeface="Wingdings" charset="2"/>
              <a:buChar char=""/>
            </a:pPr>
            <a:r>
              <a:rPr lang="de-DE" sz="2600" b="0" strike="noStrike" spc="-1">
                <a:latin typeface="Arial"/>
              </a:rPr>
              <a:t>Fifth Outline Level</a:t>
            </a:r>
          </a:p>
          <a:p>
            <a:pPr marL="2592000" lvl="5" indent="-216000">
              <a:spcAft>
                <a:spcPts val="283"/>
              </a:spcAft>
              <a:buClr>
                <a:srgbClr val="99CC66"/>
              </a:buClr>
              <a:buSzPct val="45000"/>
              <a:buFont typeface="Wingdings" charset="2"/>
              <a:buChar char=""/>
            </a:pPr>
            <a:r>
              <a:rPr lang="de-DE" sz="2600" b="0" strike="noStrike" spc="-1">
                <a:latin typeface="Arial"/>
              </a:rPr>
              <a:t>Sixth Outline Level</a:t>
            </a:r>
          </a:p>
          <a:p>
            <a:pPr marL="3024000" lvl="6" indent="-216000">
              <a:spcAft>
                <a:spcPts val="283"/>
              </a:spcAft>
              <a:buClr>
                <a:srgbClr val="99CC66"/>
              </a:buClr>
              <a:buSzPct val="45000"/>
              <a:buFont typeface="Wingdings" charset="2"/>
              <a:buChar char=""/>
            </a:pPr>
            <a:r>
              <a:rPr lang="de-DE" sz="2600" b="0" strike="noStrike" spc="-1">
                <a:latin typeface="Arial"/>
              </a:rPr>
              <a:t>Seventh Outline Level</a:t>
            </a:r>
          </a:p>
        </p:txBody>
      </p:sp>
      <p:sp>
        <p:nvSpPr>
          <p:cNvPr id="3" name="PlaceHolder 3"/>
          <p:cNvSpPr>
            <a:spLocks noGrp="1"/>
          </p:cNvSpPr>
          <p:nvPr>
            <p:ph type="dt"/>
          </p:nvPr>
        </p:nvSpPr>
        <p:spPr>
          <a:xfrm>
            <a:off x="504000" y="6887160"/>
            <a:ext cx="2348280" cy="521280"/>
          </a:xfrm>
          <a:prstGeom prst="rect">
            <a:avLst/>
          </a:prstGeom>
        </p:spPr>
        <p:txBody>
          <a:bodyPr lIns="0" tIns="0" rIns="0" bIns="0"/>
          <a:lstStyle/>
          <a:p>
            <a:r>
              <a:rPr lang="de-DE" sz="1400" b="0" strike="noStrike" spc="-1">
                <a:latin typeface="Arial"/>
              </a:rPr>
              <a:t>&lt;date/time&gt;</a:t>
            </a:r>
          </a:p>
        </p:txBody>
      </p:sp>
      <p:sp>
        <p:nvSpPr>
          <p:cNvPr id="4" name="PlaceHolder 4"/>
          <p:cNvSpPr>
            <a:spLocks noGrp="1"/>
          </p:cNvSpPr>
          <p:nvPr>
            <p:ph type="ftr"/>
          </p:nvPr>
        </p:nvSpPr>
        <p:spPr>
          <a:xfrm>
            <a:off x="3447360" y="6887160"/>
            <a:ext cx="3195000" cy="521280"/>
          </a:xfrm>
          <a:prstGeom prst="rect">
            <a:avLst/>
          </a:prstGeom>
        </p:spPr>
        <p:txBody>
          <a:bodyPr lIns="0" tIns="0" rIns="0" bIns="0"/>
          <a:lstStyle/>
          <a:p>
            <a:pPr algn="ctr"/>
            <a:r>
              <a:rPr lang="de-DE" sz="1400" b="0" strike="noStrike" spc="-1">
                <a:latin typeface="Arial"/>
              </a:rPr>
              <a:t>&lt;footer&gt;</a:t>
            </a:r>
          </a:p>
        </p:txBody>
      </p:sp>
      <p:sp>
        <p:nvSpPr>
          <p:cNvPr id="5" name="PlaceHolder 5"/>
          <p:cNvSpPr>
            <a:spLocks noGrp="1"/>
          </p:cNvSpPr>
          <p:nvPr>
            <p:ph type="sldNum"/>
          </p:nvPr>
        </p:nvSpPr>
        <p:spPr>
          <a:xfrm>
            <a:off x="7227000" y="6887160"/>
            <a:ext cx="2348280" cy="521280"/>
          </a:xfrm>
          <a:prstGeom prst="rect">
            <a:avLst/>
          </a:prstGeom>
        </p:spPr>
        <p:txBody>
          <a:bodyPr lIns="0" tIns="0" rIns="0" bIns="0"/>
          <a:lstStyle/>
          <a:p>
            <a:pPr algn="r"/>
            <a:fld id="{4C82AD3B-D937-4628-B1DB-763B09880CE4}" type="slidenum">
              <a:rPr lang="de-DE" sz="1400" b="0" strike="noStrike" spc="-1">
                <a:latin typeface="Arial"/>
              </a:rPr>
              <a:pPr algn="r"/>
              <a:t>‹Nr.›</a:t>
            </a:fld>
            <a:endParaRPr lang="de-DE" sz="14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dw.com/de/themen/s-9077" TargetMode="External"/><Relationship Id="rId2" Type="http://schemas.openxmlformats.org/officeDocument/2006/relationships/hyperlink" Target="https://www.goethe.de/" TargetMode="External"/><Relationship Id="rId1" Type="http://schemas.openxmlformats.org/officeDocument/2006/relationships/slideLayout" Target="../slideLayouts/slideLayout3.xml"/><Relationship Id="rId6" Type="http://schemas.openxmlformats.org/officeDocument/2006/relationships/hyperlink" Target="https://sprachportal.integrationsfonds.at/deutsch-lernen" TargetMode="External"/><Relationship Id="rId5" Type="http://schemas.openxmlformats.org/officeDocument/2006/relationships/hyperlink" Target="https://deutsch.info/cs" TargetMode="External"/><Relationship Id="rId4" Type="http://schemas.openxmlformats.org/officeDocument/2006/relationships/hyperlink" Target="https://www.iwdl.de/cms/lernen/start.htm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www.wien.gv.at/bildung/stadtschulrat/schulpsychologie/richtig-lernen.html"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wien.gv.at/bildung/stadtschulrat/schulpsychologie/richtig-lernen.html" TargetMode="External"/><Relationship Id="rId2" Type="http://schemas.openxmlformats.org/officeDocument/2006/relationships/hyperlink" Target="https://www.youtube.com/watch?v=T5zbk7FmY_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y1YPuJMSmj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Shape 1"/>
          <p:cNvSpPr txBox="1"/>
          <p:nvPr/>
        </p:nvSpPr>
        <p:spPr>
          <a:xfrm>
            <a:off x="504000" y="576000"/>
            <a:ext cx="7200000" cy="720000"/>
          </a:xfrm>
          <a:prstGeom prst="rect">
            <a:avLst/>
          </a:prstGeom>
          <a:noFill/>
          <a:ln>
            <a:noFill/>
          </a:ln>
        </p:spPr>
        <p:txBody>
          <a:bodyPr lIns="0" tIns="0" rIns="0" bIns="0" anchor="ctr"/>
          <a:lstStyle/>
          <a:p>
            <a:r>
              <a:rPr lang="de-DE" sz="3600" b="0" strike="noStrike" spc="-1" dirty="0" smtClean="0">
                <a:latin typeface="Arial"/>
              </a:rPr>
              <a:t>Sprachpraktische Übungen und Übersetzung</a:t>
            </a:r>
            <a:endParaRPr lang="de-DE" sz="3600" b="0" strike="noStrike" spc="-1" dirty="0">
              <a:latin typeface="Arial"/>
            </a:endParaRPr>
          </a:p>
        </p:txBody>
      </p:sp>
      <p:sp>
        <p:nvSpPr>
          <p:cNvPr id="43" name="TextShape 2"/>
          <p:cNvSpPr txBox="1"/>
          <p:nvPr/>
        </p:nvSpPr>
        <p:spPr>
          <a:xfrm>
            <a:off x="504000" y="1800000"/>
            <a:ext cx="9072000" cy="4384440"/>
          </a:xfrm>
          <a:prstGeom prst="rect">
            <a:avLst/>
          </a:prstGeom>
          <a:noFill/>
          <a:ln>
            <a:noFill/>
          </a:ln>
        </p:spPr>
        <p:txBody>
          <a:bodyPr lIns="0" tIns="0" rIns="0" bIns="0"/>
          <a:lstStyle/>
          <a:p>
            <a:r>
              <a:rPr lang="de-DE" sz="2800" b="1" dirty="0" smtClean="0"/>
              <a:t>FF: NJI_09 </a:t>
            </a:r>
          </a:p>
          <a:p>
            <a:r>
              <a:rPr lang="de-DE" sz="2800" b="0" strike="noStrike" spc="-1" dirty="0" smtClean="0">
                <a:latin typeface="Arial"/>
              </a:rPr>
              <a:t>Wintersemester </a:t>
            </a:r>
            <a:r>
              <a:rPr lang="de-DE" sz="2800" b="0" strike="noStrike" spc="-1" dirty="0">
                <a:latin typeface="Arial"/>
              </a:rPr>
              <a:t>2018/19</a:t>
            </a:r>
          </a:p>
          <a:p>
            <a:r>
              <a:rPr lang="de-DE" sz="2800" b="0" strike="noStrike" spc="-1" dirty="0" smtClean="0">
                <a:latin typeface="Arial"/>
              </a:rPr>
              <a:t>Kursleiter: Johannes Köck</a:t>
            </a:r>
          </a:p>
          <a:p>
            <a:r>
              <a:rPr lang="de-DE" sz="2800" spc="-1" dirty="0" smtClean="0">
                <a:latin typeface="Arial"/>
              </a:rPr>
              <a:t>26. 09. 2018</a:t>
            </a:r>
            <a:r>
              <a:rPr lang="de-DE" sz="2800" b="0" strike="noStrike" spc="-1" dirty="0" smtClean="0">
                <a:latin typeface="Arial"/>
              </a:rPr>
              <a:t> </a:t>
            </a:r>
            <a:endParaRPr lang="de-DE" sz="2800" b="0" strike="noStrike" spc="-1" dirty="0">
              <a:latin typeface="Arial"/>
            </a:endParaRPr>
          </a:p>
        </p:txBody>
      </p:sp>
      <p:pic>
        <p:nvPicPr>
          <p:cNvPr id="44" name="Grafik 43"/>
          <p:cNvPicPr/>
          <p:nvPr/>
        </p:nvPicPr>
        <p:blipFill>
          <a:blip r:embed="rId2"/>
          <a:stretch/>
        </p:blipFill>
        <p:spPr>
          <a:xfrm>
            <a:off x="4040180" y="3279771"/>
            <a:ext cx="5760000" cy="3933360"/>
          </a:xfrm>
          <a:prstGeom prst="rect">
            <a:avLst/>
          </a:prstGeom>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Shape 1"/>
          <p:cNvSpPr txBox="1"/>
          <p:nvPr/>
        </p:nvSpPr>
        <p:spPr>
          <a:xfrm>
            <a:off x="504000" y="576000"/>
            <a:ext cx="7200000" cy="720000"/>
          </a:xfrm>
          <a:prstGeom prst="rect">
            <a:avLst/>
          </a:prstGeom>
          <a:noFill/>
          <a:ln>
            <a:noFill/>
          </a:ln>
        </p:spPr>
        <p:txBody>
          <a:bodyPr lIns="0" tIns="0" rIns="0" bIns="0" anchor="ctr"/>
          <a:lstStyle/>
          <a:p>
            <a:r>
              <a:rPr lang="de-DE" sz="3600" b="0" strike="noStrike" spc="-1">
                <a:latin typeface="Arial"/>
              </a:rPr>
              <a:t>Lernen lernen</a:t>
            </a:r>
          </a:p>
        </p:txBody>
      </p:sp>
      <p:sp>
        <p:nvSpPr>
          <p:cNvPr id="63" name="TextShape 2"/>
          <p:cNvSpPr txBox="1"/>
          <p:nvPr/>
        </p:nvSpPr>
        <p:spPr>
          <a:xfrm>
            <a:off x="504000" y="1800000"/>
            <a:ext cx="9072000" cy="4384440"/>
          </a:xfrm>
          <a:prstGeom prst="rect">
            <a:avLst/>
          </a:prstGeom>
          <a:noFill/>
          <a:ln>
            <a:noFill/>
          </a:ln>
        </p:spPr>
        <p:txBody>
          <a:bodyPr lIns="0" tIns="0" rIns="0" bIns="0">
            <a:normAutofit fontScale="92500" lnSpcReduction="20000"/>
          </a:bodyPr>
          <a:lstStyle/>
          <a:p>
            <a:pPr marL="432000" indent="-324000">
              <a:spcAft>
                <a:spcPts val="1417"/>
              </a:spcAft>
              <a:buClr>
                <a:srgbClr val="99CC66"/>
              </a:buClr>
              <a:buFont typeface="StarSymbol"/>
              <a:buAutoNum type="arabicPeriod"/>
            </a:pPr>
            <a:r>
              <a:rPr lang="de-DE" sz="2600" b="0" strike="noStrike" spc="-1" dirty="0">
                <a:latin typeface="Arial"/>
              </a:rPr>
              <a:t>Wo finde ich Lernangebote (online Angebote und gedruckte Materialien)?</a:t>
            </a:r>
          </a:p>
          <a:p>
            <a:pPr marL="432000" indent="-324000">
              <a:spcAft>
                <a:spcPts val="1417"/>
              </a:spcAft>
              <a:buClr>
                <a:srgbClr val="99CC66"/>
              </a:buClr>
              <a:buFont typeface="Symbol" charset="2"/>
              <a:buChar char=""/>
            </a:pPr>
            <a:r>
              <a:rPr lang="de-DE" sz="2600" b="0" strike="noStrike" spc="-1" dirty="0">
                <a:latin typeface="Arial"/>
              </a:rPr>
              <a:t>Gruppe 1: Goethe-Institut </a:t>
            </a:r>
            <a:r>
              <a:rPr lang="de-DE" sz="2600" b="0" strike="noStrike" spc="-1" dirty="0">
                <a:latin typeface="Arial"/>
                <a:hlinkClick r:id="rId2"/>
              </a:rPr>
              <a:t>https://www.goethe.de/</a:t>
            </a:r>
            <a:endParaRPr lang="de-DE" sz="2600" b="0" strike="noStrike" spc="-1" dirty="0">
              <a:latin typeface="Arial"/>
            </a:endParaRPr>
          </a:p>
          <a:p>
            <a:pPr marL="432000" indent="-324000">
              <a:spcAft>
                <a:spcPts val="1417"/>
              </a:spcAft>
              <a:buClr>
                <a:srgbClr val="99CC66"/>
              </a:buClr>
              <a:buFont typeface="Symbol" charset="2"/>
              <a:buChar char=""/>
            </a:pPr>
            <a:r>
              <a:rPr lang="de-DE" sz="2600" b="0" strike="noStrike" spc="-1" dirty="0">
                <a:latin typeface="Arial"/>
              </a:rPr>
              <a:t>Gruppe 2: Deutsche Welle </a:t>
            </a:r>
            <a:r>
              <a:rPr lang="de-DE" sz="2600" b="0" strike="noStrike" spc="-1" dirty="0">
                <a:latin typeface="Arial"/>
                <a:hlinkClick r:id="rId3"/>
              </a:rPr>
              <a:t>https://www.dw.com/de/themen/s-9077</a:t>
            </a:r>
            <a:r>
              <a:rPr lang="de-DE" sz="2600" b="0" strike="noStrike" spc="-1" dirty="0">
                <a:latin typeface="Arial"/>
              </a:rPr>
              <a:t>)</a:t>
            </a:r>
          </a:p>
          <a:p>
            <a:pPr marL="432000" indent="-324000">
              <a:spcAft>
                <a:spcPts val="1417"/>
              </a:spcAft>
              <a:buClr>
                <a:srgbClr val="99CC66"/>
              </a:buClr>
              <a:buFont typeface="Symbol" charset="2"/>
              <a:buChar char=""/>
            </a:pPr>
            <a:r>
              <a:rPr lang="de-DE" sz="2600" b="0" strike="noStrike" spc="-1" dirty="0">
                <a:latin typeface="Arial"/>
              </a:rPr>
              <a:t>Gruppe 3: Ich will Deutsch lernen</a:t>
            </a:r>
            <a:r>
              <a:rPr lang="de-DE" sz="2600" b="0" strike="noStrike" spc="-1" dirty="0">
                <a:latin typeface="Arial"/>
                <a:hlinkClick r:id="rId4"/>
              </a:rPr>
              <a:t>https://www.iwdl.de/cms/lernen/start.html</a:t>
            </a:r>
            <a:endParaRPr lang="de-DE" sz="2600" b="0" strike="noStrike" spc="-1" dirty="0">
              <a:latin typeface="Arial"/>
            </a:endParaRPr>
          </a:p>
          <a:p>
            <a:pPr marL="432000" indent="-324000">
              <a:spcAft>
                <a:spcPts val="1417"/>
              </a:spcAft>
              <a:buClr>
                <a:srgbClr val="99CC66"/>
              </a:buClr>
              <a:buFont typeface="Symbol" charset="2"/>
              <a:buChar char=""/>
            </a:pPr>
            <a:r>
              <a:rPr lang="de-DE" sz="2600" b="0" strike="noStrike" spc="-1" dirty="0">
                <a:latin typeface="Arial"/>
              </a:rPr>
              <a:t>Gruppe 4: Deutsch.info </a:t>
            </a:r>
            <a:r>
              <a:rPr lang="de-DE" sz="2600" b="0" strike="noStrike" spc="-1" dirty="0">
                <a:latin typeface="Arial"/>
                <a:hlinkClick r:id="rId5"/>
              </a:rPr>
              <a:t>https://deutsch.info/cs</a:t>
            </a:r>
            <a:endParaRPr lang="de-DE" sz="2600" b="0" strike="noStrike" spc="-1" dirty="0">
              <a:latin typeface="Arial"/>
            </a:endParaRPr>
          </a:p>
          <a:p>
            <a:pPr marL="432000" indent="-324000">
              <a:spcAft>
                <a:spcPts val="1417"/>
              </a:spcAft>
              <a:buClr>
                <a:srgbClr val="99CC66"/>
              </a:buClr>
              <a:buFont typeface="Symbol" charset="2"/>
              <a:buChar char=""/>
            </a:pPr>
            <a:r>
              <a:rPr lang="de-DE" sz="2600" b="0" strike="noStrike" spc="-1" dirty="0">
                <a:latin typeface="Arial"/>
              </a:rPr>
              <a:t>Gruppe 5: </a:t>
            </a:r>
            <a:r>
              <a:rPr lang="de-DE" sz="2600" b="0" strike="noStrike" spc="-1" dirty="0" smtClean="0">
                <a:latin typeface="Arial"/>
              </a:rPr>
              <a:t>Mein Sprachportal</a:t>
            </a:r>
            <a:r>
              <a:rPr lang="de-DE" sz="2600" b="0" strike="noStrike" spc="-1" dirty="0" smtClean="0">
                <a:latin typeface="Arial"/>
                <a:hlinkClick r:id="rId6"/>
              </a:rPr>
              <a:t>https</a:t>
            </a:r>
            <a:r>
              <a:rPr lang="de-DE" sz="2600" b="0" strike="noStrike" spc="-1" dirty="0">
                <a:latin typeface="Arial"/>
                <a:hlinkClick r:id="rId6"/>
              </a:rPr>
              <a:t>://sprachportal.integrationsfonds.at/deutsch-lernen</a:t>
            </a:r>
            <a:endParaRPr lang="de-DE" sz="2600" b="0" strike="noStrike" spc="-1" dirty="0">
              <a:latin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smtClean="0">
                <a:latin typeface="+mj-lt"/>
              </a:rPr>
              <a:t>Lernen </a:t>
            </a:r>
            <a:r>
              <a:rPr lang="de-DE" sz="3600" dirty="0" err="1" smtClean="0">
                <a:latin typeface="+mj-lt"/>
              </a:rPr>
              <a:t>lernen</a:t>
            </a:r>
            <a:r>
              <a:rPr lang="de-DE" sz="3600" dirty="0" smtClean="0">
                <a:latin typeface="+mj-lt"/>
              </a:rPr>
              <a:t> </a:t>
            </a:r>
            <a:endParaRPr lang="de-DE" sz="3600" dirty="0">
              <a:latin typeface="+mj-lt"/>
            </a:endParaRPr>
          </a:p>
        </p:txBody>
      </p:sp>
      <p:sp>
        <p:nvSpPr>
          <p:cNvPr id="3" name="Textplatzhalter 2"/>
          <p:cNvSpPr>
            <a:spLocks noGrp="1"/>
          </p:cNvSpPr>
          <p:nvPr>
            <p:ph type="body"/>
          </p:nvPr>
        </p:nvSpPr>
        <p:spPr>
          <a:xfrm>
            <a:off x="1897040" y="1851011"/>
            <a:ext cx="7200000" cy="2143140"/>
          </a:xfrm>
        </p:spPr>
        <p:txBody>
          <a:bodyPr>
            <a:normAutofit lnSpcReduction="10000"/>
          </a:bodyPr>
          <a:lstStyle/>
          <a:p>
            <a:pPr>
              <a:buFont typeface="Symbol" pitchFamily="18" charset="2"/>
              <a:buChar char="-"/>
            </a:pPr>
            <a:r>
              <a:rPr lang="de-DE" sz="2400" dirty="0" smtClean="0">
                <a:latin typeface="+mn-lt"/>
              </a:rPr>
              <a:t> Sammeln Sie die wichtigsten Punkte und präsentieren Sie diese?</a:t>
            </a:r>
          </a:p>
          <a:p>
            <a:pPr>
              <a:buFont typeface="Symbol" pitchFamily="18" charset="2"/>
              <a:buChar char="-"/>
            </a:pPr>
            <a:r>
              <a:rPr lang="de-DE" sz="2400" dirty="0" smtClean="0">
                <a:latin typeface="+mn-lt"/>
              </a:rPr>
              <a:t>Welche Tipps gefallen Ihnen, welche nicht? Warum?!</a:t>
            </a:r>
          </a:p>
          <a:p>
            <a:pPr>
              <a:buFont typeface="Symbol" pitchFamily="18" charset="2"/>
              <a:buChar char="-"/>
            </a:pPr>
            <a:r>
              <a:rPr lang="de-DE" sz="2400" dirty="0">
                <a:latin typeface="+mn-lt"/>
              </a:rPr>
              <a:t> </a:t>
            </a:r>
            <a:r>
              <a:rPr lang="de-DE" sz="2400" dirty="0" smtClean="0">
                <a:latin typeface="+mn-lt"/>
              </a:rPr>
              <a:t>Mit welchen Seiten würden Sie arbeiten? Mit welchen nicht?</a:t>
            </a:r>
          </a:p>
          <a:p>
            <a:endParaRPr lang="de-DE" sz="2400" dirty="0">
              <a:latin typeface="+mn-lt"/>
            </a:endParaRPr>
          </a:p>
        </p:txBody>
      </p:sp>
      <p:sp>
        <p:nvSpPr>
          <p:cNvPr id="1026" name="AutoShape 2" descr="Bildergebnis für lernen"/>
          <p:cNvSpPr>
            <a:spLocks noChangeAspect="1" noChangeArrowheads="1"/>
          </p:cNvSpPr>
          <p:nvPr/>
        </p:nvSpPr>
        <p:spPr bwMode="auto">
          <a:xfrm>
            <a:off x="155575" y="-1608138"/>
            <a:ext cx="4676775" cy="3362326"/>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028" name="AutoShape 4" descr="Bildergebnis für lernen"/>
          <p:cNvSpPr>
            <a:spLocks noChangeAspect="1" noChangeArrowheads="1"/>
          </p:cNvSpPr>
          <p:nvPr/>
        </p:nvSpPr>
        <p:spPr bwMode="auto">
          <a:xfrm>
            <a:off x="155575" y="-1608138"/>
            <a:ext cx="4676775" cy="3362326"/>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030" name="AutoShape 6" descr="Bildergebnis für lernen"/>
          <p:cNvSpPr>
            <a:spLocks noChangeAspect="1" noChangeArrowheads="1"/>
          </p:cNvSpPr>
          <p:nvPr/>
        </p:nvSpPr>
        <p:spPr bwMode="auto">
          <a:xfrm>
            <a:off x="155575" y="-1608138"/>
            <a:ext cx="4676775" cy="3362326"/>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1032" name="Picture 8" descr="Wie kann man schnell lernen?"/>
          <p:cNvPicPr>
            <a:picLocks noChangeAspect="1" noChangeArrowheads="1"/>
          </p:cNvPicPr>
          <p:nvPr/>
        </p:nvPicPr>
        <p:blipFill>
          <a:blip r:embed="rId2"/>
          <a:srcRect/>
          <a:stretch>
            <a:fillRect/>
          </a:stretch>
        </p:blipFill>
        <p:spPr bwMode="auto">
          <a:xfrm>
            <a:off x="5468940" y="4208465"/>
            <a:ext cx="4352901" cy="312748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smtClean="0">
                <a:latin typeface="+mj-lt"/>
              </a:rPr>
              <a:t>Tipps zum Lernen </a:t>
            </a:r>
            <a:endParaRPr lang="de-DE" sz="3600" dirty="0">
              <a:latin typeface="+mj-lt"/>
            </a:endParaRPr>
          </a:p>
        </p:txBody>
      </p:sp>
      <p:sp>
        <p:nvSpPr>
          <p:cNvPr id="3" name="Textplatzhalter 2"/>
          <p:cNvSpPr>
            <a:spLocks noGrp="1"/>
          </p:cNvSpPr>
          <p:nvPr>
            <p:ph type="body"/>
          </p:nvPr>
        </p:nvSpPr>
        <p:spPr>
          <a:xfrm>
            <a:off x="504000" y="2065325"/>
            <a:ext cx="7200000" cy="2714644"/>
          </a:xfrm>
        </p:spPr>
        <p:txBody>
          <a:bodyPr>
            <a:normAutofit/>
          </a:bodyPr>
          <a:lstStyle/>
          <a:p>
            <a:pPr>
              <a:buFont typeface="Symbol" pitchFamily="18" charset="2"/>
              <a:buChar char="-"/>
            </a:pPr>
            <a:r>
              <a:rPr lang="de-DE" sz="2400" dirty="0" smtClean="0">
                <a:latin typeface="+mn-lt"/>
              </a:rPr>
              <a:t> </a:t>
            </a:r>
            <a:endParaRPr lang="de-DE" sz="2400" dirty="0">
              <a:latin typeface="+mn-lt"/>
            </a:endParaRPr>
          </a:p>
        </p:txBody>
      </p:sp>
      <p:sp>
        <p:nvSpPr>
          <p:cNvPr id="28674" name="AutoShape 2" descr="Bildergebnis für Goldene regeln"/>
          <p:cNvSpPr>
            <a:spLocks noChangeAspect="1" noChangeArrowheads="1"/>
          </p:cNvSpPr>
          <p:nvPr/>
        </p:nvSpPr>
        <p:spPr bwMode="auto">
          <a:xfrm>
            <a:off x="155575" y="-1608138"/>
            <a:ext cx="6734175" cy="3362326"/>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28676" name="AutoShape 4" descr="Bildergebnis für Goldene regeln"/>
          <p:cNvSpPr>
            <a:spLocks noChangeAspect="1" noChangeArrowheads="1"/>
          </p:cNvSpPr>
          <p:nvPr/>
        </p:nvSpPr>
        <p:spPr bwMode="auto">
          <a:xfrm>
            <a:off x="155575" y="-1608138"/>
            <a:ext cx="6734175" cy="3362326"/>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28678" name="Picture 6" descr="Bildergebnis für Goldene regeln"/>
          <p:cNvPicPr>
            <a:picLocks noChangeAspect="1" noChangeArrowheads="1"/>
          </p:cNvPicPr>
          <p:nvPr/>
        </p:nvPicPr>
        <p:blipFill>
          <a:blip r:embed="rId2" cstate="print"/>
          <a:srcRect/>
          <a:stretch>
            <a:fillRect/>
          </a:stretch>
        </p:blipFill>
        <p:spPr bwMode="auto">
          <a:xfrm>
            <a:off x="182528" y="5708663"/>
            <a:ext cx="3233713" cy="1614570"/>
          </a:xfrm>
          <a:prstGeom prst="rect">
            <a:avLst/>
          </a:prstGeom>
          <a:noFill/>
        </p:spPr>
      </p:pic>
      <p:pic>
        <p:nvPicPr>
          <p:cNvPr id="28680" name="Picture 8" descr="http://syntace.my1.cc/cms07/upload/Golden-Rule-of-Presenting.jpg"/>
          <p:cNvPicPr>
            <a:picLocks noChangeAspect="1" noChangeArrowheads="1"/>
          </p:cNvPicPr>
          <p:nvPr/>
        </p:nvPicPr>
        <p:blipFill>
          <a:blip r:embed="rId3"/>
          <a:srcRect/>
          <a:stretch>
            <a:fillRect/>
          </a:stretch>
        </p:blipFill>
        <p:spPr bwMode="auto">
          <a:xfrm>
            <a:off x="7413625" y="5565787"/>
            <a:ext cx="2667000" cy="177165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smtClean="0">
                <a:latin typeface="+mn-lt"/>
              </a:rPr>
              <a:t>Hausaufgabe</a:t>
            </a:r>
            <a:endParaRPr lang="de-DE" sz="3600" dirty="0">
              <a:latin typeface="+mn-lt"/>
            </a:endParaRPr>
          </a:p>
        </p:txBody>
      </p:sp>
      <p:sp>
        <p:nvSpPr>
          <p:cNvPr id="3" name="Textplatzhalter 2"/>
          <p:cNvSpPr>
            <a:spLocks noGrp="1"/>
          </p:cNvSpPr>
          <p:nvPr>
            <p:ph type="body"/>
          </p:nvPr>
        </p:nvSpPr>
        <p:spPr>
          <a:xfrm>
            <a:off x="504000" y="2493953"/>
            <a:ext cx="7200000" cy="3286148"/>
          </a:xfrm>
        </p:spPr>
        <p:txBody>
          <a:bodyPr>
            <a:normAutofit fontScale="92500"/>
          </a:bodyPr>
          <a:lstStyle/>
          <a:p>
            <a:pPr marL="457200" indent="-457200">
              <a:buAutoNum type="arabicParenR"/>
            </a:pPr>
            <a:r>
              <a:rPr lang="de-DE" sz="2400" dirty="0" smtClean="0">
                <a:latin typeface="+mn-lt"/>
              </a:rPr>
              <a:t>Text verfassen „Wie lernst du“ (Schreibtischtext aus der Perspektive des Schreibtisches)</a:t>
            </a:r>
          </a:p>
          <a:p>
            <a:pPr marL="457200" indent="-457200">
              <a:buAutoNum type="arabicParenR"/>
            </a:pPr>
            <a:r>
              <a:rPr lang="de-DE" sz="2400" dirty="0" smtClean="0">
                <a:latin typeface="+mn-lt"/>
              </a:rPr>
              <a:t>Geeignete Übungsgrammatiken und Grammatiken zum Nachschlagen recherchieren (5 Titel mindestens)</a:t>
            </a:r>
          </a:p>
          <a:p>
            <a:pPr marL="457200" indent="-457200">
              <a:buAutoNum type="arabicParenR"/>
            </a:pPr>
            <a:r>
              <a:rPr lang="de-DE" sz="2400" dirty="0" smtClean="0">
                <a:latin typeface="+mn-lt"/>
              </a:rPr>
              <a:t>(Online-)Wörterbücher?</a:t>
            </a:r>
          </a:p>
          <a:p>
            <a:pPr marL="457200" indent="-457200">
              <a:buAutoNum type="arabicParenR"/>
            </a:pPr>
            <a:r>
              <a:rPr lang="de-DE" sz="2400" dirty="0" smtClean="0">
                <a:latin typeface="+mn-lt"/>
              </a:rPr>
              <a:t>Welche nutzen Sie? Warum?</a:t>
            </a:r>
          </a:p>
          <a:p>
            <a:pPr marL="457200" indent="-457200">
              <a:buAutoNum type="arabicParenR"/>
            </a:pPr>
            <a:r>
              <a:rPr lang="de-DE" sz="2400" dirty="0" smtClean="0">
                <a:latin typeface="+mn-lt"/>
              </a:rPr>
              <a:t> Bitte Seite lesen und die wichtigsten Tipps notieren:</a:t>
            </a:r>
          </a:p>
          <a:p>
            <a:pPr marL="457200" indent="-457200">
              <a:buAutoNum type="arabicParenR"/>
            </a:pPr>
            <a:r>
              <a:rPr lang="de-DE" sz="2400" dirty="0" smtClean="0">
                <a:latin typeface="+mn-lt"/>
                <a:hlinkClick r:id="rId2"/>
              </a:rPr>
              <a:t>https://www.wien.gv.at/bildung/stadtschulrat/schulpsychologie/richtig-lernen.html</a:t>
            </a:r>
            <a:endParaRPr lang="de-DE" sz="2400" dirty="0" smtClean="0">
              <a:latin typeface="+mn-lt"/>
            </a:endParaRPr>
          </a:p>
          <a:p>
            <a:pPr marL="457200" indent="-457200">
              <a:buAutoNum type="arabicParenR"/>
            </a:pPr>
            <a:endParaRPr lang="de-DE" sz="2400" dirty="0" smtClean="0">
              <a:latin typeface="+mn-lt"/>
            </a:endParaRPr>
          </a:p>
          <a:p>
            <a:pPr marL="457200" indent="-457200"/>
            <a:endParaRPr lang="de-DE" sz="2400" dirty="0">
              <a:latin typeface="+mn-lt"/>
            </a:endParaRPr>
          </a:p>
          <a:p>
            <a:pPr marL="457200" indent="-457200"/>
            <a:endParaRPr lang="de-DE" sz="2400"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b="1" dirty="0" smtClean="0"/>
              <a:t>Tipps zum richtigen Lernen</a:t>
            </a:r>
            <a:r>
              <a:rPr lang="de-DE" b="1" dirty="0" smtClean="0"/>
              <a:t/>
            </a:r>
            <a:br>
              <a:rPr lang="de-DE" b="1" dirty="0" smtClean="0"/>
            </a:br>
            <a:endParaRPr lang="de-DE" dirty="0"/>
          </a:p>
        </p:txBody>
      </p:sp>
      <p:sp>
        <p:nvSpPr>
          <p:cNvPr id="3" name="Untertitel 2"/>
          <p:cNvSpPr>
            <a:spLocks noGrp="1"/>
          </p:cNvSpPr>
          <p:nvPr>
            <p:ph type="subTitle"/>
          </p:nvPr>
        </p:nvSpPr>
        <p:spPr/>
        <p:txBody>
          <a:bodyPr anchor="t"/>
          <a:lstStyle/>
          <a:p>
            <a:pPr>
              <a:buFont typeface="Symbol" pitchFamily="18" charset="2"/>
              <a:buChar char="-"/>
            </a:pPr>
            <a:endParaRPr lang="de-DE" dirty="0" smtClean="0"/>
          </a:p>
          <a:p>
            <a:pPr>
              <a:buFont typeface="Symbol" pitchFamily="18" charset="2"/>
              <a:buChar char="-"/>
            </a:pPr>
            <a:endParaRPr lang="de-DE" dirty="0"/>
          </a:p>
          <a:p>
            <a:pPr>
              <a:buFont typeface="Symbol" pitchFamily="18" charset="2"/>
              <a:buChar char="-"/>
            </a:pPr>
            <a:endParaRPr lang="de-DE" dirty="0" smtClean="0"/>
          </a:p>
          <a:p>
            <a:pPr>
              <a:buFont typeface="Symbol" pitchFamily="18" charset="2"/>
              <a:buChar char="-"/>
            </a:pPr>
            <a:endParaRPr lang="de-DE" dirty="0"/>
          </a:p>
          <a:p>
            <a:pPr>
              <a:buFont typeface="Symbol" pitchFamily="18" charset="2"/>
              <a:buChar char="-"/>
            </a:pPr>
            <a:endParaRPr lang="de-DE" dirty="0" smtClean="0"/>
          </a:p>
          <a:p>
            <a:pPr>
              <a:buFont typeface="Symbol" pitchFamily="18" charset="2"/>
              <a:buChar char="-"/>
            </a:pPr>
            <a:endParaRPr lang="de-DE" dirty="0"/>
          </a:p>
          <a:p>
            <a:pPr>
              <a:buFont typeface="Symbol" pitchFamily="18" charset="2"/>
              <a:buChar char="-"/>
            </a:pPr>
            <a:endParaRPr lang="de-DE" dirty="0" smtClean="0"/>
          </a:p>
          <a:p>
            <a:pPr>
              <a:buFont typeface="Symbol" pitchFamily="18" charset="2"/>
              <a:buChar char="-"/>
            </a:pPr>
            <a:r>
              <a:rPr lang="de-DE" dirty="0" smtClean="0"/>
              <a:t>Welche  </a:t>
            </a:r>
            <a:r>
              <a:rPr lang="de-DE" dirty="0"/>
              <a:t>Erkenntnisse über das Lernen werden Im Video </a:t>
            </a:r>
            <a:r>
              <a:rPr lang="de-DE" dirty="0" smtClean="0"/>
              <a:t> und auf der Homepage genannt?</a:t>
            </a:r>
          </a:p>
          <a:p>
            <a:pPr>
              <a:buFont typeface="Symbol" pitchFamily="18" charset="2"/>
              <a:buChar char="-"/>
            </a:pPr>
            <a:endParaRPr lang="de-DE" dirty="0"/>
          </a:p>
          <a:p>
            <a:pPr>
              <a:buFont typeface="Symbol" pitchFamily="18" charset="2"/>
              <a:buChar char="-"/>
            </a:pPr>
            <a:r>
              <a:rPr lang="de-DE" dirty="0">
                <a:hlinkClick r:id="rId2"/>
              </a:rPr>
              <a:t>https://</a:t>
            </a:r>
            <a:r>
              <a:rPr lang="de-DE" dirty="0" smtClean="0">
                <a:hlinkClick r:id="rId2"/>
              </a:rPr>
              <a:t>www.youtube.com/watch?v=T5zbk7FmY_0</a:t>
            </a:r>
            <a:endParaRPr lang="de-DE" dirty="0" smtClean="0"/>
          </a:p>
          <a:p>
            <a:pPr>
              <a:buFont typeface="Symbol" pitchFamily="18" charset="2"/>
              <a:buChar char="-"/>
            </a:pPr>
            <a:endParaRPr lang="de-DE" dirty="0"/>
          </a:p>
          <a:p>
            <a:pPr>
              <a:buFont typeface="Symbol" pitchFamily="18" charset="2"/>
              <a:buChar char="-"/>
            </a:pPr>
            <a:endParaRPr lang="de-DE" dirty="0" smtClean="0"/>
          </a:p>
          <a:p>
            <a:pPr marL="457200" indent="-457200"/>
            <a:r>
              <a:rPr lang="de-DE" dirty="0">
                <a:hlinkClick r:id="rId3"/>
              </a:rPr>
              <a:t>https://www.wien.gv.at/bildung/stadtschulrat/schulpsychologie/richtig-lernen.html</a:t>
            </a:r>
            <a:endParaRPr lang="de-DE" dirty="0"/>
          </a:p>
          <a:p>
            <a:endParaRPr lang="de-D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smtClean="0">
                <a:latin typeface="+mj-lt"/>
              </a:rPr>
              <a:t>Thema der nächsten Einheit: Problemfall Plagiat </a:t>
            </a:r>
            <a:endParaRPr lang="de-DE" sz="3600" dirty="0">
              <a:latin typeface="+mj-lt"/>
            </a:endParaRPr>
          </a:p>
        </p:txBody>
      </p:sp>
      <p:sp>
        <p:nvSpPr>
          <p:cNvPr id="3" name="Textplatzhalter 2"/>
          <p:cNvSpPr>
            <a:spLocks noGrp="1"/>
          </p:cNvSpPr>
          <p:nvPr>
            <p:ph type="body"/>
          </p:nvPr>
        </p:nvSpPr>
        <p:spPr/>
        <p:txBody>
          <a:bodyPr/>
          <a:lstStyle/>
          <a:p>
            <a:endParaRPr lang="de-DE" dirty="0"/>
          </a:p>
        </p:txBody>
      </p:sp>
      <p:pic>
        <p:nvPicPr>
          <p:cNvPr id="26626" name="Picture 2" descr="Bildergebnis für stop plagiat"/>
          <p:cNvPicPr>
            <a:picLocks noChangeAspect="1" noChangeArrowheads="1"/>
          </p:cNvPicPr>
          <p:nvPr/>
        </p:nvPicPr>
        <p:blipFill>
          <a:blip r:embed="rId2"/>
          <a:srcRect/>
          <a:stretch>
            <a:fillRect/>
          </a:stretch>
        </p:blipFill>
        <p:spPr bwMode="auto">
          <a:xfrm>
            <a:off x="0" y="3170524"/>
            <a:ext cx="5143536" cy="4389151"/>
          </a:xfrm>
          <a:prstGeom prst="rect">
            <a:avLst/>
          </a:prstGeom>
          <a:noFill/>
        </p:spPr>
      </p:pic>
      <p:pic>
        <p:nvPicPr>
          <p:cNvPr id="26628" name="Picture 4" descr="Bildergebnis für stop plagiat"/>
          <p:cNvPicPr>
            <a:picLocks noChangeAspect="1" noChangeArrowheads="1"/>
          </p:cNvPicPr>
          <p:nvPr/>
        </p:nvPicPr>
        <p:blipFill>
          <a:blip r:embed="rId3"/>
          <a:srcRect/>
          <a:stretch>
            <a:fillRect/>
          </a:stretch>
        </p:blipFill>
        <p:spPr bwMode="auto">
          <a:xfrm>
            <a:off x="5540378" y="3239708"/>
            <a:ext cx="4540247" cy="431996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4000" y="576000"/>
            <a:ext cx="7200000" cy="632069"/>
          </a:xfrm>
        </p:spPr>
        <p:txBody>
          <a:bodyPr/>
          <a:lstStyle/>
          <a:p>
            <a:r>
              <a:rPr lang="de-DE" dirty="0" smtClean="0"/>
              <a:t>Tipps zum Lernen/Probleme</a:t>
            </a:r>
            <a:endParaRPr lang="de-DE" dirty="0"/>
          </a:p>
        </p:txBody>
      </p:sp>
      <p:sp>
        <p:nvSpPr>
          <p:cNvPr id="3" name="Textplatzhalter 2"/>
          <p:cNvSpPr>
            <a:spLocks noGrp="1"/>
          </p:cNvSpPr>
          <p:nvPr>
            <p:ph type="body"/>
          </p:nvPr>
        </p:nvSpPr>
        <p:spPr>
          <a:xfrm>
            <a:off x="504000" y="1493821"/>
            <a:ext cx="7200000" cy="4857784"/>
          </a:xfrm>
        </p:spPr>
        <p:txBody>
          <a:bodyPr anchor="ctr"/>
          <a:lstStyle/>
          <a:p>
            <a:r>
              <a:rPr lang="de-DE" sz="3600" dirty="0" smtClean="0"/>
              <a:t>Es fehlt an der richtigen Zeiteinteilung.</a:t>
            </a:r>
          </a:p>
          <a:p>
            <a:r>
              <a:rPr lang="de-DE" sz="3600" dirty="0" smtClean="0"/>
              <a:t>wissen über ihren Lern typ nicht Bescheid.</a:t>
            </a:r>
          </a:p>
          <a:p>
            <a:r>
              <a:rPr lang="de-DE" sz="3600" dirty="0" smtClean="0"/>
              <a:t>Kinder lernen zu lange und zu viel auf einmal.</a:t>
            </a:r>
          </a:p>
          <a:p>
            <a:r>
              <a:rPr lang="de-DE" sz="3600" dirty="0" smtClean="0"/>
              <a:t>Die richtigen Arbeitsunterlagen und Materialien fehlen</a:t>
            </a:r>
            <a:r>
              <a:rPr lang="de-DE" dirty="0" smtClean="0"/>
              <a:t>.</a:t>
            </a:r>
          </a:p>
          <a:p>
            <a:endParaRPr lang="de-D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520950" y="2764176"/>
            <a:ext cx="5038725" cy="2031325"/>
          </a:xfrm>
          <a:prstGeom prst="rect">
            <a:avLst/>
          </a:prstGeom>
        </p:spPr>
        <p:txBody>
          <a:bodyPr>
            <a:spAutoFit/>
          </a:bodyPr>
          <a:lstStyle/>
          <a:p>
            <a:r>
              <a:rPr lang="de-DE" b="1" dirty="0" smtClean="0"/>
              <a:t>Umfeld und Zeitplan</a:t>
            </a:r>
          </a:p>
          <a:p>
            <a:r>
              <a:rPr lang="de-DE" dirty="0" smtClean="0"/>
              <a:t>Zu Beginn ist auf die äußeren Bedingungen beim Lernen zu achten: Wenn möglich sollte ein ruhiges Zimmer und genügend Platz zur Verfügung stehen. Störquellen und Ablenkungen wie ein eingeschaltetes Radio oder ein Fernseher sollen vermieden werden.</a:t>
            </a:r>
            <a:endParaRPr lang="de-D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20950" y="2625676"/>
            <a:ext cx="5038725" cy="2308324"/>
          </a:xfrm>
          <a:prstGeom prst="rect">
            <a:avLst/>
          </a:prstGeom>
        </p:spPr>
        <p:txBody>
          <a:bodyPr>
            <a:spAutoFit/>
          </a:bodyPr>
          <a:lstStyle/>
          <a:p>
            <a:r>
              <a:rPr lang="de-DE" b="1" dirty="0" smtClean="0"/>
              <a:t>Ein Zeitplan, </a:t>
            </a:r>
            <a:r>
              <a:rPr lang="de-DE" dirty="0" smtClean="0"/>
              <a:t>in dem die für das Lernen und andere Dinge (Freizeit) eingeplante Zeit eingetragen wird, schafft Überblick und Verbindlichkeit. Der Zeitplan verhindert, dass man beim Lernen von anderen zu erledigenden Sachen abgelenkt wird. Er veranschaulicht, wie viel bereits gelernt wurde. Das wiederum erhöht gleichzeitig die Lernmotivation.</a:t>
            </a:r>
            <a:endParaRPr lang="de-D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20950" y="1517681"/>
            <a:ext cx="5038725" cy="4247317"/>
          </a:xfrm>
          <a:prstGeom prst="rect">
            <a:avLst/>
          </a:prstGeom>
        </p:spPr>
        <p:txBody>
          <a:bodyPr>
            <a:spAutoFit/>
          </a:bodyPr>
          <a:lstStyle/>
          <a:p>
            <a:r>
              <a:rPr lang="de-DE" b="1" dirty="0" smtClean="0"/>
              <a:t>Richtige Einteilung</a:t>
            </a:r>
          </a:p>
          <a:p>
            <a:r>
              <a:rPr lang="de-DE" dirty="0" smtClean="0"/>
              <a:t>Auch unser Gehirn braucht eine gewisse Zeit, bis es sich auf Lernen eingestellt hat. Deshalb empfiehlt es sich, mit den leichteren Aufgaben oder mit dem Wiederholen des bereits bekannten Lernstoffes zu beginnen. </a:t>
            </a:r>
          </a:p>
          <a:p>
            <a:r>
              <a:rPr lang="de-DE" dirty="0" smtClean="0"/>
              <a:t>Teilerfolge erhöhen ebenfalls die Motivation und fördern so die Bereitschaft zum Weiterlernen: Deshalb keine großen "Brocken" lernen, sondern den Lernstoff in kleinere Lerninhalte aufteilen. Dafür kann man Kapitelüberschriften und Inhaltsangaben nutzen. </a:t>
            </a:r>
          </a:p>
          <a:p>
            <a:r>
              <a:rPr lang="de-DE" dirty="0" smtClean="0"/>
              <a:t>Der Lernstoff sollte nicht nur durchgelesen werden, sondern auch durch Mitsprechen oder Mitschreiben eingeprägt werden. </a:t>
            </a:r>
            <a:endParaRPr lang="de-D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Shape 1"/>
          <p:cNvSpPr txBox="1"/>
          <p:nvPr/>
        </p:nvSpPr>
        <p:spPr>
          <a:xfrm>
            <a:off x="504000" y="576000"/>
            <a:ext cx="7200000" cy="720000"/>
          </a:xfrm>
          <a:prstGeom prst="rect">
            <a:avLst/>
          </a:prstGeom>
          <a:noFill/>
          <a:ln>
            <a:noFill/>
          </a:ln>
        </p:spPr>
        <p:txBody>
          <a:bodyPr lIns="0" tIns="0" rIns="0" bIns="0" anchor="ctr"/>
          <a:lstStyle/>
          <a:p>
            <a:r>
              <a:rPr lang="de-DE" sz="3600" b="0" strike="noStrike" spc="-1">
                <a:latin typeface="Arial"/>
              </a:rPr>
              <a:t>Kennenlernen</a:t>
            </a:r>
          </a:p>
        </p:txBody>
      </p:sp>
      <p:sp>
        <p:nvSpPr>
          <p:cNvPr id="46" name="TextShape 2"/>
          <p:cNvSpPr txBox="1"/>
          <p:nvPr/>
        </p:nvSpPr>
        <p:spPr>
          <a:xfrm>
            <a:off x="432000" y="1872000"/>
            <a:ext cx="4426920" cy="4384440"/>
          </a:xfrm>
          <a:prstGeom prst="rect">
            <a:avLst/>
          </a:prstGeom>
          <a:noFill/>
          <a:ln>
            <a:noFill/>
          </a:ln>
        </p:spPr>
        <p:txBody>
          <a:bodyPr lIns="0" tIns="0" rIns="0" bIns="0">
            <a:normAutofit fontScale="55000" lnSpcReduction="20000"/>
          </a:bodyPr>
          <a:lstStyle/>
          <a:p>
            <a:r>
              <a:rPr lang="de-DE" sz="2600" b="0" strike="noStrike" spc="-1" dirty="0">
                <a:latin typeface="Arial"/>
              </a:rPr>
              <a:t>Partnerinterview</a:t>
            </a:r>
          </a:p>
          <a:p>
            <a:pPr marL="432000" indent="-324000">
              <a:spcAft>
                <a:spcPts val="1417"/>
              </a:spcAft>
              <a:buClr>
                <a:srgbClr val="99CC66"/>
              </a:buClr>
              <a:buSzPct val="45000"/>
              <a:buFont typeface="Wingdings" charset="2"/>
              <a:buChar char=""/>
            </a:pPr>
            <a:r>
              <a:rPr lang="de-DE" sz="2600" spc="-1" dirty="0" smtClean="0">
                <a:latin typeface="Arial"/>
              </a:rPr>
              <a:t>Finden </a:t>
            </a:r>
            <a:r>
              <a:rPr lang="de-DE" sz="2600" b="0" strike="noStrike" spc="-1" dirty="0" smtClean="0">
                <a:latin typeface="Arial"/>
              </a:rPr>
              <a:t> </a:t>
            </a:r>
            <a:r>
              <a:rPr lang="de-DE" sz="2600" b="0" strike="noStrike" spc="-1" dirty="0">
                <a:latin typeface="Arial"/>
              </a:rPr>
              <a:t>sie </a:t>
            </a:r>
            <a:r>
              <a:rPr lang="de-DE" sz="2600" b="0" strike="noStrike" spc="-1" dirty="0" smtClean="0">
                <a:latin typeface="Arial"/>
              </a:rPr>
              <a:t>einen Partner der die Karte hat, die zu ihrem Namen gehört (Vorname+ Nachname z.B. Karel + Gott) Was wissen  sie über die Person?</a:t>
            </a:r>
            <a:endParaRPr lang="de-DE" sz="2600" b="0" strike="noStrike" spc="-1" dirty="0">
              <a:latin typeface="Arial"/>
            </a:endParaRPr>
          </a:p>
          <a:p>
            <a:pPr marL="432000" indent="-324000">
              <a:spcAft>
                <a:spcPts val="1417"/>
              </a:spcAft>
              <a:buClr>
                <a:srgbClr val="99CC66"/>
              </a:buClr>
              <a:buSzPct val="45000"/>
              <a:buFont typeface="Wingdings" charset="2"/>
              <a:buChar char=""/>
            </a:pPr>
            <a:r>
              <a:rPr lang="de-DE" sz="2600" b="0" strike="noStrike" spc="-1" dirty="0">
                <a:latin typeface="Arial"/>
              </a:rPr>
              <a:t>Führen sie ein Partnerinterview mit ihrem Partner. Stellen Sie im dabei folgende Frage:</a:t>
            </a:r>
          </a:p>
          <a:p>
            <a:pPr marL="864000" lvl="1" indent="-324000">
              <a:spcAft>
                <a:spcPts val="1134"/>
              </a:spcAft>
              <a:buClr>
                <a:srgbClr val="99CC66"/>
              </a:buClr>
              <a:buSzPct val="75000"/>
              <a:buFont typeface="Symbol" charset="2"/>
              <a:buChar char=""/>
            </a:pPr>
            <a:r>
              <a:rPr lang="de-DE" sz="2600" b="0" strike="noStrike" spc="-1" dirty="0">
                <a:latin typeface="Arial"/>
              </a:rPr>
              <a:t>Was ist deine früheste Kindheitserinnerung?</a:t>
            </a:r>
          </a:p>
          <a:p>
            <a:pPr marL="864000" lvl="1" indent="-324000">
              <a:spcAft>
                <a:spcPts val="1134"/>
              </a:spcAft>
              <a:buClr>
                <a:srgbClr val="99CC66"/>
              </a:buClr>
              <a:buSzPct val="75000"/>
              <a:buFont typeface="Symbol" charset="2"/>
              <a:buChar char=""/>
            </a:pPr>
            <a:r>
              <a:rPr lang="de-DE" sz="2600" b="0" strike="noStrike" spc="-1" dirty="0">
                <a:latin typeface="Arial"/>
              </a:rPr>
              <a:t>Was ist das lauteste Geräusch, dass du jemals gehört hast?</a:t>
            </a:r>
          </a:p>
          <a:p>
            <a:pPr marL="864000" lvl="1" indent="-324000">
              <a:spcAft>
                <a:spcPts val="1134"/>
              </a:spcAft>
              <a:buClr>
                <a:srgbClr val="99CC66"/>
              </a:buClr>
              <a:buSzPct val="75000"/>
              <a:buFont typeface="Symbol" charset="2"/>
              <a:buChar char=""/>
            </a:pPr>
            <a:r>
              <a:rPr lang="de-DE" sz="2600" b="0" strike="noStrike" spc="-1" dirty="0">
                <a:latin typeface="Arial"/>
              </a:rPr>
              <a:t>Wenn du jemand anders sein könntest wer würdest du </a:t>
            </a:r>
            <a:r>
              <a:rPr lang="de-DE" sz="2600" b="0" strike="noStrike" spc="-1" dirty="0" smtClean="0">
                <a:latin typeface="Arial"/>
              </a:rPr>
              <a:t>sein? Welches Tier wärst du gerne? Warum?</a:t>
            </a:r>
            <a:endParaRPr lang="de-DE" sz="2600" b="0" strike="noStrike" spc="-1" dirty="0">
              <a:latin typeface="Arial"/>
            </a:endParaRPr>
          </a:p>
          <a:p>
            <a:pPr marL="864000" lvl="1" indent="-324000">
              <a:spcAft>
                <a:spcPts val="1134"/>
              </a:spcAft>
              <a:buClr>
                <a:srgbClr val="99CC66"/>
              </a:buClr>
              <a:buSzPct val="75000"/>
              <a:buFont typeface="Symbol" charset="2"/>
              <a:buChar char=""/>
            </a:pPr>
            <a:r>
              <a:rPr lang="de-DE" sz="2600" b="0" strike="noStrike" spc="-1" dirty="0">
                <a:latin typeface="Arial"/>
              </a:rPr>
              <a:t>Wenn du nur eine Sache auf eine einsame Insel mitnehmen könntest, welche Sache wäre es</a:t>
            </a:r>
            <a:r>
              <a:rPr lang="de-DE" sz="2600" b="0" strike="noStrike" spc="-1" dirty="0" smtClean="0">
                <a:latin typeface="Arial"/>
              </a:rPr>
              <a:t>?</a:t>
            </a:r>
          </a:p>
          <a:p>
            <a:pPr marL="864000" lvl="1" indent="-324000">
              <a:spcAft>
                <a:spcPts val="1134"/>
              </a:spcAft>
              <a:buClr>
                <a:srgbClr val="99CC66"/>
              </a:buClr>
              <a:buSzPct val="75000"/>
              <a:buFont typeface="Symbol" charset="2"/>
              <a:buChar char=""/>
            </a:pPr>
            <a:r>
              <a:rPr lang="de-DE" sz="2600" spc="-1" dirty="0" smtClean="0">
                <a:latin typeface="Arial"/>
              </a:rPr>
              <a:t>Wein oder  Bier? / Café oder Tee?</a:t>
            </a:r>
            <a:endParaRPr lang="de-DE" sz="2600" b="0" strike="noStrike" spc="-1" dirty="0">
              <a:latin typeface="Arial"/>
            </a:endParaRPr>
          </a:p>
          <a:p>
            <a:pPr marL="432000" indent="-324000">
              <a:spcAft>
                <a:spcPts val="1417"/>
              </a:spcAft>
              <a:buClr>
                <a:srgbClr val="99CC66"/>
              </a:buClr>
              <a:buSzPct val="45000"/>
              <a:buFont typeface="Wingdings" charset="2"/>
              <a:buChar char=""/>
            </a:pPr>
            <a:r>
              <a:rPr lang="de-DE" sz="2600" b="0" strike="noStrike" spc="-1" dirty="0">
                <a:latin typeface="Arial"/>
              </a:rPr>
              <a:t>Stellen Sie anschließend ihren Partner im Plenum vor</a:t>
            </a:r>
          </a:p>
        </p:txBody>
      </p:sp>
      <p:pic>
        <p:nvPicPr>
          <p:cNvPr id="47" name="Grafik 46"/>
          <p:cNvPicPr/>
          <p:nvPr/>
        </p:nvPicPr>
        <p:blipFill>
          <a:blip r:embed="rId2" cstate="print"/>
          <a:stretch/>
        </p:blipFill>
        <p:spPr>
          <a:xfrm>
            <a:off x="4896000" y="2470320"/>
            <a:ext cx="4824000" cy="3145680"/>
          </a:xfrm>
          <a:prstGeom prst="rect">
            <a:avLst/>
          </a:prstGeom>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20950" y="2625676"/>
            <a:ext cx="5038725" cy="2308324"/>
          </a:xfrm>
          <a:prstGeom prst="rect">
            <a:avLst/>
          </a:prstGeom>
        </p:spPr>
        <p:txBody>
          <a:bodyPr>
            <a:spAutoFit/>
          </a:bodyPr>
          <a:lstStyle/>
          <a:p>
            <a:r>
              <a:rPr lang="de-DE" dirty="0" smtClean="0"/>
              <a:t>Lernen sollte nie zur Strafe oder zum "Muss" werden. Lernen aus Angst vor Misserfolg (Angst vor einer schlechten Note) und Lernen aus Hoffen auf Erfolg (Hoffen auf eine gute Note) sind zwei grundlegend verschiedene Motivationsstrategien. Ein geeignetes Belohnungssystem kann helfen, das Lernen zu etwas Positivem werden zu lassen. </a:t>
            </a:r>
            <a:endParaRPr lang="de-D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Untertitel 2"/>
          <p:cNvSpPr>
            <a:spLocks noGrp="1"/>
          </p:cNvSpPr>
          <p:nvPr>
            <p:ph type="subTitle"/>
          </p:nvPr>
        </p:nvSpPr>
        <p:spPr>
          <a:xfrm>
            <a:off x="504000" y="575999"/>
            <a:ext cx="7200000" cy="5061226"/>
          </a:xfrm>
        </p:spPr>
        <p:txBody>
          <a:bodyPr/>
          <a:lstStyle/>
          <a:p>
            <a:r>
              <a:rPr lang="de-DE" b="1" dirty="0" smtClean="0"/>
              <a:t>Pausen</a:t>
            </a:r>
          </a:p>
          <a:p>
            <a:r>
              <a:rPr lang="de-DE" dirty="0" smtClean="0"/>
              <a:t>Wenn die Konzentration nachlässt, sind sinnvolle Lernpausen und bewusste Entspannung, zum Beispiel durch Atemübungen am offenen Fenster, wichtig. In den Lernpausen fern zu sehen steigert allerdings die Konzentration nicht.</a:t>
            </a:r>
          </a:p>
          <a:p>
            <a:r>
              <a:rPr lang="de-DE" dirty="0" smtClean="0"/>
              <a:t>Nach dem Lernen dauert das Einprägen im Gehirn noch an. Deshalb empfiehlt es sich eine kurze Pause zu machen, bevor man sich einem neuen Lerninhalt zuwendet. </a:t>
            </a:r>
          </a:p>
          <a:p>
            <a:r>
              <a:rPr lang="de-DE" dirty="0" smtClean="0"/>
              <a:t>Es ist sinnvoll, möglichst verschiedene Lerninhalte aufeinander folgen zu lassen.</a:t>
            </a:r>
          </a:p>
          <a:p>
            <a:endParaRPr lang="de-D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20950" y="2071678"/>
            <a:ext cx="5038725" cy="3416320"/>
          </a:xfrm>
          <a:prstGeom prst="rect">
            <a:avLst/>
          </a:prstGeom>
        </p:spPr>
        <p:txBody>
          <a:bodyPr>
            <a:spAutoFit/>
          </a:bodyPr>
          <a:lstStyle/>
          <a:p>
            <a:r>
              <a:rPr lang="de-DE" b="1" dirty="0" smtClean="0"/>
              <a:t>Lernhilfen</a:t>
            </a:r>
          </a:p>
          <a:p>
            <a:r>
              <a:rPr lang="de-DE" dirty="0" smtClean="0"/>
              <a:t>"Eselsbrücken" erleichtern das Einprägen von Lerninhalten. Sie helfen dem Gehirn eine Verbindung zu bereits bekannten Inhalten herzustellen. Außerdem kann die Gedächtnisarbeit erleichtert werden, indem man Parallelen findet, Ähnlichkeiten feststellt und Assoziationen herstellt. </a:t>
            </a:r>
          </a:p>
          <a:p>
            <a:r>
              <a:rPr lang="de-DE" dirty="0" smtClean="0"/>
              <a:t>Eine Lernkartei mit fünf Fächern kann ganz leicht aus Karton selbst gebastelt werden. Die Kärtchen werden nach dem Frage-Antwort-Prinzip beschriftet. </a:t>
            </a:r>
            <a:endParaRPr lang="de-D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20950" y="2210178"/>
            <a:ext cx="5038725" cy="3139321"/>
          </a:xfrm>
          <a:prstGeom prst="rect">
            <a:avLst/>
          </a:prstGeom>
        </p:spPr>
        <p:txBody>
          <a:bodyPr>
            <a:spAutoFit/>
          </a:bodyPr>
          <a:lstStyle/>
          <a:p>
            <a:r>
              <a:rPr lang="de-DE" b="1" dirty="0" smtClean="0"/>
              <a:t>Wiederholungen</a:t>
            </a:r>
          </a:p>
          <a:p>
            <a:r>
              <a:rPr lang="de-DE" dirty="0" smtClean="0"/>
              <a:t>Richtiges Wiederholen kann helfen, dem Vergessen entgegenzuwirken. Je länger man mit der Wiederholung wartet, desto mehr vergisst man wieder. Im Gegenzug kann Zeit gespart werden, indem der im Unterricht gelernte Stoff noch am selben Tag wiederholt wird. Hierfür bieten sich auch längere Heimwege an. Die Zeit im Bus oder in der Straßenbahn kann man sinnvoll für eine Stundenwiederholung nutzen.</a:t>
            </a:r>
            <a:endParaRPr lang="de-D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mn-lt"/>
              </a:rPr>
              <a:t>„Berufstausch“</a:t>
            </a:r>
            <a:endParaRPr lang="de-DE" dirty="0">
              <a:latin typeface="+mn-lt"/>
            </a:endParaRPr>
          </a:p>
        </p:txBody>
      </p:sp>
      <p:sp>
        <p:nvSpPr>
          <p:cNvPr id="3" name="Untertitel 2"/>
          <p:cNvSpPr>
            <a:spLocks noGrp="1"/>
          </p:cNvSpPr>
          <p:nvPr>
            <p:ph type="subTitle"/>
          </p:nvPr>
        </p:nvSpPr>
        <p:spPr/>
        <p:txBody>
          <a:bodyPr/>
          <a:lstStyle/>
          <a:p>
            <a:r>
              <a:rPr lang="de-DE" dirty="0" smtClean="0">
                <a:latin typeface="+mn-lt"/>
              </a:rPr>
              <a:t>Stellen Sie sich vor sich tauschen die Rolle mit jemandem?</a:t>
            </a:r>
          </a:p>
          <a:p>
            <a:r>
              <a:rPr lang="de-DE" dirty="0" smtClean="0">
                <a:latin typeface="+mn-lt"/>
              </a:rPr>
              <a:t>Wo möchten Sie hin? Welche Rolle würden Sie gerne einnehmen? Welcher Beruf würde Sie interessieren?</a:t>
            </a:r>
          </a:p>
          <a:p>
            <a:endParaRPr lang="de-DE" dirty="0">
              <a:latin typeface="+mn-lt"/>
            </a:endParaRPr>
          </a:p>
          <a:p>
            <a:r>
              <a:rPr lang="de-DE" dirty="0" smtClean="0">
                <a:latin typeface="+mn-lt"/>
              </a:rPr>
              <a:t>Sehen Sie jetzt den Film:</a:t>
            </a:r>
          </a:p>
          <a:p>
            <a:endParaRPr lang="de-DE" dirty="0">
              <a:latin typeface="+mn-lt"/>
            </a:endParaRPr>
          </a:p>
          <a:p>
            <a:endParaRPr lang="de-DE" dirty="0" smtClean="0">
              <a:latin typeface="+mn-lt"/>
            </a:endParaRPr>
          </a:p>
          <a:p>
            <a:endParaRPr lang="de-DE" dirty="0">
              <a:latin typeface="+mn-lt"/>
            </a:endParaRPr>
          </a:p>
          <a:p>
            <a:r>
              <a:rPr lang="de-DE" dirty="0" smtClean="0">
                <a:latin typeface="+mn-lt"/>
              </a:rPr>
              <a:t>Was erleben die Protagonisten?</a:t>
            </a:r>
          </a:p>
          <a:p>
            <a:r>
              <a:rPr lang="de-DE" dirty="0" smtClean="0">
                <a:latin typeface="+mn-lt"/>
              </a:rPr>
              <a:t>Wie könnten Sie sich fühlen?</a:t>
            </a:r>
          </a:p>
          <a:p>
            <a:endParaRPr lang="de-DE" dirty="0">
              <a:latin typeface="+mn-lt"/>
            </a:endParaRPr>
          </a:p>
          <a:p>
            <a:endParaRPr lang="de-DE" dirty="0">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Hausaufgabe/Hausübung </a:t>
            </a:r>
            <a:endParaRPr lang="de-DE" dirty="0"/>
          </a:p>
        </p:txBody>
      </p:sp>
      <p:sp>
        <p:nvSpPr>
          <p:cNvPr id="3" name="Untertitel 2"/>
          <p:cNvSpPr>
            <a:spLocks noGrp="1"/>
          </p:cNvSpPr>
          <p:nvPr>
            <p:ph type="subTitle"/>
          </p:nvPr>
        </p:nvSpPr>
        <p:spPr>
          <a:xfrm>
            <a:off x="504000" y="575999"/>
            <a:ext cx="7200000" cy="3060961"/>
          </a:xfrm>
        </p:spPr>
        <p:txBody>
          <a:bodyPr/>
          <a:lstStyle/>
          <a:p>
            <a:r>
              <a:rPr lang="de-DE" dirty="0"/>
              <a:t>Schreiben  sie einen Brief aus der Sicht der beiden Hauptfiguren in denen diese schildern was sie „in der Fremde“ erleben. </a:t>
            </a:r>
            <a:endParaRPr lang="de-DE" dirty="0" smtClean="0"/>
          </a:p>
          <a:p>
            <a:endParaRPr lang="de-DE" dirty="0"/>
          </a:p>
          <a:p>
            <a:r>
              <a:rPr lang="de-DE" dirty="0" smtClean="0">
                <a:hlinkClick r:id="rId2"/>
              </a:rPr>
              <a:t>https://www.youtube.com/watch?v=y1YPuJMSmj0</a:t>
            </a:r>
            <a:endParaRPr lang="de-DE" dirty="0"/>
          </a:p>
          <a:p>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Shape 1"/>
          <p:cNvSpPr txBox="1"/>
          <p:nvPr/>
        </p:nvSpPr>
        <p:spPr>
          <a:xfrm>
            <a:off x="504000" y="576000"/>
            <a:ext cx="7200000" cy="720000"/>
          </a:xfrm>
          <a:prstGeom prst="rect">
            <a:avLst/>
          </a:prstGeom>
          <a:noFill/>
          <a:ln>
            <a:noFill/>
          </a:ln>
        </p:spPr>
        <p:txBody>
          <a:bodyPr lIns="0" tIns="0" rIns="0" bIns="0" anchor="ctr"/>
          <a:lstStyle/>
          <a:p>
            <a:r>
              <a:rPr lang="de-DE" sz="3600" b="0" strike="noStrike" spc="-1">
                <a:latin typeface="Arial"/>
              </a:rPr>
              <a:t>Kennenlernen</a:t>
            </a:r>
          </a:p>
        </p:txBody>
      </p:sp>
      <p:sp>
        <p:nvSpPr>
          <p:cNvPr id="49" name="TextShape 2"/>
          <p:cNvSpPr txBox="1"/>
          <p:nvPr/>
        </p:nvSpPr>
        <p:spPr>
          <a:xfrm>
            <a:off x="504000" y="1800000"/>
            <a:ext cx="4426920" cy="4384440"/>
          </a:xfrm>
          <a:prstGeom prst="rect">
            <a:avLst/>
          </a:prstGeom>
          <a:noFill/>
          <a:ln>
            <a:noFill/>
          </a:ln>
        </p:spPr>
        <p:txBody>
          <a:bodyPr lIns="0" tIns="0" rIns="0" bIns="0">
            <a:normAutofit fontScale="92500" lnSpcReduction="20000"/>
          </a:bodyPr>
          <a:lstStyle/>
          <a:p>
            <a:r>
              <a:rPr lang="de-DE" sz="2600" b="0" strike="noStrike" spc="-1" dirty="0">
                <a:latin typeface="Arial"/>
              </a:rPr>
              <a:t>Schneeballschlacht:</a:t>
            </a:r>
          </a:p>
          <a:p>
            <a:pPr marL="432000" indent="-324000">
              <a:spcAft>
                <a:spcPts val="1417"/>
              </a:spcAft>
              <a:buClr>
                <a:srgbClr val="99CC66"/>
              </a:buClr>
              <a:buSzPct val="45000"/>
              <a:buFont typeface="Wingdings" charset="2"/>
              <a:buChar char=""/>
            </a:pPr>
            <a:r>
              <a:rPr lang="de-DE" sz="2600" b="0" strike="noStrike" spc="-1" dirty="0">
                <a:latin typeface="Arial"/>
              </a:rPr>
              <a:t>Schreiben Sie drei Dinge über sich auf einen weißen Zettel</a:t>
            </a:r>
          </a:p>
          <a:p>
            <a:pPr marL="432000" indent="-324000">
              <a:spcAft>
                <a:spcPts val="1417"/>
              </a:spcAft>
              <a:buClr>
                <a:srgbClr val="99CC66"/>
              </a:buClr>
              <a:buSzPct val="45000"/>
              <a:buFont typeface="Wingdings" charset="2"/>
              <a:buChar char=""/>
            </a:pPr>
            <a:r>
              <a:rPr lang="de-DE" sz="2600" b="0" strike="noStrike" spc="-1" dirty="0">
                <a:latin typeface="Arial"/>
              </a:rPr>
              <a:t>Zerknüllen Sie den Zettel</a:t>
            </a:r>
          </a:p>
          <a:p>
            <a:pPr marL="432000" indent="-324000">
              <a:spcAft>
                <a:spcPts val="1417"/>
              </a:spcAft>
              <a:buClr>
                <a:srgbClr val="99CC66"/>
              </a:buClr>
              <a:buSzPct val="45000"/>
              <a:buFont typeface="Wingdings" charset="2"/>
              <a:buChar char=""/>
            </a:pPr>
            <a:r>
              <a:rPr lang="de-DE" sz="2600" b="0" strike="noStrike" spc="-1" dirty="0">
                <a:latin typeface="Arial"/>
              </a:rPr>
              <a:t>Dann werfen wir alle auf Kommando die Zettel in eine Richtung</a:t>
            </a:r>
          </a:p>
          <a:p>
            <a:pPr marL="432000" indent="-324000">
              <a:spcAft>
                <a:spcPts val="1417"/>
              </a:spcAft>
              <a:buClr>
                <a:srgbClr val="99CC66"/>
              </a:buClr>
              <a:buSzPct val="45000"/>
              <a:buFont typeface="Wingdings" charset="2"/>
              <a:buChar char=""/>
            </a:pPr>
            <a:r>
              <a:rPr lang="de-DE" sz="2600" b="0" strike="noStrike" spc="-1" dirty="0">
                <a:latin typeface="Arial"/>
              </a:rPr>
              <a:t>Versuchen Sie nun durch fragen herauszufinden, wer die Person ist, die die drei Dinge über sich auf den Zettel geschrieben hat</a:t>
            </a:r>
          </a:p>
        </p:txBody>
      </p:sp>
      <p:pic>
        <p:nvPicPr>
          <p:cNvPr id="50" name="Grafik 49"/>
          <p:cNvPicPr/>
          <p:nvPr/>
        </p:nvPicPr>
        <p:blipFill>
          <a:blip r:embed="rId2"/>
          <a:stretch/>
        </p:blipFill>
        <p:spPr>
          <a:xfrm>
            <a:off x="4968874" y="2065325"/>
            <a:ext cx="4391126" cy="2468874"/>
          </a:xfrm>
          <a:prstGeom prst="rect">
            <a:avLst/>
          </a:prstGeom>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smtClean="0">
                <a:latin typeface="+mn-lt"/>
              </a:rPr>
              <a:t>Anforderungen </a:t>
            </a:r>
            <a:endParaRPr lang="de-DE" sz="3600" dirty="0">
              <a:latin typeface="+mn-lt"/>
            </a:endParaRPr>
          </a:p>
        </p:txBody>
      </p:sp>
      <p:sp>
        <p:nvSpPr>
          <p:cNvPr id="3" name="Textplatzhalter 2"/>
          <p:cNvSpPr>
            <a:spLocks noGrp="1"/>
          </p:cNvSpPr>
          <p:nvPr>
            <p:ph type="body"/>
          </p:nvPr>
        </p:nvSpPr>
        <p:spPr>
          <a:xfrm>
            <a:off x="504000" y="575999"/>
            <a:ext cx="7200000" cy="4418284"/>
          </a:xfrm>
        </p:spPr>
        <p:txBody>
          <a:bodyPr>
            <a:normAutofit/>
          </a:bodyPr>
          <a:lstStyle/>
          <a:p>
            <a:pPr>
              <a:buFont typeface="Symbol" pitchFamily="18" charset="2"/>
              <a:buChar char="-"/>
            </a:pPr>
            <a:r>
              <a:rPr lang="de-DE" sz="2400" dirty="0" smtClean="0">
                <a:latin typeface="+mn-lt"/>
              </a:rPr>
              <a:t> regelmäßige Anwesenheit (80%)</a:t>
            </a:r>
          </a:p>
          <a:p>
            <a:pPr>
              <a:buFont typeface="Symbol" pitchFamily="18" charset="2"/>
              <a:buChar char="-"/>
            </a:pPr>
            <a:r>
              <a:rPr lang="de-DE" sz="2400" dirty="0" smtClean="0">
                <a:latin typeface="+mn-lt"/>
              </a:rPr>
              <a:t>Hausaufgaben (Korrektur)</a:t>
            </a:r>
          </a:p>
          <a:p>
            <a:pPr>
              <a:buFont typeface="Symbol" pitchFamily="18" charset="2"/>
              <a:buChar char="-"/>
            </a:pPr>
            <a:r>
              <a:rPr lang="de-DE" sz="2400" dirty="0">
                <a:latin typeface="+mn-lt"/>
              </a:rPr>
              <a:t> </a:t>
            </a:r>
            <a:r>
              <a:rPr lang="de-DE" sz="2400" b="1" dirty="0" smtClean="0">
                <a:latin typeface="+mn-lt"/>
              </a:rPr>
              <a:t>Aktive</a:t>
            </a:r>
            <a:r>
              <a:rPr lang="de-DE" sz="2400" dirty="0" smtClean="0">
                <a:latin typeface="+mn-lt"/>
              </a:rPr>
              <a:t> Teilnahme (bitte redet mit mir, kein Grund zur Schüchternheit, wir alle machen Fehler)!</a:t>
            </a:r>
          </a:p>
          <a:p>
            <a:pPr>
              <a:buFont typeface="Symbol" pitchFamily="18" charset="2"/>
              <a:buChar char="-"/>
            </a:pPr>
            <a:r>
              <a:rPr lang="de-DE" sz="2400" dirty="0">
                <a:latin typeface="+mn-lt"/>
              </a:rPr>
              <a:t> </a:t>
            </a:r>
            <a:r>
              <a:rPr lang="de-DE" sz="2400" dirty="0" smtClean="0">
                <a:latin typeface="+mn-lt"/>
              </a:rPr>
              <a:t>Prüfungsleistungen (Präsentation im Semester+ Test)</a:t>
            </a:r>
          </a:p>
        </p:txBody>
      </p:sp>
      <p:sp>
        <p:nvSpPr>
          <p:cNvPr id="4" name="Textplatzhalter 3"/>
          <p:cNvSpPr>
            <a:spLocks noGrp="1"/>
          </p:cNvSpPr>
          <p:nvPr>
            <p:ph type="body"/>
          </p:nvPr>
        </p:nvSpPr>
        <p:spPr/>
        <p:txBody>
          <a:bodyPr/>
          <a:lstStyle/>
          <a:p>
            <a:endParaRPr lang="de-DE" dirty="0"/>
          </a:p>
        </p:txBody>
      </p:sp>
      <p:pic>
        <p:nvPicPr>
          <p:cNvPr id="25602" name="Picture 2" descr="Bildergebnis für Anforderungen"/>
          <p:cNvPicPr>
            <a:picLocks noChangeAspect="1" noChangeArrowheads="1"/>
          </p:cNvPicPr>
          <p:nvPr/>
        </p:nvPicPr>
        <p:blipFill>
          <a:blip r:embed="rId2"/>
          <a:srcRect/>
          <a:stretch>
            <a:fillRect/>
          </a:stretch>
        </p:blipFill>
        <p:spPr bwMode="auto">
          <a:xfrm>
            <a:off x="6461019" y="3779837"/>
            <a:ext cx="2727431" cy="175243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Shape 1"/>
          <p:cNvSpPr txBox="1"/>
          <p:nvPr/>
        </p:nvSpPr>
        <p:spPr>
          <a:xfrm>
            <a:off x="504000" y="576000"/>
            <a:ext cx="7200000" cy="720000"/>
          </a:xfrm>
          <a:prstGeom prst="rect">
            <a:avLst/>
          </a:prstGeom>
          <a:noFill/>
          <a:ln>
            <a:noFill/>
          </a:ln>
        </p:spPr>
        <p:txBody>
          <a:bodyPr lIns="0" tIns="0" rIns="0" bIns="0" anchor="ctr"/>
          <a:lstStyle/>
          <a:p>
            <a:r>
              <a:rPr lang="de-DE" sz="3600" b="0" strike="noStrike" spc="-1">
                <a:latin typeface="Arial"/>
              </a:rPr>
              <a:t>Verlauf des Seminars</a:t>
            </a:r>
          </a:p>
        </p:txBody>
      </p:sp>
      <p:sp>
        <p:nvSpPr>
          <p:cNvPr id="54" name="TextShape 2"/>
          <p:cNvSpPr txBox="1"/>
          <p:nvPr/>
        </p:nvSpPr>
        <p:spPr>
          <a:xfrm>
            <a:off x="504000" y="1800000"/>
            <a:ext cx="9072000" cy="4384440"/>
          </a:xfrm>
          <a:prstGeom prst="rect">
            <a:avLst/>
          </a:prstGeom>
          <a:noFill/>
          <a:ln>
            <a:noFill/>
          </a:ln>
        </p:spPr>
        <p:txBody>
          <a:bodyPr lIns="0" tIns="0" rIns="0" bIns="0">
            <a:normAutofit/>
          </a:bodyPr>
          <a:lstStyle/>
          <a:p>
            <a:pPr marL="432000" indent="-324000">
              <a:spcAft>
                <a:spcPts val="1417"/>
              </a:spcAft>
              <a:buClr>
                <a:srgbClr val="99CC66"/>
              </a:buClr>
              <a:buSzPct val="45000"/>
              <a:buFont typeface="Wingdings" charset="2"/>
              <a:buChar char=""/>
            </a:pPr>
            <a:r>
              <a:rPr lang="de-DE" sz="2600" b="0" strike="noStrike" spc="-1" dirty="0">
                <a:latin typeface="Arial"/>
              </a:rPr>
              <a:t>Workshop: Lernen </a:t>
            </a:r>
            <a:r>
              <a:rPr lang="de-DE" sz="2600" b="0" strike="noStrike" spc="-1" dirty="0" err="1">
                <a:latin typeface="Arial"/>
              </a:rPr>
              <a:t>lernen</a:t>
            </a:r>
            <a:endParaRPr lang="de-DE" sz="2600" b="0" strike="noStrike" spc="-1" dirty="0">
              <a:latin typeface="Arial"/>
            </a:endParaRPr>
          </a:p>
          <a:p>
            <a:pPr marL="432000" indent="-324000">
              <a:spcAft>
                <a:spcPts val="1417"/>
              </a:spcAft>
              <a:buClr>
                <a:srgbClr val="99CC66"/>
              </a:buClr>
              <a:buSzPct val="45000"/>
              <a:buFont typeface="Wingdings" charset="2"/>
              <a:buChar char=""/>
            </a:pPr>
            <a:r>
              <a:rPr lang="de-DE" sz="2600" b="0" strike="noStrike" spc="-1" dirty="0">
                <a:latin typeface="Arial"/>
              </a:rPr>
              <a:t>Workshop: Wissenschaftliche Arbeitstechniken</a:t>
            </a:r>
          </a:p>
          <a:p>
            <a:pPr marL="432000" indent="-324000">
              <a:spcAft>
                <a:spcPts val="1417"/>
              </a:spcAft>
              <a:buClr>
                <a:srgbClr val="99CC66"/>
              </a:buClr>
              <a:buSzPct val="45000"/>
              <a:buFont typeface="Wingdings" charset="2"/>
              <a:buChar char=""/>
            </a:pPr>
            <a:r>
              <a:rPr lang="de-DE" sz="2600" b="0" strike="noStrike" spc="-1" dirty="0">
                <a:latin typeface="Arial"/>
              </a:rPr>
              <a:t>Globale </a:t>
            </a:r>
            <a:r>
              <a:rPr lang="de-DE" sz="2600" b="0" strike="noStrike" spc="-1" dirty="0" smtClean="0">
                <a:latin typeface="Arial"/>
              </a:rPr>
              <a:t>Simulation</a:t>
            </a:r>
          </a:p>
          <a:p>
            <a:pPr marL="432000" indent="-324000">
              <a:spcAft>
                <a:spcPts val="1417"/>
              </a:spcAft>
              <a:buClr>
                <a:srgbClr val="99CC66"/>
              </a:buClr>
              <a:buSzPct val="45000"/>
              <a:buFont typeface="Wingdings" charset="2"/>
              <a:buChar char=""/>
            </a:pPr>
            <a:r>
              <a:rPr lang="de-DE" sz="2600" spc="-1" dirty="0" smtClean="0">
                <a:latin typeface="Arial"/>
              </a:rPr>
              <a:t>Plagiatssensibilität (+ THEMEN)</a:t>
            </a:r>
            <a:endParaRPr lang="de-DE" sz="2600" b="0" strike="noStrike" spc="-1" dirty="0">
              <a:latin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err="1" smtClean="0">
                <a:latin typeface="+mj-lt"/>
              </a:rPr>
              <a:t>Kursplan</a:t>
            </a:r>
            <a:r>
              <a:rPr lang="de-DE" sz="3600" dirty="0" smtClean="0">
                <a:latin typeface="+mj-lt"/>
              </a:rPr>
              <a:t>/Themen </a:t>
            </a:r>
            <a:endParaRPr lang="de-DE" sz="3600" dirty="0">
              <a:latin typeface="+mj-lt"/>
            </a:endParaRPr>
          </a:p>
        </p:txBody>
      </p:sp>
      <p:sp>
        <p:nvSpPr>
          <p:cNvPr id="3" name="Textplatzhalter 2"/>
          <p:cNvSpPr>
            <a:spLocks noGrp="1"/>
          </p:cNvSpPr>
          <p:nvPr>
            <p:ph type="body"/>
          </p:nvPr>
        </p:nvSpPr>
        <p:spPr>
          <a:xfrm>
            <a:off x="504000" y="575999"/>
            <a:ext cx="7200000" cy="4918350"/>
          </a:xfrm>
        </p:spPr>
        <p:txBody>
          <a:bodyPr>
            <a:normAutofit/>
          </a:bodyPr>
          <a:lstStyle/>
          <a:p>
            <a:pPr marL="457200" indent="-457200"/>
            <a:endParaRPr lang="de-DE" sz="2400" dirty="0" smtClean="0">
              <a:latin typeface="+mn-lt"/>
            </a:endParaRPr>
          </a:p>
          <a:p>
            <a:pPr marL="457200" indent="-457200">
              <a:buFont typeface="Symbol" pitchFamily="18" charset="2"/>
              <a:buChar char="-"/>
            </a:pPr>
            <a:r>
              <a:rPr lang="de-DE" sz="2400" dirty="0" smtClean="0">
                <a:latin typeface="+mn-lt"/>
              </a:rPr>
              <a:t>Ernährung</a:t>
            </a:r>
          </a:p>
          <a:p>
            <a:pPr marL="457200" indent="-457200">
              <a:buFont typeface="Symbol" pitchFamily="18" charset="2"/>
              <a:buChar char="-"/>
            </a:pPr>
            <a:r>
              <a:rPr lang="de-DE" sz="2400" dirty="0" smtClean="0">
                <a:latin typeface="+mn-lt"/>
              </a:rPr>
              <a:t>„An der Uni“/ </a:t>
            </a:r>
            <a:r>
              <a:rPr lang="de-DE" sz="2400" dirty="0" smtClean="0"/>
              <a:t>BEWERBUNG!</a:t>
            </a:r>
            <a:endParaRPr lang="de-DE" sz="2400" dirty="0" smtClean="0">
              <a:latin typeface="+mn-lt"/>
            </a:endParaRPr>
          </a:p>
          <a:p>
            <a:pPr marL="457200" indent="-457200">
              <a:buFont typeface="Symbol" pitchFamily="18" charset="2"/>
              <a:buChar char="-"/>
            </a:pPr>
            <a:r>
              <a:rPr lang="de-DE" sz="2400" dirty="0" smtClean="0">
                <a:latin typeface="+mn-lt"/>
              </a:rPr>
              <a:t>„Gesundheit“</a:t>
            </a:r>
          </a:p>
          <a:p>
            <a:pPr marL="457200" indent="-457200">
              <a:buFont typeface="Symbol" pitchFamily="18" charset="2"/>
              <a:buChar char="-"/>
            </a:pPr>
            <a:r>
              <a:rPr lang="de-DE" sz="2400" dirty="0" smtClean="0">
                <a:latin typeface="+mn-lt"/>
              </a:rPr>
              <a:t>Sprache und Regionen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Shape 1"/>
          <p:cNvSpPr txBox="1"/>
          <p:nvPr/>
        </p:nvSpPr>
        <p:spPr>
          <a:xfrm>
            <a:off x="504000" y="576000"/>
            <a:ext cx="7200000" cy="720000"/>
          </a:xfrm>
          <a:prstGeom prst="rect">
            <a:avLst/>
          </a:prstGeom>
          <a:noFill/>
          <a:ln>
            <a:noFill/>
          </a:ln>
        </p:spPr>
        <p:txBody>
          <a:bodyPr lIns="0" tIns="0" rIns="0" bIns="0" anchor="ctr"/>
          <a:lstStyle/>
          <a:p>
            <a:r>
              <a:rPr lang="de-DE" sz="3600" b="0" strike="noStrike" spc="-1">
                <a:latin typeface="Arial"/>
              </a:rPr>
              <a:t>Lernen lernen</a:t>
            </a:r>
          </a:p>
        </p:txBody>
      </p:sp>
      <p:sp>
        <p:nvSpPr>
          <p:cNvPr id="56" name="TextShape 2"/>
          <p:cNvSpPr txBox="1"/>
          <p:nvPr/>
        </p:nvSpPr>
        <p:spPr>
          <a:xfrm>
            <a:off x="504000" y="1800000"/>
            <a:ext cx="9072000" cy="4384440"/>
          </a:xfrm>
          <a:prstGeom prst="rect">
            <a:avLst/>
          </a:prstGeom>
          <a:noFill/>
          <a:ln>
            <a:noFill/>
          </a:ln>
        </p:spPr>
        <p:txBody>
          <a:bodyPr lIns="0" tIns="0" rIns="0" bIns="0">
            <a:normAutofit/>
          </a:bodyPr>
          <a:lstStyle/>
          <a:p>
            <a:pPr marL="432000" indent="-324000">
              <a:spcAft>
                <a:spcPts val="1417"/>
              </a:spcAft>
              <a:buClr>
                <a:srgbClr val="99CC66"/>
              </a:buClr>
              <a:buFont typeface="StarSymbol"/>
              <a:buAutoNum type="arabicPeriod"/>
            </a:pPr>
            <a:r>
              <a:rPr lang="de-DE" sz="2600" b="0" strike="noStrike" spc="-1" dirty="0">
                <a:latin typeface="Arial"/>
              </a:rPr>
              <a:t>Wo finde ich Lernangebote (online Angebote und gedruckte Materialien)?</a:t>
            </a:r>
          </a:p>
          <a:p>
            <a:pPr marL="432000" indent="-324000">
              <a:spcAft>
                <a:spcPts val="1417"/>
              </a:spcAft>
              <a:buClr>
                <a:srgbClr val="99CC66"/>
              </a:buClr>
              <a:buFont typeface="StarSymbol"/>
              <a:buAutoNum type="arabicPeriod"/>
            </a:pPr>
            <a:r>
              <a:rPr lang="de-DE" sz="2600" b="0" strike="noStrike" spc="-1" dirty="0">
                <a:latin typeface="Arial"/>
              </a:rPr>
              <a:t>Wo finde ich hochwertige (elektronische) Wörterbücher?</a:t>
            </a:r>
          </a:p>
          <a:p>
            <a:pPr marL="432000" indent="-324000">
              <a:spcAft>
                <a:spcPts val="1417"/>
              </a:spcAft>
              <a:buClr>
                <a:srgbClr val="99CC66"/>
              </a:buClr>
              <a:buFont typeface="StarSymbol"/>
              <a:buAutoNum type="arabicPeriod"/>
            </a:pPr>
            <a:r>
              <a:rPr lang="de-DE" sz="2600" b="0" strike="noStrike" spc="-1" dirty="0">
                <a:latin typeface="Arial"/>
              </a:rPr>
              <a:t>Wie kann mir mein EDV-Programm helfen, bessere Hausarbeiten zu schreiben?</a:t>
            </a:r>
          </a:p>
          <a:p>
            <a:pPr marL="432000" indent="-324000">
              <a:spcAft>
                <a:spcPts val="1417"/>
              </a:spcAft>
              <a:buClr>
                <a:srgbClr val="99CC66"/>
              </a:buClr>
              <a:buFont typeface="StarSymbol"/>
              <a:buAutoNum type="arabicPeriod"/>
            </a:pPr>
            <a:r>
              <a:rPr lang="de-DE" sz="2600" b="0" strike="noStrike" spc="-1" dirty="0">
                <a:latin typeface="Arial"/>
              </a:rPr>
              <a:t>Wo kann ich nachschauen, wenn ich mir bei der Aussprache eines Wortes nicht sicher bin?</a:t>
            </a:r>
          </a:p>
          <a:p>
            <a:pPr marL="432000" indent="-324000">
              <a:spcAft>
                <a:spcPts val="1417"/>
              </a:spcAft>
              <a:buClr>
                <a:srgbClr val="99CC66"/>
              </a:buClr>
              <a:buFont typeface="StarSymbol"/>
              <a:buAutoNum type="arabicPeriod"/>
            </a:pPr>
            <a:r>
              <a:rPr lang="de-DE" sz="2600" b="0" strike="noStrike" spc="-1" dirty="0">
                <a:latin typeface="Arial"/>
              </a:rPr>
              <a:t>Was sind Korpora und wie können Sie mir bei Lernen und verfassen von Hausarbeiten helfen?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Shape 1"/>
          <p:cNvSpPr txBox="1"/>
          <p:nvPr/>
        </p:nvSpPr>
        <p:spPr>
          <a:xfrm>
            <a:off x="504000" y="576000"/>
            <a:ext cx="7200000" cy="720000"/>
          </a:xfrm>
          <a:prstGeom prst="rect">
            <a:avLst/>
          </a:prstGeom>
          <a:noFill/>
          <a:ln>
            <a:noFill/>
          </a:ln>
        </p:spPr>
        <p:txBody>
          <a:bodyPr lIns="0" tIns="0" rIns="0" bIns="0" anchor="ctr"/>
          <a:lstStyle/>
          <a:p>
            <a:r>
              <a:rPr lang="de-DE" sz="3600" b="0" strike="noStrike" spc="-1">
                <a:latin typeface="Arial"/>
              </a:rPr>
              <a:t>Lernen lernen</a:t>
            </a:r>
          </a:p>
        </p:txBody>
      </p:sp>
      <p:sp>
        <p:nvSpPr>
          <p:cNvPr id="58" name="TextShape 2"/>
          <p:cNvSpPr txBox="1"/>
          <p:nvPr/>
        </p:nvSpPr>
        <p:spPr>
          <a:xfrm>
            <a:off x="432000" y="2736000"/>
            <a:ext cx="4426920" cy="4384440"/>
          </a:xfrm>
          <a:prstGeom prst="rect">
            <a:avLst/>
          </a:prstGeom>
          <a:noFill/>
          <a:ln>
            <a:noFill/>
          </a:ln>
        </p:spPr>
        <p:txBody>
          <a:bodyPr lIns="0" tIns="0" rIns="0" bIns="0">
            <a:normAutofit/>
          </a:bodyPr>
          <a:lstStyle/>
          <a:p>
            <a:pPr marL="432000" indent="-324000">
              <a:spcAft>
                <a:spcPts val="1417"/>
              </a:spcAft>
              <a:buClr>
                <a:srgbClr val="99CC66"/>
              </a:buClr>
              <a:buSzPct val="45000"/>
              <a:buFont typeface="Wingdings" charset="2"/>
              <a:buChar char=""/>
            </a:pPr>
            <a:r>
              <a:rPr lang="de-DE" sz="2600" b="0" strike="noStrike" spc="-1" dirty="0">
                <a:latin typeface="Arial"/>
              </a:rPr>
              <a:t>Muss man Lernen </a:t>
            </a:r>
            <a:r>
              <a:rPr lang="de-DE" sz="2600" b="0" strike="noStrike" spc="-1" dirty="0" err="1">
                <a:latin typeface="Arial"/>
              </a:rPr>
              <a:t>lernen</a:t>
            </a:r>
            <a:r>
              <a:rPr lang="de-DE" sz="2600" b="0" strike="noStrike" spc="-1" dirty="0" smtClean="0">
                <a:latin typeface="Arial"/>
              </a:rPr>
              <a:t>??? Warum???</a:t>
            </a:r>
            <a:endParaRPr lang="de-DE" sz="2600" b="0" strike="noStrike" spc="-1" dirty="0">
              <a:latin typeface="Arial"/>
            </a:endParaRPr>
          </a:p>
          <a:p>
            <a:pPr marL="432000" indent="-324000">
              <a:spcAft>
                <a:spcPts val="1417"/>
              </a:spcAft>
              <a:buClr>
                <a:srgbClr val="99CC66"/>
              </a:buClr>
              <a:buSzPct val="45000"/>
              <a:buFont typeface="Wingdings" charset="2"/>
              <a:buChar char=""/>
            </a:pPr>
            <a:r>
              <a:rPr lang="de-DE" sz="2600" b="0" strike="noStrike" spc="-1" dirty="0">
                <a:latin typeface="Arial"/>
              </a:rPr>
              <a:t>Lernziel: Autonomes Lernen</a:t>
            </a:r>
          </a:p>
          <a:p>
            <a:pPr marL="432000" indent="-324000">
              <a:spcAft>
                <a:spcPts val="1417"/>
              </a:spcAft>
              <a:buClr>
                <a:srgbClr val="99CC66"/>
              </a:buClr>
              <a:buSzPct val="45000"/>
              <a:buFont typeface="Wingdings" charset="2"/>
              <a:buChar char=""/>
            </a:pPr>
            <a:r>
              <a:rPr lang="de-DE" sz="2600" b="0" strike="noStrike" spc="-1" dirty="0">
                <a:latin typeface="Arial"/>
              </a:rPr>
              <a:t>Arbeitstechniken zum systematischen Spracherwerb erlernen</a:t>
            </a:r>
          </a:p>
        </p:txBody>
      </p:sp>
      <p:pic>
        <p:nvPicPr>
          <p:cNvPr id="59" name="Grafik 58"/>
          <p:cNvPicPr/>
          <p:nvPr/>
        </p:nvPicPr>
        <p:blipFill>
          <a:blip r:embed="rId2"/>
          <a:stretch/>
        </p:blipFill>
        <p:spPr>
          <a:xfrm>
            <a:off x="4680000" y="1799640"/>
            <a:ext cx="4878000" cy="4878000"/>
          </a:xfrm>
          <a:prstGeom prst="rect">
            <a:avLst/>
          </a:prstGeom>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Shape 1"/>
          <p:cNvSpPr txBox="1"/>
          <p:nvPr/>
        </p:nvSpPr>
        <p:spPr>
          <a:xfrm>
            <a:off x="504000" y="576000"/>
            <a:ext cx="7200000" cy="720000"/>
          </a:xfrm>
          <a:prstGeom prst="rect">
            <a:avLst/>
          </a:prstGeom>
          <a:noFill/>
          <a:ln>
            <a:noFill/>
          </a:ln>
        </p:spPr>
        <p:txBody>
          <a:bodyPr lIns="0" tIns="0" rIns="0" bIns="0" anchor="ctr"/>
          <a:lstStyle/>
          <a:p>
            <a:r>
              <a:rPr lang="de-DE" sz="3600" b="0" strike="noStrike" spc="-1">
                <a:latin typeface="Arial"/>
              </a:rPr>
              <a:t>Lernen lernen</a:t>
            </a:r>
          </a:p>
        </p:txBody>
      </p:sp>
      <p:sp>
        <p:nvSpPr>
          <p:cNvPr id="61" name="TextShape 2"/>
          <p:cNvSpPr txBox="1"/>
          <p:nvPr/>
        </p:nvSpPr>
        <p:spPr>
          <a:xfrm>
            <a:off x="504000" y="1800000"/>
            <a:ext cx="9072000" cy="4384440"/>
          </a:xfrm>
          <a:prstGeom prst="rect">
            <a:avLst/>
          </a:prstGeom>
          <a:noFill/>
          <a:ln>
            <a:noFill/>
          </a:ln>
        </p:spPr>
        <p:txBody>
          <a:bodyPr lIns="0" tIns="0" rIns="0" bIns="0">
            <a:normAutofit fontScale="77500" lnSpcReduction="20000"/>
          </a:bodyPr>
          <a:lstStyle/>
          <a:p>
            <a:pPr marL="432000" indent="-324000">
              <a:spcAft>
                <a:spcPts val="1417"/>
              </a:spcAft>
              <a:buClr>
                <a:srgbClr val="99CC66"/>
              </a:buClr>
              <a:buSzPct val="45000"/>
              <a:buFont typeface="Wingdings" charset="2"/>
              <a:buChar char=""/>
            </a:pPr>
            <a:r>
              <a:rPr lang="de-DE" sz="2600" b="1" strike="noStrike" spc="-1" dirty="0">
                <a:latin typeface="Arial"/>
              </a:rPr>
              <a:t>Reflexionsübung:</a:t>
            </a:r>
            <a:endParaRPr lang="de-DE" sz="2600" b="0" strike="noStrike" spc="-1" dirty="0">
              <a:latin typeface="Arial"/>
            </a:endParaRPr>
          </a:p>
          <a:p>
            <a:pPr marL="432000" indent="-324000">
              <a:spcAft>
                <a:spcPts val="1417"/>
              </a:spcAft>
              <a:buClr>
                <a:srgbClr val="99CC66"/>
              </a:buClr>
              <a:buSzPct val="45000"/>
              <a:buFont typeface="Wingdings" charset="2"/>
              <a:buChar char=""/>
            </a:pPr>
            <a:r>
              <a:rPr lang="de-DE" sz="2600" b="0" strike="noStrike" spc="-1" dirty="0">
                <a:latin typeface="Arial"/>
              </a:rPr>
              <a:t>Erinnern Sie sich an ihre Schulzeit zurück und versuchen Sie die folgenden Fragen für sich im Stillen zu beantworten:</a:t>
            </a:r>
          </a:p>
          <a:p>
            <a:pPr marL="864000" lvl="1" indent="-324000">
              <a:spcAft>
                <a:spcPts val="1134"/>
              </a:spcAft>
              <a:buClr>
                <a:srgbClr val="99CC66"/>
              </a:buClr>
              <a:buSzPct val="75000"/>
              <a:buFont typeface="Symbol" charset="2"/>
              <a:buChar char=""/>
            </a:pPr>
            <a:r>
              <a:rPr lang="de-DE" sz="2600" b="0" strike="noStrike" spc="-1" dirty="0">
                <a:latin typeface="Arial"/>
              </a:rPr>
              <a:t>War Deutsch eher ihr „Lieblingsfach“ oder ihr „</a:t>
            </a:r>
            <a:r>
              <a:rPr lang="de-DE" sz="2600" b="0" strike="noStrike" spc="-1" dirty="0" err="1">
                <a:latin typeface="Arial"/>
              </a:rPr>
              <a:t>Hassfach</a:t>
            </a:r>
            <a:r>
              <a:rPr lang="de-DE" sz="2600" b="0" strike="noStrike" spc="-1" dirty="0">
                <a:latin typeface="Arial"/>
              </a:rPr>
              <a:t>“? Sind Sie gerne in den Deutschunterricht gegangen</a:t>
            </a:r>
            <a:r>
              <a:rPr lang="de-DE" sz="2600" b="0" strike="noStrike" spc="-1" dirty="0" smtClean="0">
                <a:latin typeface="Arial"/>
              </a:rPr>
              <a:t>? Hass-Lieblingsfächer?</a:t>
            </a:r>
            <a:endParaRPr lang="de-DE" sz="2600" b="0" strike="noStrike" spc="-1" dirty="0">
              <a:latin typeface="Arial"/>
            </a:endParaRPr>
          </a:p>
          <a:p>
            <a:pPr marL="864000" lvl="1" indent="-324000">
              <a:spcAft>
                <a:spcPts val="1134"/>
              </a:spcAft>
              <a:buClr>
                <a:srgbClr val="99CC66"/>
              </a:buClr>
              <a:buSzPct val="75000"/>
              <a:buFont typeface="Symbol" charset="2"/>
              <a:buChar char=""/>
            </a:pPr>
            <a:r>
              <a:rPr lang="de-DE" sz="2600" b="0" strike="noStrike" spc="-1" dirty="0">
                <a:latin typeface="Arial"/>
              </a:rPr>
              <a:t>Erinnern Sie sich an ihre Lehrer. Welche Lehrer schätzten Sie besonders? Welche weniger? Warum?</a:t>
            </a:r>
          </a:p>
          <a:p>
            <a:pPr marL="864000" lvl="1" indent="-324000">
              <a:spcAft>
                <a:spcPts val="1134"/>
              </a:spcAft>
              <a:buClr>
                <a:srgbClr val="99CC66"/>
              </a:buClr>
              <a:buSzPct val="75000"/>
              <a:buFont typeface="Symbol" charset="2"/>
              <a:buChar char=""/>
            </a:pPr>
            <a:r>
              <a:rPr lang="de-DE" sz="2600" b="0" strike="noStrike" spc="-1" dirty="0">
                <a:latin typeface="Arial"/>
              </a:rPr>
              <a:t>Mögen Sie lieber „strenge“ oder „lockere“ Lehrer?</a:t>
            </a:r>
          </a:p>
          <a:p>
            <a:pPr marL="864000" lvl="1" indent="-324000">
              <a:spcAft>
                <a:spcPts val="1134"/>
              </a:spcAft>
              <a:buClr>
                <a:srgbClr val="99CC66"/>
              </a:buClr>
              <a:buSzPct val="75000"/>
              <a:buFont typeface="Symbol" charset="2"/>
              <a:buChar char=""/>
            </a:pPr>
            <a:r>
              <a:rPr lang="de-DE" sz="2600" b="0" strike="noStrike" spc="-1" dirty="0">
                <a:latin typeface="Arial"/>
              </a:rPr>
              <a:t>Auf welche Weise haben Sie in ihrer Schulzeit gelernt? Wo und zu welcher Uhrzeit lernen Sie am Liebsten?</a:t>
            </a:r>
          </a:p>
          <a:p>
            <a:pPr marL="432000" indent="-324000">
              <a:spcAft>
                <a:spcPts val="1417"/>
              </a:spcAft>
              <a:buClr>
                <a:srgbClr val="99CC66"/>
              </a:buClr>
              <a:buSzPct val="45000"/>
              <a:buFont typeface="Wingdings" charset="2"/>
              <a:buChar char=""/>
            </a:pPr>
            <a:r>
              <a:rPr lang="de-DE" sz="2600" b="0" strike="noStrike" spc="-1" dirty="0">
                <a:latin typeface="Arial"/>
              </a:rPr>
              <a:t>Tauschen Sie sich nun in Partnerarbeit mit ihren Kommilitonen aus</a:t>
            </a:r>
          </a:p>
          <a:p>
            <a:pPr marL="432000" indent="-324000">
              <a:spcAft>
                <a:spcPts val="1417"/>
              </a:spcAft>
              <a:buClr>
                <a:srgbClr val="99CC66"/>
              </a:buClr>
              <a:buSzPct val="45000"/>
              <a:buFont typeface="Wingdings" charset="2"/>
              <a:buChar char=""/>
            </a:pPr>
            <a:r>
              <a:rPr lang="de-DE" sz="2600" b="0" strike="noStrike" spc="-1" dirty="0">
                <a:latin typeface="Arial"/>
              </a:rPr>
              <a:t>Fassen Sie für das Plenum kurz das Ergebnis ihrer Diskussion zusammen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1202</Words>
  <Application>LibreOffice/5.4.1.2$MacOSX_X86_64 LibreOffice_project/ea7cb86e6eeb2bf3a5af73a8f7777ac570321527</Application>
  <PresentationFormat>Benutzerdefiniert</PresentationFormat>
  <Paragraphs>128</Paragraphs>
  <Slides>25</Slides>
  <Notes>0</Notes>
  <HiddenSlides>0</HiddenSlides>
  <MMClips>0</MMClips>
  <ScaleCrop>false</ScaleCrop>
  <HeadingPairs>
    <vt:vector size="4" baseType="variant">
      <vt:variant>
        <vt:lpstr>Design</vt:lpstr>
      </vt:variant>
      <vt:variant>
        <vt:i4>1</vt:i4>
      </vt:variant>
      <vt:variant>
        <vt:lpstr>Folientitel</vt:lpstr>
      </vt:variant>
      <vt:variant>
        <vt:i4>25</vt:i4>
      </vt:variant>
    </vt:vector>
  </HeadingPairs>
  <TitlesOfParts>
    <vt:vector size="26" baseType="lpstr">
      <vt:lpstr>Office Theme</vt:lpstr>
      <vt:lpstr>Folie 1</vt:lpstr>
      <vt:lpstr>Folie 2</vt:lpstr>
      <vt:lpstr>Folie 3</vt:lpstr>
      <vt:lpstr>Anforderungen </vt:lpstr>
      <vt:lpstr>Folie 5</vt:lpstr>
      <vt:lpstr>Kursplan/Themen </vt:lpstr>
      <vt:lpstr>Folie 7</vt:lpstr>
      <vt:lpstr>Folie 8</vt:lpstr>
      <vt:lpstr>Folie 9</vt:lpstr>
      <vt:lpstr>Folie 10</vt:lpstr>
      <vt:lpstr>Lernen lernen </vt:lpstr>
      <vt:lpstr>Tipps zum Lernen </vt:lpstr>
      <vt:lpstr>Hausaufgabe</vt:lpstr>
      <vt:lpstr>Tipps zum richtigen Lernen </vt:lpstr>
      <vt:lpstr>Thema der nächsten Einheit: Problemfall Plagiat </vt:lpstr>
      <vt:lpstr>Tipps zum Lernen/Probleme</vt:lpstr>
      <vt:lpstr>Folie 17</vt:lpstr>
      <vt:lpstr>Folie 18</vt:lpstr>
      <vt:lpstr>Folie 19</vt:lpstr>
      <vt:lpstr>Folie 20</vt:lpstr>
      <vt:lpstr>Folie 21</vt:lpstr>
      <vt:lpstr>Folie 22</vt:lpstr>
      <vt:lpstr>Folie 23</vt:lpstr>
      <vt:lpstr>„Berufstausch“</vt:lpstr>
      <vt:lpstr>Hausaufgabe/Hausübung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Yannick Baumann</dc:creator>
  <cp:lastModifiedBy>Packard Bell</cp:lastModifiedBy>
  <cp:revision>15</cp:revision>
  <dcterms:created xsi:type="dcterms:W3CDTF">2018-09-13T17:42:24Z</dcterms:created>
  <dcterms:modified xsi:type="dcterms:W3CDTF">2018-09-27T10:56:37Z</dcterms:modified>
  <dc:language>de-DE</dc:language>
</cp:coreProperties>
</file>