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7" r:id="rId3"/>
    <p:sldId id="279" r:id="rId4"/>
    <p:sldId id="283" r:id="rId5"/>
    <p:sldId id="293" r:id="rId6"/>
    <p:sldId id="294" r:id="rId7"/>
    <p:sldId id="295" r:id="rId8"/>
    <p:sldId id="299" r:id="rId9"/>
    <p:sldId id="296" r:id="rId10"/>
    <p:sldId id="300" r:id="rId11"/>
    <p:sldId id="304" r:id="rId12"/>
    <p:sldId id="308" r:id="rId13"/>
    <p:sldId id="305" r:id="rId14"/>
    <p:sldId id="306" r:id="rId15"/>
    <p:sldId id="307" r:id="rId16"/>
    <p:sldId id="309" r:id="rId17"/>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6912" autoAdjust="0"/>
    <p:restoredTop sz="94660"/>
  </p:normalViewPr>
  <p:slideViewPr>
    <p:cSldViewPr>
      <p:cViewPr>
        <p:scale>
          <a:sx n="66" d="100"/>
          <a:sy n="66" d="100"/>
        </p:scale>
        <p:origin x="-1368" y="-6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bg>
      <p:bgRef idx="1002">
        <a:schemeClr val="bg2"/>
      </p:bgRef>
    </p:bg>
    <p:spTree>
      <p:nvGrpSpPr>
        <p:cNvPr id="1" name=""/>
        <p:cNvGrpSpPr/>
        <p:nvPr/>
      </p:nvGrpSpPr>
      <p:grpSpPr>
        <a:xfrm>
          <a:off x="0" y="0"/>
          <a:ext cx="0" cy="0"/>
          <a:chOff x="0" y="0"/>
          <a:chExt cx="0" cy="0"/>
        </a:xfrm>
      </p:grpSpPr>
      <p:sp>
        <p:nvSpPr>
          <p:cNvPr id="9" name="Titel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17" name="Untertitel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30" name="Datumsplatzhalter 29"/>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19" name="Fußzeilenplatzhalter 18"/>
          <p:cNvSpPr>
            <a:spLocks noGrp="1"/>
          </p:cNvSpPr>
          <p:nvPr>
            <p:ph type="ftr" sz="quarter" idx="11"/>
          </p:nvPr>
        </p:nvSpPr>
        <p:spPr/>
        <p:txBody>
          <a:bodyPr/>
          <a:lstStyle/>
          <a:p>
            <a:endParaRPr lang="de-DE"/>
          </a:p>
        </p:txBody>
      </p:sp>
      <p:sp>
        <p:nvSpPr>
          <p:cNvPr id="27" name="Foliennummernplatzhalter 26"/>
          <p:cNvSpPr>
            <a:spLocks noGrp="1"/>
          </p:cNvSpPr>
          <p:nvPr>
            <p:ph type="sldNum" sz="quarter" idx="12"/>
          </p:nvPr>
        </p:nvSpPr>
        <p:spPr/>
        <p:txBody>
          <a:bodyPr/>
          <a:lstStyle/>
          <a:p>
            <a:fld id="{3A8FB575-9BEA-4071-9235-13C8DF6A267D}"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8FB575-9BEA-4071-9235-13C8DF6A267D}" type="slidenum">
              <a:rPr lang="de-DE" smtClean="0"/>
              <a:pPr/>
              <a:t>‹Nr.›</a:t>
            </a:fld>
            <a:endParaRPr lang="de-D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914401"/>
            <a:ext cx="2057400" cy="5211763"/>
          </a:xfrm>
        </p:spPr>
        <p:txBody>
          <a:bodyPr vert="eaVert"/>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a:xfrm>
            <a:off x="457200" y="914401"/>
            <a:ext cx="6019800" cy="5211763"/>
          </a:xfrm>
        </p:spPr>
        <p:txBody>
          <a:bodyPr vert="eaVert"/>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8FB575-9BEA-4071-9235-13C8DF6A267D}" type="slidenum">
              <a:rPr lang="de-DE" smtClean="0"/>
              <a:pPr/>
              <a:t>‹Nr.›</a:t>
            </a:fld>
            <a:endParaRPr lang="de-D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Inhaltsplatzhalter 2"/>
          <p:cNvSpPr>
            <a:spLocks noGrp="1"/>
          </p:cNvSpPr>
          <p:nvPr>
            <p:ph idx="1"/>
          </p:nvPr>
        </p:nvSpPr>
        <p:spPr/>
        <p:txBody>
          <a:body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8FB575-9BEA-4071-9235-13C8DF6A267D}" type="slidenum">
              <a:rPr lang="de-DE" smtClean="0"/>
              <a:pPr/>
              <a:t>‹Nr.›</a:t>
            </a:fld>
            <a:endParaRPr lang="de-D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2">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Textmasterformate durch Klicken bearbeiten</a:t>
            </a:r>
          </a:p>
        </p:txBody>
      </p:sp>
      <p:sp>
        <p:nvSpPr>
          <p:cNvPr id="4" name="Datumsplatzhalter 3"/>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3A8FB575-9BEA-4071-9235-13C8DF6A267D}" type="slidenum">
              <a:rPr lang="de-DE" smtClean="0"/>
              <a:pPr/>
              <a:t>‹Nr.›</a:t>
            </a:fld>
            <a:endParaRPr lang="de-DE"/>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a:lstStyle/>
          <a:p>
            <a:r>
              <a:rPr kumimoji="0" lang="de-DE" smtClean="0"/>
              <a:t>Titelmasterformat durch Klicken bearbeiten</a:t>
            </a:r>
            <a:endParaRPr kumimoji="0" lang="en-US"/>
          </a:p>
        </p:txBody>
      </p:sp>
      <p:sp>
        <p:nvSpPr>
          <p:cNvPr id="3" name="Inhaltsplatzhalt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Inhaltsplatzhalt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8FB575-9BEA-4071-9235-13C8DF6A267D}" type="slidenum">
              <a:rPr lang="de-DE" smtClean="0"/>
              <a:pPr/>
              <a:t>‹Nr.›</a:t>
            </a:fld>
            <a:endParaRPr lang="de-D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229600" cy="1143000"/>
          </a:xfrm>
        </p:spPr>
        <p:txBody>
          <a:bodyPr tIns="45720" anchor="b"/>
          <a:lstStyle>
            <a:lvl1pPr>
              <a:defRPr/>
            </a:lvl1pPr>
          </a:lstStyle>
          <a:p>
            <a:r>
              <a:rPr kumimoji="0" lang="de-DE" smtClean="0"/>
              <a:t>Titelmasterformat durch Klicken bearbeiten</a:t>
            </a:r>
            <a:endParaRPr kumimoji="0" lang="en-US"/>
          </a:p>
        </p:txBody>
      </p:sp>
      <p:sp>
        <p:nvSpPr>
          <p:cNvPr id="3" name="Textplatzhalt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4" name="Textplatzhalt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Textmasterformate durch Klicken bearbeiten</a:t>
            </a:r>
          </a:p>
        </p:txBody>
      </p:sp>
      <p:sp>
        <p:nvSpPr>
          <p:cNvPr id="5" name="Inhaltsplatzhalt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6" name="Inhaltsplatzhalt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7" name="Datumsplatzhalter 6"/>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3A8FB575-9BEA-4071-9235-13C8DF6A267D}" type="slidenum">
              <a:rPr lang="de-DE" smtClean="0"/>
              <a:pPr/>
              <a:t>‹Nr.›</a:t>
            </a:fld>
            <a:endParaRPr lang="de-D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3A8FB575-9BEA-4071-9235-13C8DF6A267D}"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3A8FB575-9BEA-4071-9235-13C8DF6A267D}"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de-DE" smtClean="0"/>
              <a:t>Textmasterformate durch Klicken bearbeiten</a:t>
            </a:r>
          </a:p>
        </p:txBody>
      </p:sp>
      <p:sp>
        <p:nvSpPr>
          <p:cNvPr id="4" name="Inhaltsplatzhalt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de-DE" smtClean="0"/>
              <a:t>Textmasterformate durch Klicken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5" name="Datumsplatzhalter 4"/>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3A8FB575-9BEA-4071-9235-13C8DF6A267D}" type="slidenum">
              <a:rPr lang="de-DE" smtClean="0"/>
              <a:pPr/>
              <a:t>‹Nr.›</a:t>
            </a:fld>
            <a:endParaRPr lang="de-D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9" name="Eine Ecke des Rechtecks schneiden und abrunden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echtwinkliges Dreieck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el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de-DE" smtClean="0"/>
              <a:t>Titelmasterformat durch Klicken bearbeiten</a:t>
            </a:r>
            <a:endParaRPr kumimoji="0" lang="en-US"/>
          </a:p>
        </p:txBody>
      </p:sp>
      <p:sp>
        <p:nvSpPr>
          <p:cNvPr id="4" name="Textplatzhalt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de-DE" smtClean="0"/>
              <a:t>Textmasterformate durch Klicken bearbeiten</a:t>
            </a:r>
          </a:p>
        </p:txBody>
      </p:sp>
      <p:sp>
        <p:nvSpPr>
          <p:cNvPr id="5" name="Datumsplatzhalter 4"/>
          <p:cNvSpPr>
            <a:spLocks noGrp="1"/>
          </p:cNvSpPr>
          <p:nvPr>
            <p:ph type="dt" sz="half" idx="10"/>
          </p:nvPr>
        </p:nvSpPr>
        <p:spPr/>
        <p:txBody>
          <a:bodyPr/>
          <a:lstStyle/>
          <a:p>
            <a:fld id="{EFA1E1D3-6A25-453C-BD40-BEC8C796B49D}" type="datetimeFigureOut">
              <a:rPr lang="de-DE" smtClean="0"/>
              <a:pPr/>
              <a:t>17.10.2018</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a:xfrm>
            <a:off x="8077200" y="6356350"/>
            <a:ext cx="609600" cy="365125"/>
          </a:xfrm>
        </p:spPr>
        <p:txBody>
          <a:bodyPr/>
          <a:lstStyle/>
          <a:p>
            <a:fld id="{3A8FB575-9BEA-4071-9235-13C8DF6A267D}" type="slidenum">
              <a:rPr lang="de-DE" smtClean="0"/>
              <a:pPr/>
              <a:t>‹Nr.›</a:t>
            </a:fld>
            <a:endParaRPr lang="de-DE"/>
          </a:p>
        </p:txBody>
      </p:sp>
      <p:sp>
        <p:nvSpPr>
          <p:cNvPr id="3" name="Bildplatzhalt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de-DE" smtClean="0"/>
              <a:t>Bild durch Klicken auf Symbol hinzufügen</a:t>
            </a:r>
            <a:endParaRPr kumimoji="0" lang="en-US" dirty="0"/>
          </a:p>
        </p:txBody>
      </p:sp>
      <p:sp>
        <p:nvSpPr>
          <p:cNvPr id="10" name="Freihand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ihand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ihand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ihand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elplatzhalt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de-DE" smtClean="0"/>
              <a:t>Titelmasterformat durch Klicken bearbeiten</a:t>
            </a:r>
            <a:endParaRPr kumimoji="0" lang="en-US"/>
          </a:p>
        </p:txBody>
      </p:sp>
      <p:sp>
        <p:nvSpPr>
          <p:cNvPr id="30" name="Textplatzhalt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de-DE" smtClean="0"/>
              <a:t>Textmasterformate durch Klicken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
        <p:nvSpPr>
          <p:cNvPr id="10" name="Datumsplatzhalt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FA1E1D3-6A25-453C-BD40-BEC8C796B49D}" type="datetimeFigureOut">
              <a:rPr lang="de-DE" smtClean="0"/>
              <a:pPr/>
              <a:t>17.10.2018</a:t>
            </a:fld>
            <a:endParaRPr lang="de-DE"/>
          </a:p>
        </p:txBody>
      </p:sp>
      <p:sp>
        <p:nvSpPr>
          <p:cNvPr id="22" name="Fußzeilenplatzhalt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de-DE"/>
          </a:p>
        </p:txBody>
      </p:sp>
      <p:sp>
        <p:nvSpPr>
          <p:cNvPr id="18" name="Foliennummernplatzhalt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A8FB575-9BEA-4071-9235-13C8DF6A267D}" type="slidenum">
              <a:rPr lang="de-DE" smtClean="0"/>
              <a:pPr/>
              <a:t>‹Nr.›</a:t>
            </a:fld>
            <a:endParaRPr lang="de-DE"/>
          </a:p>
        </p:txBody>
      </p:sp>
      <p:grpSp>
        <p:nvGrpSpPr>
          <p:cNvPr id="2" name="Gruppieren 1"/>
          <p:cNvGrpSpPr/>
          <p:nvPr/>
        </p:nvGrpSpPr>
        <p:grpSpPr>
          <a:xfrm>
            <a:off x="-19017" y="202408"/>
            <a:ext cx="9180548" cy="649224"/>
            <a:chOff x="-19045" y="216550"/>
            <a:chExt cx="9180548" cy="649224"/>
          </a:xfrm>
        </p:grpSpPr>
        <p:sp>
          <p:nvSpPr>
            <p:cNvPr id="12" name="Freihand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ihand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hyperlink" Target="mailto:koeck@mail.muni.cz"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33400" y="1357298"/>
            <a:ext cx="7851648" cy="2357454"/>
          </a:xfrm>
        </p:spPr>
        <p:txBody>
          <a:bodyPr>
            <a:noAutofit/>
          </a:bodyPr>
          <a:lstStyle/>
          <a:p>
            <a:r>
              <a:rPr lang="de-DE" sz="3200" dirty="0" smtClean="0"/>
              <a:t>NJI_799 Die amtlichen deutschsprachigen Regionen und ihre "Kultur(en)" - Landeskunde im Deutsch als Fremd- und </a:t>
            </a:r>
            <a:r>
              <a:rPr lang="de-DE" sz="3200" dirty="0" err="1" smtClean="0"/>
              <a:t>Zweitspracheunterrich</a:t>
            </a:r>
            <a:r>
              <a:rPr lang="de-DE" sz="3200" dirty="0" smtClean="0"/>
              <a:t/>
            </a:r>
            <a:br>
              <a:rPr lang="de-DE" sz="3200" dirty="0" smtClean="0"/>
            </a:br>
            <a:endParaRPr lang="de-DE" sz="3200" dirty="0"/>
          </a:p>
        </p:txBody>
      </p:sp>
      <p:sp>
        <p:nvSpPr>
          <p:cNvPr id="3" name="Untertitel 2"/>
          <p:cNvSpPr>
            <a:spLocks noGrp="1"/>
          </p:cNvSpPr>
          <p:nvPr>
            <p:ph type="subTitle" idx="1"/>
          </p:nvPr>
        </p:nvSpPr>
        <p:spPr>
          <a:xfrm>
            <a:off x="571472" y="2928934"/>
            <a:ext cx="7854696" cy="2928958"/>
          </a:xfrm>
        </p:spPr>
        <p:txBody>
          <a:bodyPr>
            <a:normAutofit fontScale="77500" lnSpcReduction="20000"/>
          </a:bodyPr>
          <a:lstStyle/>
          <a:p>
            <a:endParaRPr lang="de-DE" dirty="0" smtClean="0"/>
          </a:p>
          <a:p>
            <a:endParaRPr lang="de-DE" dirty="0" smtClean="0"/>
          </a:p>
          <a:p>
            <a:endParaRPr lang="de-DE" dirty="0" smtClean="0"/>
          </a:p>
          <a:p>
            <a:r>
              <a:rPr lang="de-DE" dirty="0" smtClean="0"/>
              <a:t>Johannes Köck </a:t>
            </a:r>
            <a:br>
              <a:rPr lang="de-DE" dirty="0" smtClean="0"/>
            </a:br>
            <a:r>
              <a:rPr lang="de-DE" dirty="0" smtClean="0">
                <a:hlinkClick r:id="rId2"/>
              </a:rPr>
              <a:t>koeck@mail.muni.cz</a:t>
            </a:r>
            <a:endParaRPr lang="de-DE" dirty="0" smtClean="0"/>
          </a:p>
          <a:p>
            <a:r>
              <a:rPr lang="de-DE" dirty="0" smtClean="0"/>
              <a:t>18. 10. 2018</a:t>
            </a:r>
          </a:p>
          <a:p>
            <a:r>
              <a:rPr lang="de-DE" dirty="0" smtClean="0"/>
              <a:t>Wintersemester  </a:t>
            </a:r>
            <a:r>
              <a:rPr lang="de-DE" dirty="0" smtClean="0"/>
              <a:t>2018 </a:t>
            </a:r>
          </a:p>
          <a:p>
            <a:r>
              <a:rPr lang="de-DE" dirty="0" smtClean="0"/>
              <a:t>  </a:t>
            </a:r>
            <a:br>
              <a:rPr lang="de-DE" dirty="0" smtClean="0"/>
            </a:br>
            <a:r>
              <a:rPr lang="de-DE" dirty="0" smtClean="0"/>
              <a:t/>
            </a:r>
            <a:br>
              <a:rPr lang="de-DE" dirty="0" smtClean="0"/>
            </a:br>
            <a:endParaRPr lang="de-DE" dirty="0" smtClean="0"/>
          </a:p>
          <a:p>
            <a:endParaRPr lang="de-DE" dirty="0"/>
          </a:p>
        </p:txBody>
      </p:sp>
      <p:pic>
        <p:nvPicPr>
          <p:cNvPr id="6146" name="Picture 2" descr="Bildergebnis für herzlich willkommen comic"/>
          <p:cNvPicPr>
            <a:picLocks noChangeAspect="1" noChangeArrowheads="1"/>
          </p:cNvPicPr>
          <p:nvPr/>
        </p:nvPicPr>
        <p:blipFill>
          <a:blip r:embed="rId3"/>
          <a:srcRect/>
          <a:stretch>
            <a:fillRect/>
          </a:stretch>
        </p:blipFill>
        <p:spPr bwMode="auto">
          <a:xfrm>
            <a:off x="0" y="3214662"/>
            <a:ext cx="4554173" cy="3643338"/>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de-DE" dirty="0" smtClean="0"/>
              <a:t>Besprechen der Hausaufgabe Teil 1 </a:t>
            </a:r>
            <a:endParaRPr lang="de-DE" dirty="0"/>
          </a:p>
        </p:txBody>
      </p:sp>
      <p:sp>
        <p:nvSpPr>
          <p:cNvPr id="3" name="Inhaltsplatzhalter 2"/>
          <p:cNvSpPr>
            <a:spLocks noGrp="1"/>
          </p:cNvSpPr>
          <p:nvPr>
            <p:ph idx="1"/>
          </p:nvPr>
        </p:nvSpPr>
        <p:spPr/>
        <p:txBody>
          <a:bodyPr/>
          <a:lstStyle/>
          <a:p>
            <a:pPr>
              <a:buNone/>
            </a:pPr>
            <a:r>
              <a:rPr lang="de-DE" dirty="0" smtClean="0"/>
              <a:t>1)Blättern Sie verschiedene Lehrwerke durch und analysieren Sie die landeskundlichen Einheiten im Bezug auf D-A-CH-L</a:t>
            </a:r>
          </a:p>
          <a:p>
            <a:pPr>
              <a:buNone/>
            </a:pPr>
            <a:r>
              <a:rPr lang="de-DE" dirty="0" smtClean="0"/>
              <a:t>2</a:t>
            </a:r>
            <a:r>
              <a:rPr lang="de-DE" dirty="0" smtClean="0"/>
              <a:t>) Präsentieren Sie ihre Ergebnisse anhand der Lehrwerke </a:t>
            </a:r>
            <a:endParaRPr lang="de-DE" dirty="0" smtClean="0"/>
          </a:p>
          <a:p>
            <a:pPr>
              <a:buNone/>
            </a:pPr>
            <a:endParaRPr lang="de-DE"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Lektüre/Textzirkel Teil </a:t>
            </a:r>
            <a:r>
              <a:rPr lang="de-DE" dirty="0" smtClean="0"/>
              <a:t>2</a:t>
            </a:r>
            <a:endParaRPr lang="de-DE" dirty="0"/>
          </a:p>
        </p:txBody>
      </p:sp>
      <p:sp>
        <p:nvSpPr>
          <p:cNvPr id="3" name="Inhaltsplatzhalter 2"/>
          <p:cNvSpPr>
            <a:spLocks noGrp="1"/>
          </p:cNvSpPr>
          <p:nvPr>
            <p:ph idx="1"/>
          </p:nvPr>
        </p:nvSpPr>
        <p:spPr/>
        <p:txBody>
          <a:bodyPr/>
          <a:lstStyle/>
          <a:p>
            <a:pPr>
              <a:buFont typeface="Courier New" pitchFamily="49" charset="0"/>
              <a:buChar char="o"/>
            </a:pPr>
            <a:r>
              <a:rPr lang="de-DE" dirty="0" smtClean="0"/>
              <a:t>Lesen Sie </a:t>
            </a:r>
            <a:r>
              <a:rPr lang="de-DE" dirty="0" smtClean="0"/>
              <a:t>nochmals den </a:t>
            </a:r>
            <a:r>
              <a:rPr lang="de-DE" dirty="0" smtClean="0"/>
              <a:t>Beitrag von Claus </a:t>
            </a:r>
            <a:r>
              <a:rPr lang="de-DE" dirty="0" err="1" smtClean="0"/>
              <a:t>Altmayer</a:t>
            </a:r>
            <a:r>
              <a:rPr lang="de-DE" dirty="0" smtClean="0"/>
              <a:t> (2006) </a:t>
            </a:r>
            <a:r>
              <a:rPr lang="de-DE" b="1" i="1" dirty="0" smtClean="0"/>
              <a:t>„Kulturelle Deutungsmuster als Lerngegenstand. Zur kulturwissenschaftlichen Transformation der ‚Landeskunde'.“ In: Fremdsprachen lehren und lernen 35, S. 44-59.</a:t>
            </a:r>
          </a:p>
          <a:p>
            <a:pPr>
              <a:buFont typeface="Courier New" pitchFamily="49" charset="0"/>
              <a:buChar char="o"/>
            </a:pPr>
            <a:r>
              <a:rPr lang="de-DE" b="1" i="1" dirty="0" smtClean="0"/>
              <a:t>Gehen Sie so vor wie im ersten Teil.</a:t>
            </a:r>
          </a:p>
          <a:p>
            <a:pPr>
              <a:buNone/>
            </a:pPr>
            <a:r>
              <a:rPr lang="de-DE" b="1" i="1" dirty="0" smtClean="0"/>
              <a:t>   Warum ist der Text von grundlegender Bedeutung?! Worum geht es im Text?</a:t>
            </a:r>
            <a:endParaRPr lang="de-DE" dirty="0" smtClean="0"/>
          </a:p>
          <a:p>
            <a:pPr>
              <a:buNone/>
            </a:pPr>
            <a:r>
              <a:rPr lang="de-DE" dirty="0" smtClean="0"/>
              <a:t>Nehmen Sie ihr Exzerpt zur Hand und sprechen Sie mit mindestens 3 Personen.</a:t>
            </a:r>
            <a:endParaRPr lang="de-DE" dirty="0"/>
          </a:p>
        </p:txBody>
      </p:sp>
      <p:pic>
        <p:nvPicPr>
          <p:cNvPr id="2050" name="Picture 2" descr="Ähnliches Foto"/>
          <p:cNvPicPr>
            <a:picLocks noChangeAspect="1" noChangeArrowheads="1"/>
          </p:cNvPicPr>
          <p:nvPr/>
        </p:nvPicPr>
        <p:blipFill>
          <a:blip r:embed="rId2"/>
          <a:srcRect/>
          <a:stretch>
            <a:fillRect/>
          </a:stretch>
        </p:blipFill>
        <p:spPr bwMode="auto">
          <a:xfrm>
            <a:off x="7286644" y="3000372"/>
            <a:ext cx="1628775" cy="3362326"/>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Textzirkel Teil 3 </a:t>
            </a:r>
            <a:endParaRPr lang="de-DE" dirty="0"/>
          </a:p>
        </p:txBody>
      </p:sp>
      <p:sp>
        <p:nvSpPr>
          <p:cNvPr id="3" name="Inhaltsplatzhalter 2"/>
          <p:cNvSpPr>
            <a:spLocks noGrp="1"/>
          </p:cNvSpPr>
          <p:nvPr>
            <p:ph idx="1"/>
          </p:nvPr>
        </p:nvSpPr>
        <p:spPr/>
        <p:txBody>
          <a:bodyPr/>
          <a:lstStyle/>
          <a:p>
            <a:r>
              <a:rPr lang="de-DE" dirty="0" smtClean="0"/>
              <a:t>Gehen Sie nun den Text „Instrumente für die empirische Erforschung kultureller Lernprozesse im Kontext von </a:t>
            </a:r>
            <a:r>
              <a:rPr lang="de-DE" dirty="0" err="1" smtClean="0"/>
              <a:t>DaF</a:t>
            </a:r>
            <a:r>
              <a:rPr lang="de-DE" dirty="0" smtClean="0"/>
              <a:t>“  durch </a:t>
            </a:r>
          </a:p>
          <a:p>
            <a:r>
              <a:rPr lang="de-DE" dirty="0" smtClean="0"/>
              <a:t>Und setzen Sie diesen in </a:t>
            </a:r>
            <a:r>
              <a:rPr lang="de-DE" dirty="0" err="1" smtClean="0"/>
              <a:t>relation</a:t>
            </a:r>
            <a:r>
              <a:rPr lang="de-DE" dirty="0" smtClean="0"/>
              <a:t> zum ersten </a:t>
            </a:r>
            <a:r>
              <a:rPr lang="de-DE" dirty="0" err="1" smtClean="0"/>
              <a:t>Altmayer</a:t>
            </a:r>
            <a:r>
              <a:rPr lang="de-DE" dirty="0" smtClean="0"/>
              <a:t> Text.</a:t>
            </a:r>
            <a:endParaRPr lang="de-D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3 Gegenstände </a:t>
            </a:r>
            <a:endParaRPr lang="de-DE" dirty="0"/>
          </a:p>
        </p:txBody>
      </p:sp>
      <p:sp>
        <p:nvSpPr>
          <p:cNvPr id="3" name="Inhaltsplatzhalter 2"/>
          <p:cNvSpPr>
            <a:spLocks noGrp="1"/>
          </p:cNvSpPr>
          <p:nvPr>
            <p:ph idx="1"/>
          </p:nvPr>
        </p:nvSpPr>
        <p:spPr/>
        <p:txBody>
          <a:bodyPr/>
          <a:lstStyle/>
          <a:p>
            <a:r>
              <a:rPr lang="de-DE" dirty="0" smtClean="0"/>
              <a:t>Erinnern Sie sich an die </a:t>
            </a:r>
            <a:r>
              <a:rPr lang="de-DE" dirty="0" smtClean="0"/>
              <a:t>Gegenstände </a:t>
            </a:r>
            <a:r>
              <a:rPr lang="de-DE" dirty="0" smtClean="0"/>
              <a:t>die sie mitgebracht haben.</a:t>
            </a:r>
          </a:p>
          <a:p>
            <a:r>
              <a:rPr lang="de-DE" dirty="0" smtClean="0"/>
              <a:t>Versuchen Sie konkrete Einsatzmöglichkeiten für den Unterricht zu überlegen</a:t>
            </a:r>
          </a:p>
          <a:p>
            <a:r>
              <a:rPr lang="de-DE" dirty="0" smtClean="0"/>
              <a:t>Wofür eignen sie sich? Warum?</a:t>
            </a:r>
            <a:endParaRPr lang="de-DE" dirty="0"/>
          </a:p>
        </p:txBody>
      </p:sp>
      <p:pic>
        <p:nvPicPr>
          <p:cNvPr id="1026" name="Picture 2" descr="Bildergebnis für mezcal"/>
          <p:cNvPicPr>
            <a:picLocks noChangeAspect="1" noChangeArrowheads="1"/>
          </p:cNvPicPr>
          <p:nvPr/>
        </p:nvPicPr>
        <p:blipFill>
          <a:blip r:embed="rId2" cstate="print"/>
          <a:srcRect/>
          <a:stretch>
            <a:fillRect/>
          </a:stretch>
        </p:blipFill>
        <p:spPr bwMode="auto">
          <a:xfrm>
            <a:off x="6619875" y="3495674"/>
            <a:ext cx="2524125" cy="3362326"/>
          </a:xfrm>
          <a:prstGeom prst="rect">
            <a:avLst/>
          </a:prstGeom>
          <a:noFill/>
        </p:spPr>
      </p:pic>
      <p:pic>
        <p:nvPicPr>
          <p:cNvPr id="1028" name="Picture 4" descr="Bildergebnis für mexico"/>
          <p:cNvPicPr>
            <a:picLocks noChangeAspect="1" noChangeArrowheads="1"/>
          </p:cNvPicPr>
          <p:nvPr/>
        </p:nvPicPr>
        <p:blipFill>
          <a:blip r:embed="rId3"/>
          <a:srcRect/>
          <a:stretch>
            <a:fillRect/>
          </a:stretch>
        </p:blipFill>
        <p:spPr bwMode="auto">
          <a:xfrm>
            <a:off x="0" y="4304520"/>
            <a:ext cx="3833836" cy="2553480"/>
          </a:xfrm>
          <a:prstGeom prst="rect">
            <a:avLst/>
          </a:prstGeom>
          <a:noFill/>
        </p:spPr>
      </p:pic>
      <p:pic>
        <p:nvPicPr>
          <p:cNvPr id="1030" name="Picture 6" descr="Bildergebnis für mexico"/>
          <p:cNvPicPr>
            <a:picLocks noChangeAspect="1" noChangeArrowheads="1"/>
          </p:cNvPicPr>
          <p:nvPr/>
        </p:nvPicPr>
        <p:blipFill>
          <a:blip r:embed="rId4"/>
          <a:srcRect/>
          <a:stretch>
            <a:fillRect/>
          </a:stretch>
        </p:blipFill>
        <p:spPr bwMode="auto">
          <a:xfrm>
            <a:off x="5834086" y="0"/>
            <a:ext cx="3309914" cy="1418535"/>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Video </a:t>
            </a:r>
            <a:endParaRPr lang="de-DE" dirty="0"/>
          </a:p>
        </p:txBody>
      </p:sp>
      <p:sp>
        <p:nvSpPr>
          <p:cNvPr id="3" name="Inhaltsplatzhalter 2"/>
          <p:cNvSpPr>
            <a:spLocks noGrp="1"/>
          </p:cNvSpPr>
          <p:nvPr>
            <p:ph idx="1"/>
          </p:nvPr>
        </p:nvSpPr>
        <p:spPr/>
        <p:txBody>
          <a:bodyPr/>
          <a:lstStyle/>
          <a:p>
            <a:r>
              <a:rPr lang="de-DE" dirty="0" smtClean="0"/>
              <a:t>Wie werden Bayern und Mexico  hier dargestellt?</a:t>
            </a:r>
          </a:p>
          <a:p>
            <a:r>
              <a:rPr lang="de-DE" dirty="0" smtClean="0"/>
              <a:t>Was ist daran gut für den Einsatz im Unterricht?</a:t>
            </a:r>
          </a:p>
          <a:p>
            <a:r>
              <a:rPr lang="de-DE" dirty="0" smtClean="0"/>
              <a:t>Was könnte problematisch sein?</a:t>
            </a:r>
          </a:p>
          <a:p>
            <a:endParaRPr lang="de-DE" dirty="0" smtClean="0"/>
          </a:p>
          <a:p>
            <a:r>
              <a:rPr lang="de-DE" dirty="0" smtClean="0"/>
              <a:t>https://www.youtube.com/watch?v=y1YPuJMSmj0</a:t>
            </a:r>
            <a:endParaRPr lang="de-DE"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357298"/>
            <a:ext cx="8229600" cy="489790"/>
          </a:xfrm>
        </p:spPr>
        <p:txBody>
          <a:bodyPr>
            <a:normAutofit fontScale="90000"/>
          </a:bodyPr>
          <a:lstStyle/>
          <a:p>
            <a:r>
              <a:rPr lang="de-DE" dirty="0" smtClean="0"/>
              <a:t/>
            </a:r>
            <a:br>
              <a:rPr lang="de-DE" dirty="0" smtClean="0"/>
            </a:br>
            <a:r>
              <a:rPr lang="de-DE" dirty="0" smtClean="0"/>
              <a:t/>
            </a:r>
            <a:br>
              <a:rPr lang="de-DE" dirty="0" smtClean="0"/>
            </a:br>
            <a:r>
              <a:rPr lang="de-DE" dirty="0" smtClean="0"/>
              <a:t>Besprechen der Hausaufgabe Teil 2)</a:t>
            </a:r>
            <a:endParaRPr lang="de-DE" dirty="0"/>
          </a:p>
        </p:txBody>
      </p:sp>
      <p:sp>
        <p:nvSpPr>
          <p:cNvPr id="3" name="Inhaltsplatzhalter 2"/>
          <p:cNvSpPr>
            <a:spLocks noGrp="1"/>
          </p:cNvSpPr>
          <p:nvPr>
            <p:ph idx="1"/>
          </p:nvPr>
        </p:nvSpPr>
        <p:spPr/>
        <p:txBody>
          <a:bodyPr/>
          <a:lstStyle/>
          <a:p>
            <a:r>
              <a:rPr lang="de-DE" dirty="0" smtClean="0"/>
              <a:t>Video fertig schauen</a:t>
            </a:r>
          </a:p>
          <a:p>
            <a:r>
              <a:rPr lang="de-DE" dirty="0" smtClean="0"/>
              <a:t>Frage bzgl. Unterrichtspotenzialen formulieren.</a:t>
            </a:r>
          </a:p>
          <a:p>
            <a:r>
              <a:rPr lang="de-DE" dirty="0" smtClean="0"/>
              <a:t>Brief aus Sicht eines der Musiker „nach Hause“ schreiben</a:t>
            </a:r>
            <a:endParaRPr lang="de-DE" dirty="0"/>
          </a:p>
        </p:txBody>
      </p:sp>
      <p:pic>
        <p:nvPicPr>
          <p:cNvPr id="40964" name="Picture 4" descr="Bildergebnis für Mariachi"/>
          <p:cNvPicPr>
            <a:picLocks noChangeAspect="1" noChangeArrowheads="1"/>
          </p:cNvPicPr>
          <p:nvPr/>
        </p:nvPicPr>
        <p:blipFill>
          <a:blip r:embed="rId2"/>
          <a:srcRect/>
          <a:stretch>
            <a:fillRect/>
          </a:stretch>
        </p:blipFill>
        <p:spPr bwMode="auto">
          <a:xfrm>
            <a:off x="6591300" y="3495674"/>
            <a:ext cx="2552700" cy="3362326"/>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Gruppenarbeit </a:t>
            </a:r>
            <a:endParaRPr lang="de-DE" dirty="0"/>
          </a:p>
        </p:txBody>
      </p:sp>
      <p:sp>
        <p:nvSpPr>
          <p:cNvPr id="3" name="Inhaltsplatzhalter 2"/>
          <p:cNvSpPr>
            <a:spLocks noGrp="1"/>
          </p:cNvSpPr>
          <p:nvPr>
            <p:ph idx="1"/>
          </p:nvPr>
        </p:nvSpPr>
        <p:spPr/>
        <p:txBody>
          <a:bodyPr/>
          <a:lstStyle/>
          <a:p>
            <a:r>
              <a:rPr lang="de-DE" dirty="0" smtClean="0"/>
              <a:t>Intermezzo: Denken Sie an alle theoretischen Zugänge, die Sie bisher gewonnen haben und versuchen Sie dann folgende Aufgabe zu gestalten:</a:t>
            </a:r>
          </a:p>
          <a:p>
            <a:r>
              <a:rPr lang="de-DE" dirty="0" smtClean="0"/>
              <a:t>Der Klett Verlag plant ein neues, </a:t>
            </a:r>
            <a:r>
              <a:rPr lang="de-DE" dirty="0" err="1" smtClean="0"/>
              <a:t>plurizentrisches</a:t>
            </a:r>
            <a:r>
              <a:rPr lang="de-DE" dirty="0" smtClean="0"/>
              <a:t> Landeskundelehrwerk und Sie sollen das Titelblatt gestalten.</a:t>
            </a:r>
          </a:p>
          <a:p>
            <a:r>
              <a:rPr lang="de-DE" dirty="0" smtClean="0"/>
              <a:t>Welche Themen, welche Bilder müssen unbedingt vorkommen?</a:t>
            </a:r>
          </a:p>
          <a:p>
            <a:r>
              <a:rPr lang="de-DE" dirty="0" smtClean="0"/>
              <a:t>Gestalten Sie ein Plakat (klassisch mit Stiften oder virtuell)</a:t>
            </a:r>
          </a:p>
          <a:p>
            <a:pPr>
              <a:buNone/>
            </a:pPr>
            <a:endParaRPr lang="de-DE" dirty="0"/>
          </a:p>
        </p:txBody>
      </p:sp>
      <p:pic>
        <p:nvPicPr>
          <p:cNvPr id="1026" name="Picture 2" descr="Bildergebnis für intermezzo"/>
          <p:cNvPicPr>
            <a:picLocks noChangeAspect="1" noChangeArrowheads="1"/>
          </p:cNvPicPr>
          <p:nvPr/>
        </p:nvPicPr>
        <p:blipFill>
          <a:blip r:embed="rId2"/>
          <a:srcRect/>
          <a:stretch>
            <a:fillRect/>
          </a:stretch>
        </p:blipFill>
        <p:spPr bwMode="auto">
          <a:xfrm>
            <a:off x="6438900" y="0"/>
            <a:ext cx="2705100" cy="1685926"/>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71480"/>
            <a:ext cx="8229600" cy="5753120"/>
          </a:xfrm>
        </p:spPr>
        <p:txBody>
          <a:bodyPr>
            <a:normAutofit fontScale="47500" lnSpcReduction="20000"/>
          </a:bodyPr>
          <a:lstStyle/>
          <a:p>
            <a:endParaRPr lang="de-DE" sz="4500" dirty="0" smtClean="0"/>
          </a:p>
          <a:p>
            <a:endParaRPr lang="de-DE" sz="4500" dirty="0" smtClean="0"/>
          </a:p>
          <a:p>
            <a:r>
              <a:rPr lang="de-DE" sz="5100" dirty="0" smtClean="0"/>
              <a:t>Definition </a:t>
            </a:r>
            <a:r>
              <a:rPr lang="de-DE" sz="5100" b="1" dirty="0" smtClean="0"/>
              <a:t>amtlich deutschsprachige Region:</a:t>
            </a:r>
            <a:r>
              <a:rPr lang="de-DE" sz="5100" dirty="0" smtClean="0"/>
              <a:t> „Dieser Begriff wird als Ersatz für den Begriff ‚deutschsprachige Länder‘ verwendet, der zwar verbreitet, aber nicht zutreffend ist. Damit soll auf das Spannungsverhältnis zwischen amtlicher Einsprachigkeit im Deutschen und faktischer Mehrsprachigkeit des Alltags aufmerksam gemacht werden. Da allerdings die adressierten Staaten als Amtssprache nicht nur  Deutsch haben, ist der Begriff ‚Land‘ durch ‚Region’ ersetzt.</a:t>
            </a:r>
          </a:p>
          <a:p>
            <a:pPr>
              <a:buNone/>
            </a:pPr>
            <a:r>
              <a:rPr lang="de-DE" sz="5100" dirty="0" smtClean="0"/>
              <a:t>“ (</a:t>
            </a:r>
            <a:r>
              <a:rPr lang="de-DE" sz="5100" dirty="0" err="1" smtClean="0"/>
              <a:t>Dirim</a:t>
            </a:r>
            <a:r>
              <a:rPr lang="de-DE" sz="5100" dirty="0" smtClean="0"/>
              <a:t> 2015: 26)</a:t>
            </a:r>
          </a:p>
          <a:p>
            <a:pPr>
              <a:buNone/>
            </a:pPr>
            <a:endParaRPr lang="de-DE" sz="3600" dirty="0" smtClean="0"/>
          </a:p>
          <a:p>
            <a:pPr>
              <a:buNone/>
            </a:pPr>
            <a:endParaRPr lang="de-DE" sz="3600" dirty="0" smtClean="0"/>
          </a:p>
          <a:p>
            <a:pPr>
              <a:buNone/>
            </a:pPr>
            <a:r>
              <a:rPr lang="de-DE" dirty="0" smtClean="0"/>
              <a:t>.</a:t>
            </a:r>
          </a:p>
          <a:p>
            <a:pPr>
              <a:buNone/>
            </a:pPr>
            <a:r>
              <a:rPr lang="de-DE" dirty="0" smtClean="0"/>
              <a:t> Quelle: </a:t>
            </a:r>
            <a:r>
              <a:rPr lang="de-DE" dirty="0" err="1" smtClean="0"/>
              <a:t>Dirim</a:t>
            </a:r>
            <a:r>
              <a:rPr lang="de-DE" dirty="0" smtClean="0"/>
              <a:t>, </a:t>
            </a:r>
            <a:r>
              <a:rPr lang="de-DE" dirty="0" err="1" smtClean="0"/>
              <a:t>İnci</a:t>
            </a:r>
            <a:r>
              <a:rPr lang="de-DE" dirty="0" smtClean="0"/>
              <a:t> (2015): Umgang mit migrationsbedingter Mehrsprachigkeit in der schulischen Bildung. In: Leiprecht, Rudolf &amp; Anja Steinbach (Hrsg.): Schule in der Migrationsgesellschaft. Ein Handbuch. Band 2: Sprache –Rassismus-Professionalität. </a:t>
            </a:r>
            <a:r>
              <a:rPr lang="de-DE" dirty="0" err="1" smtClean="0"/>
              <a:t>Schwalbach</a:t>
            </a:r>
            <a:r>
              <a:rPr lang="de-DE" dirty="0" smtClean="0"/>
              <a:t> Ts. (Debus Pädagogik), S. 25-48.</a:t>
            </a:r>
          </a:p>
          <a:p>
            <a:pPr>
              <a:buNone/>
            </a:pPr>
            <a:r>
              <a:rPr lang="de-DE" dirty="0" smtClean="0"/>
              <a:t> </a:t>
            </a:r>
          </a:p>
          <a:p>
            <a:endParaRPr lang="de-DE"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Was ist Landeskunde?</a:t>
            </a:r>
            <a:endParaRPr lang="de-DE" dirty="0"/>
          </a:p>
        </p:txBody>
      </p:sp>
      <p:sp>
        <p:nvSpPr>
          <p:cNvPr id="3" name="Inhaltsplatzhalter 2"/>
          <p:cNvSpPr>
            <a:spLocks noGrp="1"/>
          </p:cNvSpPr>
          <p:nvPr>
            <p:ph idx="1"/>
          </p:nvPr>
        </p:nvSpPr>
        <p:spPr/>
        <p:txBody>
          <a:bodyPr>
            <a:normAutofit/>
          </a:bodyPr>
          <a:lstStyle/>
          <a:p>
            <a:pPr lvl="0"/>
            <a:r>
              <a:rPr lang="de-DE" dirty="0" smtClean="0"/>
              <a:t>„Der Begriff</a:t>
            </a:r>
            <a:r>
              <a:rPr lang="de-DE" b="1" dirty="0" smtClean="0"/>
              <a:t> Landeskunde</a:t>
            </a:r>
            <a:r>
              <a:rPr lang="de-DE" dirty="0" smtClean="0"/>
              <a:t> fasst verschiedene </a:t>
            </a:r>
            <a:r>
              <a:rPr lang="de-DE" b="1" dirty="0" smtClean="0"/>
              <a:t>Forschungsansätze </a:t>
            </a:r>
            <a:r>
              <a:rPr lang="de-DE" dirty="0" smtClean="0"/>
              <a:t>und </a:t>
            </a:r>
            <a:r>
              <a:rPr lang="de-DE" b="1" dirty="0" smtClean="0"/>
              <a:t>Lehrkonzepte </a:t>
            </a:r>
            <a:r>
              <a:rPr lang="de-DE" dirty="0" smtClean="0"/>
              <a:t>zusammen,  die sich mit </a:t>
            </a:r>
            <a:r>
              <a:rPr lang="de-DE" b="1" dirty="0" err="1" smtClean="0"/>
              <a:t>landes</a:t>
            </a:r>
            <a:r>
              <a:rPr lang="de-DE" b="1" dirty="0" smtClean="0"/>
              <a:t>- und kulturspezifischen Inhalten </a:t>
            </a:r>
            <a:r>
              <a:rPr lang="de-DE" dirty="0" smtClean="0"/>
              <a:t>des Deutschunterrichts sowie </a:t>
            </a:r>
            <a:r>
              <a:rPr lang="de-DE" b="1" dirty="0" smtClean="0"/>
              <a:t>Methoden </a:t>
            </a:r>
            <a:r>
              <a:rPr lang="de-DE" dirty="0" smtClean="0"/>
              <a:t>und </a:t>
            </a:r>
            <a:r>
              <a:rPr lang="de-DE" b="1" dirty="0" smtClean="0"/>
              <a:t>Strategien </a:t>
            </a:r>
            <a:r>
              <a:rPr lang="de-DE" dirty="0" smtClean="0"/>
              <a:t>ihrer </a:t>
            </a:r>
            <a:r>
              <a:rPr lang="de-DE" b="1" dirty="0" smtClean="0"/>
              <a:t>Darstellung, Vermittlung, Aneignung und Anwendung </a:t>
            </a:r>
            <a:r>
              <a:rPr lang="de-DE" dirty="0" smtClean="0"/>
              <a:t>befassen (Rainer Bettermann in </a:t>
            </a:r>
            <a:r>
              <a:rPr lang="de-DE" dirty="0" err="1" smtClean="0"/>
              <a:t>Barkowski</a:t>
            </a:r>
            <a:r>
              <a:rPr lang="de-DE" dirty="0" smtClean="0"/>
              <a:t>/Krumm: </a:t>
            </a:r>
            <a:r>
              <a:rPr lang="de-DE" i="1" dirty="0" smtClean="0"/>
              <a:t>Fachlexikon Deutsch als Fremd- und Zweitsprache</a:t>
            </a:r>
            <a:r>
              <a:rPr lang="de-DE" dirty="0" smtClean="0"/>
              <a:t> 2010, 180). </a:t>
            </a:r>
            <a:br>
              <a:rPr lang="de-DE" dirty="0" smtClean="0"/>
            </a:br>
            <a:endParaRPr lang="de-D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571480"/>
            <a:ext cx="8229600" cy="928694"/>
          </a:xfrm>
        </p:spPr>
        <p:txBody>
          <a:bodyPr/>
          <a:lstStyle/>
          <a:p>
            <a:r>
              <a:rPr lang="de-DE" dirty="0" smtClean="0"/>
              <a:t>Terminologische Probleme</a:t>
            </a:r>
            <a:endParaRPr lang="de-DE" dirty="0"/>
          </a:p>
        </p:txBody>
      </p:sp>
      <p:sp>
        <p:nvSpPr>
          <p:cNvPr id="3" name="Inhaltsplatzhalter 2"/>
          <p:cNvSpPr>
            <a:spLocks noGrp="1"/>
          </p:cNvSpPr>
          <p:nvPr>
            <p:ph idx="1"/>
          </p:nvPr>
        </p:nvSpPr>
        <p:spPr>
          <a:xfrm>
            <a:off x="457200" y="1714488"/>
            <a:ext cx="8229600" cy="4610112"/>
          </a:xfrm>
        </p:spPr>
        <p:txBody>
          <a:bodyPr/>
          <a:lstStyle/>
          <a:p>
            <a:pPr lvl="0"/>
            <a:r>
              <a:rPr lang="de-DE" dirty="0" smtClean="0"/>
              <a:t>Umstrittener Begriff </a:t>
            </a:r>
          </a:p>
          <a:p>
            <a:pPr lvl="0"/>
            <a:r>
              <a:rPr lang="de-DE" dirty="0" smtClean="0"/>
              <a:t>Konsens darüber, dass fremdsprachige Fertigkeiten und Kenntnisse verknüpft sein müssen, mit inhaltlicher Beschäftigung der </a:t>
            </a:r>
            <a:r>
              <a:rPr lang="de-DE" b="1" dirty="0" smtClean="0"/>
              <a:t>Gesellschaft des Zielsprachenlandes,</a:t>
            </a:r>
            <a:r>
              <a:rPr lang="de-DE" dirty="0" smtClean="0"/>
              <a:t> ihrer </a:t>
            </a:r>
            <a:r>
              <a:rPr lang="de-DE" b="1" dirty="0" smtClean="0"/>
              <a:t>Geschichte</a:t>
            </a:r>
            <a:r>
              <a:rPr lang="de-DE" dirty="0" smtClean="0"/>
              <a:t> und </a:t>
            </a:r>
            <a:r>
              <a:rPr lang="de-DE" b="1" dirty="0" smtClean="0"/>
              <a:t>Kultur  </a:t>
            </a:r>
            <a:r>
              <a:rPr lang="de-DE" b="1" dirty="0" smtClean="0">
                <a:sym typeface="Wingdings"/>
              </a:rPr>
              <a:t></a:t>
            </a:r>
            <a:r>
              <a:rPr lang="de-DE" b="1" dirty="0" smtClean="0"/>
              <a:t> ABER: </a:t>
            </a:r>
            <a:r>
              <a:rPr lang="de-DE" dirty="0" smtClean="0"/>
              <a:t> Gegenstandsbestimmung kontrovers und sie hat sich häufig geändert (Schumann, 2010).</a:t>
            </a:r>
            <a:endParaRPr lang="de-DE" dirty="0"/>
          </a:p>
        </p:txBody>
      </p:sp>
      <p:pic>
        <p:nvPicPr>
          <p:cNvPr id="26626" name="Picture 2" descr="Bildergebnis für streit"/>
          <p:cNvPicPr>
            <a:picLocks noChangeAspect="1" noChangeArrowheads="1"/>
          </p:cNvPicPr>
          <p:nvPr/>
        </p:nvPicPr>
        <p:blipFill>
          <a:blip r:embed="rId2"/>
          <a:srcRect/>
          <a:stretch>
            <a:fillRect/>
          </a:stretch>
        </p:blipFill>
        <p:spPr bwMode="auto">
          <a:xfrm>
            <a:off x="4572000" y="4229100"/>
            <a:ext cx="4572000" cy="2628900"/>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714356"/>
            <a:ext cx="8229600" cy="5610244"/>
          </a:xfrm>
        </p:spPr>
        <p:txBody>
          <a:bodyPr/>
          <a:lstStyle/>
          <a:p>
            <a:pPr>
              <a:buNone/>
            </a:pPr>
            <a:r>
              <a:rPr lang="de-DE" b="1" u="sng" dirty="0" smtClean="0"/>
              <a:t>Das D-A-CH-(L)-Konzept </a:t>
            </a:r>
            <a:endParaRPr lang="de-DE" dirty="0" smtClean="0"/>
          </a:p>
          <a:p>
            <a:pPr lvl="0"/>
            <a:r>
              <a:rPr lang="de-DE" dirty="0" smtClean="0"/>
              <a:t>Weiterentwicklung der ABCD-Thesen </a:t>
            </a:r>
          </a:p>
          <a:p>
            <a:pPr lvl="0"/>
            <a:r>
              <a:rPr lang="de-DE" b="1" dirty="0" smtClean="0"/>
              <a:t>Doppelte Bedeutung:</a:t>
            </a:r>
            <a:r>
              <a:rPr lang="de-DE" dirty="0" smtClean="0"/>
              <a:t> die </a:t>
            </a:r>
            <a:r>
              <a:rPr lang="de-DE" b="1" dirty="0" smtClean="0"/>
              <a:t>Anfangsbuchstaben der beteiligten Staaten</a:t>
            </a:r>
            <a:r>
              <a:rPr lang="de-DE" dirty="0" smtClean="0"/>
              <a:t> und </a:t>
            </a:r>
            <a:r>
              <a:rPr lang="de-DE" b="1" dirty="0" smtClean="0"/>
              <a:t>methodische Implikationen</a:t>
            </a:r>
            <a:r>
              <a:rPr lang="de-DE" dirty="0" smtClean="0"/>
              <a:t>, nämlich:</a:t>
            </a:r>
          </a:p>
          <a:p>
            <a:pPr lvl="0"/>
            <a:r>
              <a:rPr lang="de-DE" b="1" dirty="0" smtClean="0"/>
              <a:t>Differenzorientiert </a:t>
            </a:r>
            <a:endParaRPr lang="de-DE" dirty="0" smtClean="0"/>
          </a:p>
          <a:p>
            <a:pPr lvl="0"/>
            <a:r>
              <a:rPr lang="de-DE" b="1" dirty="0" smtClean="0"/>
              <a:t>Autonomiefördernd </a:t>
            </a:r>
            <a:endParaRPr lang="de-DE" dirty="0" smtClean="0"/>
          </a:p>
          <a:p>
            <a:pPr lvl="0"/>
            <a:r>
              <a:rPr lang="de-DE" b="1" dirty="0" err="1" smtClean="0"/>
              <a:t>Creativ</a:t>
            </a:r>
            <a:r>
              <a:rPr lang="de-DE" b="1" dirty="0" smtClean="0"/>
              <a:t>-Kontrastiv</a:t>
            </a:r>
            <a:endParaRPr lang="de-DE" dirty="0" smtClean="0"/>
          </a:p>
          <a:p>
            <a:pPr lvl="0"/>
            <a:r>
              <a:rPr lang="de-DE" b="1" dirty="0" smtClean="0"/>
              <a:t>Handlungsorientiert </a:t>
            </a:r>
            <a:endParaRPr lang="de-DE" dirty="0" smtClean="0"/>
          </a:p>
          <a:p>
            <a:pPr lvl="0"/>
            <a:r>
              <a:rPr lang="de-DE" b="1" dirty="0" err="1" smtClean="0"/>
              <a:t>Plurizentrische</a:t>
            </a:r>
            <a:r>
              <a:rPr lang="de-DE" b="1" dirty="0" smtClean="0"/>
              <a:t> Ausrichtung und Methodik wichtig!</a:t>
            </a:r>
            <a:endParaRPr lang="de-DE" dirty="0"/>
          </a:p>
        </p:txBody>
      </p:sp>
      <p:pic>
        <p:nvPicPr>
          <p:cNvPr id="9218" name="Picture 2" descr="Bildergebnis für D-A-CH-L"/>
          <p:cNvPicPr>
            <a:picLocks noChangeAspect="1" noChangeArrowheads="1"/>
          </p:cNvPicPr>
          <p:nvPr/>
        </p:nvPicPr>
        <p:blipFill>
          <a:blip r:embed="rId2" cstate="print"/>
          <a:srcRect/>
          <a:stretch>
            <a:fillRect/>
          </a:stretch>
        </p:blipFill>
        <p:spPr bwMode="auto">
          <a:xfrm>
            <a:off x="6623576" y="2000240"/>
            <a:ext cx="2520424" cy="2647946"/>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642918"/>
            <a:ext cx="8229600" cy="5681682"/>
          </a:xfrm>
        </p:spPr>
        <p:txBody>
          <a:bodyPr>
            <a:normAutofit/>
          </a:bodyPr>
          <a:lstStyle/>
          <a:p>
            <a:pPr lvl="0"/>
            <a:r>
              <a:rPr lang="de-DE" b="1" dirty="0" smtClean="0"/>
              <a:t>Prinzipien: Binnenkontrastive Kulturanalyse, regionale und kulturelle  Vielfalt des „deutschsprachigen Raums“(PROBLEM???)</a:t>
            </a:r>
          </a:p>
          <a:p>
            <a:pPr lvl="0"/>
            <a:endParaRPr lang="de-DE" dirty="0" smtClean="0"/>
          </a:p>
          <a:p>
            <a:pPr lvl="0"/>
            <a:r>
              <a:rPr lang="de-DE" b="1" dirty="0" smtClean="0"/>
              <a:t>Exemplarisches und kontrastives Lernen</a:t>
            </a:r>
          </a:p>
          <a:p>
            <a:pPr lvl="0">
              <a:buNone/>
            </a:pPr>
            <a:endParaRPr lang="de-DE" dirty="0" smtClean="0"/>
          </a:p>
          <a:p>
            <a:pPr lvl="0"/>
            <a:r>
              <a:rPr lang="de-DE" b="1" dirty="0" smtClean="0"/>
              <a:t>Förderung der </a:t>
            </a:r>
            <a:r>
              <a:rPr lang="de-DE" b="1" dirty="0" err="1" smtClean="0"/>
              <a:t>Lernendenautonomie</a:t>
            </a:r>
            <a:r>
              <a:rPr lang="de-DE" b="1" dirty="0" smtClean="0"/>
              <a:t> durch handlungs- </a:t>
            </a:r>
            <a:r>
              <a:rPr lang="de-DE" b="1" dirty="0" err="1" smtClean="0"/>
              <a:t>themen</a:t>
            </a:r>
            <a:r>
              <a:rPr lang="de-DE" b="1" dirty="0" smtClean="0"/>
              <a:t>- </a:t>
            </a:r>
            <a:r>
              <a:rPr lang="de-DE" b="1" dirty="0" err="1" smtClean="0"/>
              <a:t>produkt</a:t>
            </a:r>
            <a:r>
              <a:rPr lang="de-DE" b="1" dirty="0" smtClean="0"/>
              <a:t>- und </a:t>
            </a:r>
            <a:r>
              <a:rPr lang="de-DE" b="1" dirty="0" err="1" smtClean="0"/>
              <a:t>lernerinnenorientiertes</a:t>
            </a:r>
            <a:r>
              <a:rPr lang="de-DE" b="1" dirty="0" smtClean="0"/>
              <a:t> Arbeiten </a:t>
            </a:r>
          </a:p>
          <a:p>
            <a:pPr lvl="0"/>
            <a:endParaRPr lang="de-DE" b="1" dirty="0" smtClean="0"/>
          </a:p>
          <a:p>
            <a:pPr lvl="0">
              <a:buNone/>
            </a:pPr>
            <a:endParaRPr lang="de-DE" dirty="0" smtClean="0"/>
          </a:p>
          <a:p>
            <a:pPr>
              <a:buNone/>
            </a:pPr>
            <a:endParaRPr lang="de-DE" dirty="0"/>
          </a:p>
        </p:txBody>
      </p:sp>
      <p:pic>
        <p:nvPicPr>
          <p:cNvPr id="8194" name="Picture 2" descr="Bildergebnis für Probleme"/>
          <p:cNvPicPr>
            <a:picLocks noChangeAspect="1" noChangeArrowheads="1"/>
          </p:cNvPicPr>
          <p:nvPr/>
        </p:nvPicPr>
        <p:blipFill>
          <a:blip r:embed="rId2"/>
          <a:srcRect/>
          <a:stretch>
            <a:fillRect/>
          </a:stretch>
        </p:blipFill>
        <p:spPr bwMode="auto">
          <a:xfrm>
            <a:off x="6189171" y="4643446"/>
            <a:ext cx="2954829" cy="2214554"/>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71480"/>
            <a:ext cx="8229600" cy="5753120"/>
          </a:xfrm>
        </p:spPr>
        <p:txBody>
          <a:bodyPr>
            <a:normAutofit/>
          </a:bodyPr>
          <a:lstStyle/>
          <a:p>
            <a:r>
              <a:rPr lang="de-DE" sz="4000" dirty="0" smtClean="0"/>
              <a:t>In der Praxis gab es das Problem, dass </a:t>
            </a:r>
            <a:r>
              <a:rPr lang="de-DE" sz="4000" dirty="0" err="1" smtClean="0"/>
              <a:t>Lehrwerkautor_innen</a:t>
            </a:r>
            <a:r>
              <a:rPr lang="de-DE" sz="4000" dirty="0" smtClean="0"/>
              <a:t> diese Prinzipien zu wenig berücksichtigten. Oft oberflächlicher und fehlerhafter Bezug zu Österreich und der Schweiz.</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500042"/>
            <a:ext cx="8229600" cy="5824558"/>
          </a:xfrm>
        </p:spPr>
        <p:txBody>
          <a:bodyPr>
            <a:normAutofit lnSpcReduction="10000"/>
          </a:bodyPr>
          <a:lstStyle/>
          <a:p>
            <a:pPr lvl="0"/>
            <a:r>
              <a:rPr lang="de-DE" sz="3200" b="1" dirty="0" smtClean="0"/>
              <a:t>2007 wurde D-A-CH-L</a:t>
            </a:r>
            <a:r>
              <a:rPr lang="de-DE" sz="3200" dirty="0" smtClean="0"/>
              <a:t>- AG bei einem Treffen der IDV-</a:t>
            </a:r>
            <a:r>
              <a:rPr lang="de-DE" sz="3200" dirty="0" err="1" smtClean="0"/>
              <a:t>ÖDaF</a:t>
            </a:r>
            <a:r>
              <a:rPr lang="de-DE" sz="3200" dirty="0" smtClean="0"/>
              <a:t>-IDV neu gegründet</a:t>
            </a:r>
            <a:r>
              <a:rPr lang="de-DE" sz="3200" dirty="0" smtClean="0">
                <a:sym typeface="Wingdings"/>
              </a:rPr>
              <a:t></a:t>
            </a:r>
          </a:p>
          <a:p>
            <a:pPr lvl="0"/>
            <a:r>
              <a:rPr lang="de-DE" sz="3200" b="1" dirty="0" smtClean="0"/>
              <a:t>Mitglieder: Fachverbände (IDV)</a:t>
            </a:r>
            <a:r>
              <a:rPr lang="de-DE" sz="3200" b="1" dirty="0" err="1" smtClean="0"/>
              <a:t>FaDaF</a:t>
            </a:r>
            <a:r>
              <a:rPr lang="de-DE" sz="3200" b="1" dirty="0" smtClean="0"/>
              <a:t>, </a:t>
            </a:r>
            <a:r>
              <a:rPr lang="de-DE" sz="3200" b="1" dirty="0" err="1" smtClean="0"/>
              <a:t>ÖDaF</a:t>
            </a:r>
            <a:r>
              <a:rPr lang="de-DE" sz="3200" b="1" dirty="0" smtClean="0"/>
              <a:t>, etc.</a:t>
            </a:r>
            <a:endParaRPr lang="de-DE" sz="3200" dirty="0" smtClean="0"/>
          </a:p>
          <a:p>
            <a:pPr lvl="0"/>
            <a:r>
              <a:rPr lang="de-DE" sz="3200" b="1" dirty="0" smtClean="0"/>
              <a:t>Mittlerorganisationen: Goethe-Institut, DAAD, BMUKK</a:t>
            </a:r>
            <a:endParaRPr lang="de-DE" sz="3200" dirty="0" smtClean="0"/>
          </a:p>
          <a:p>
            <a:pPr lvl="0"/>
            <a:r>
              <a:rPr lang="de-DE" sz="3200" b="1" dirty="0" smtClean="0"/>
              <a:t>Neue Ansätze </a:t>
            </a:r>
            <a:r>
              <a:rPr lang="de-DE" sz="3200" dirty="0" smtClean="0"/>
              <a:t>sollten berücksichtigt werden</a:t>
            </a:r>
          </a:p>
          <a:p>
            <a:pPr lvl="0"/>
            <a:r>
              <a:rPr lang="de-DE" sz="3200" b="1" dirty="0" smtClean="0"/>
              <a:t>Seit 2008 regelmäßige, 2x jährliche Arbeitstreffen </a:t>
            </a:r>
            <a:endParaRPr lang="de-DE" sz="3200" dirty="0" smtClean="0"/>
          </a:p>
          <a:p>
            <a:pPr>
              <a:buNone/>
            </a:pP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57200" y="642918"/>
            <a:ext cx="8229600" cy="5681682"/>
          </a:xfrm>
        </p:spPr>
        <p:txBody>
          <a:bodyPr>
            <a:normAutofit lnSpcReduction="10000"/>
          </a:bodyPr>
          <a:lstStyle/>
          <a:p>
            <a:pPr lvl="0"/>
            <a:r>
              <a:rPr lang="de-DE" b="1" dirty="0" smtClean="0"/>
              <a:t>Anerkennung der Vielfalt des deutschsprachigen Raumes</a:t>
            </a:r>
            <a:endParaRPr lang="de-DE" dirty="0" smtClean="0"/>
          </a:p>
          <a:p>
            <a:pPr lvl="0"/>
            <a:r>
              <a:rPr lang="de-DE" b="1" dirty="0" smtClean="0"/>
              <a:t>Bezugnahme auf mehr als ein Land der Zielsprache Deutsch</a:t>
            </a:r>
            <a:endParaRPr lang="de-DE" dirty="0" smtClean="0"/>
          </a:p>
          <a:p>
            <a:pPr lvl="0"/>
            <a:r>
              <a:rPr lang="de-DE" b="1" dirty="0" smtClean="0"/>
              <a:t>Der Vermittlung von Landeskunde</a:t>
            </a:r>
            <a:endParaRPr lang="de-DE" dirty="0" smtClean="0"/>
          </a:p>
          <a:p>
            <a:pPr lvl="0"/>
            <a:r>
              <a:rPr lang="de-DE" b="1" dirty="0" smtClean="0"/>
              <a:t>Produktion von Lehrmaterialien </a:t>
            </a:r>
            <a:endParaRPr lang="de-DE" dirty="0" smtClean="0"/>
          </a:p>
          <a:p>
            <a:pPr lvl="0"/>
            <a:r>
              <a:rPr lang="de-DE" b="1" dirty="0" smtClean="0"/>
              <a:t>Auch für </a:t>
            </a:r>
            <a:r>
              <a:rPr lang="de-DE" b="1" dirty="0" err="1" smtClean="0"/>
              <a:t>DaZ</a:t>
            </a:r>
            <a:r>
              <a:rPr lang="de-DE" b="1" dirty="0" smtClean="0"/>
              <a:t> empfohlen</a:t>
            </a:r>
          </a:p>
          <a:p>
            <a:pPr lvl="0">
              <a:buNone/>
            </a:pPr>
            <a:endParaRPr lang="de-DE" b="1" dirty="0" smtClean="0"/>
          </a:p>
          <a:p>
            <a:pPr lvl="0">
              <a:buNone/>
            </a:pPr>
            <a:endParaRPr lang="de-DE" b="1" dirty="0" smtClean="0"/>
          </a:p>
          <a:p>
            <a:pPr lvl="0">
              <a:buNone/>
            </a:pPr>
            <a:r>
              <a:rPr lang="de-DE" b="1" dirty="0" smtClean="0"/>
              <a:t>2013 </a:t>
            </a:r>
            <a:r>
              <a:rPr lang="de-DE" dirty="0" smtClean="0"/>
              <a:t>neue Definition/Auseinandersetzung mit dem des Konzeptes, auf globale Vernetzung, Einsatz elektronischer Medien, stärkerer Einbezug des </a:t>
            </a:r>
            <a:r>
              <a:rPr lang="de-DE" dirty="0" err="1" smtClean="0"/>
              <a:t>plurizentrischen</a:t>
            </a:r>
            <a:r>
              <a:rPr lang="de-DE" dirty="0" smtClean="0"/>
              <a:t> Ansatzes (</a:t>
            </a:r>
            <a:r>
              <a:rPr lang="de-DE" dirty="0" err="1" smtClean="0"/>
              <a:t>Hägi</a:t>
            </a:r>
            <a:r>
              <a:rPr lang="de-DE" dirty="0" smtClean="0"/>
              <a:t>, </a:t>
            </a:r>
            <a:r>
              <a:rPr lang="de-DE" dirty="0" err="1" smtClean="0"/>
              <a:t>Demmig</a:t>
            </a:r>
            <a:r>
              <a:rPr lang="de-DE" dirty="0" smtClean="0"/>
              <a:t>, Schweiger)</a:t>
            </a:r>
          </a:p>
          <a:p>
            <a:pPr lvl="0">
              <a:buNone/>
            </a:pPr>
            <a:endParaRPr lang="de-DE" dirty="0" smtClean="0"/>
          </a:p>
          <a:p>
            <a:pPr lvl="0">
              <a:buNone/>
            </a:pPr>
            <a:endParaRPr lang="de-DE" dirty="0" smtClean="0"/>
          </a:p>
          <a:p>
            <a:pPr>
              <a:buNone/>
            </a:pPr>
            <a:endParaRPr lang="de-DE"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Hyperion">
  <a:themeElements>
    <a:clrScheme name="Hyperion">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Hyperion">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Hyperion">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0</TotalTime>
  <Words>712</Words>
  <Application>Microsoft Office PowerPoint</Application>
  <PresentationFormat>Bildschirmpräsentation (4:3)</PresentationFormat>
  <Paragraphs>81</Paragraphs>
  <Slides>16</Slides>
  <Notes>0</Notes>
  <HiddenSlides>0</HiddenSlides>
  <MMClips>0</MMClips>
  <ScaleCrop>false</ScaleCrop>
  <HeadingPairs>
    <vt:vector size="4" baseType="variant">
      <vt:variant>
        <vt:lpstr>Design</vt:lpstr>
      </vt:variant>
      <vt:variant>
        <vt:i4>1</vt:i4>
      </vt:variant>
      <vt:variant>
        <vt:lpstr>Folientitel</vt:lpstr>
      </vt:variant>
      <vt:variant>
        <vt:i4>16</vt:i4>
      </vt:variant>
    </vt:vector>
  </HeadingPairs>
  <TitlesOfParts>
    <vt:vector size="17" baseType="lpstr">
      <vt:lpstr>Hyperion</vt:lpstr>
      <vt:lpstr>NJI_799 Die amtlichen deutschsprachigen Regionen und ihre "Kultur(en)" - Landeskunde im Deutsch als Fremd- und Zweitspracheunterrich </vt:lpstr>
      <vt:lpstr>Folie 2</vt:lpstr>
      <vt:lpstr>Was ist Landeskunde?</vt:lpstr>
      <vt:lpstr>Terminologische Probleme</vt:lpstr>
      <vt:lpstr>Folie 5</vt:lpstr>
      <vt:lpstr>Folie 6</vt:lpstr>
      <vt:lpstr>Folie 7</vt:lpstr>
      <vt:lpstr>Folie 8</vt:lpstr>
      <vt:lpstr>Folie 9</vt:lpstr>
      <vt:lpstr>Besprechen der Hausaufgabe Teil 1 </vt:lpstr>
      <vt:lpstr>Lektüre/Textzirkel Teil 2</vt:lpstr>
      <vt:lpstr>Textzirkel Teil 3 </vt:lpstr>
      <vt:lpstr>3 Gegenstände </vt:lpstr>
      <vt:lpstr>Video </vt:lpstr>
      <vt:lpstr>  Besprechen der Hausaufgabe Teil 2)</vt:lpstr>
      <vt:lpstr>Gruppenarbeit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Politik und Gesellschaft in den deutschsprachigen Ländern</dc:title>
  <dc:creator>Packard Bell</dc:creator>
  <cp:lastModifiedBy>Packard Bell</cp:lastModifiedBy>
  <cp:revision>16</cp:revision>
  <dcterms:created xsi:type="dcterms:W3CDTF">2017-09-18T16:32:58Z</dcterms:created>
  <dcterms:modified xsi:type="dcterms:W3CDTF">2018-10-17T20:46:55Z</dcterms:modified>
</cp:coreProperties>
</file>