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76" r:id="rId4"/>
    <p:sldId id="277" r:id="rId5"/>
    <p:sldId id="278" r:id="rId6"/>
    <p:sldId id="284" r:id="rId7"/>
    <p:sldId id="279" r:id="rId8"/>
    <p:sldId id="280" r:id="rId9"/>
    <p:sldId id="281" r:id="rId10"/>
    <p:sldId id="282" r:id="rId11"/>
    <p:sldId id="283" r:id="rId12"/>
    <p:sldId id="298" r:id="rId13"/>
    <p:sldId id="294" r:id="rId14"/>
    <p:sldId id="295" r:id="rId15"/>
    <p:sldId id="296" r:id="rId16"/>
    <p:sldId id="297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3" r:id="rId27"/>
    <p:sldId id="275" r:id="rId28"/>
    <p:sldId id="27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684EF78-A491-4588-9F41-AD334BB9241D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4118-314C-4C3A-9260-D5E6FAF2BDBB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84D-0CEF-4FBD-8E3B-8D1D28CFFD95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CF1B2-57D3-4945-A38D-033870D60A1F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6E9F1-0053-448E-8958-2DA967053189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B9FE-A74A-474A-A5F9-A0E359EB5EB6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1C60-DF36-42EF-B8FD-E8443AD2CDB0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399C-1AA0-4FDA-B228-60671C5E4E55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95BF-779B-4310-8631-133259839EE5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95CA67C-A8A7-4E25-868C-D2D21C8D4E43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35B8298-980C-445D-BBE0-5BB1D33FDEC9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A85788A-88D3-41FD-9D7C-01B56264BDB9}" type="datetime1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Systematika a charakteristika </a:t>
            </a:r>
            <a:r>
              <a:rPr lang="cs-CZ" sz="3600" dirty="0"/>
              <a:t>soudnictví, státního </a:t>
            </a:r>
            <a:r>
              <a:rPr lang="cs-CZ" sz="3600" dirty="0" smtClean="0"/>
              <a:t>zastupitelství</a:t>
            </a:r>
            <a:r>
              <a:rPr lang="cs-CZ" sz="3600" dirty="0"/>
              <a:t> </a:t>
            </a:r>
            <a:r>
              <a:rPr lang="cs-CZ" sz="3600" dirty="0" smtClean="0"/>
              <a:t>a právní služby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err="1" smtClean="0"/>
              <a:t>Ing.Mgr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Ústavní soud (Brno)</a:t>
            </a:r>
          </a:p>
          <a:p>
            <a:r>
              <a:rPr lang="cs-CZ" sz="1800" dirty="0" smtClean="0"/>
              <a:t>ÚS je samostatný, nezávislý a specializovaný ústavní orgán moci soudní</a:t>
            </a:r>
          </a:p>
          <a:p>
            <a:r>
              <a:rPr lang="cs-CZ" sz="1800" dirty="0" smtClean="0"/>
              <a:t>Úkoly: chránit ústavnost, chránit základní práva a svobody, garance ústavního výkonu soudní moci, přezkum souladu MS s ústavou</a:t>
            </a:r>
          </a:p>
          <a:p>
            <a:r>
              <a:rPr lang="cs-CZ" sz="1800" dirty="0" smtClean="0"/>
              <a:t>Neodvolatelný a nerozpustitelný</a:t>
            </a:r>
          </a:p>
          <a:p>
            <a:r>
              <a:rPr lang="cs-CZ" sz="1800" dirty="0" smtClean="0"/>
              <a:t>15 soudců</a:t>
            </a:r>
          </a:p>
          <a:p>
            <a:pPr lvl="1"/>
            <a:r>
              <a:rPr lang="cs-CZ" sz="1800" dirty="0" smtClean="0"/>
              <a:t>Soudcem může být bezúhonný občan, volitelný do </a:t>
            </a:r>
            <a:r>
              <a:rPr lang="cs-CZ" sz="1800" smtClean="0"/>
              <a:t>senátu, má </a:t>
            </a:r>
            <a:r>
              <a:rPr lang="cs-CZ" sz="1800" dirty="0" smtClean="0"/>
              <a:t>vysokoškolské právnické vzdělání a byl 10 let činný v právnickém povolání</a:t>
            </a:r>
          </a:p>
          <a:p>
            <a:pPr lvl="1"/>
            <a:r>
              <a:rPr lang="cs-CZ" sz="1800" dirty="0" smtClean="0"/>
              <a:t>Jmenován prezidentem se souhlasem senátu na 10 let</a:t>
            </a:r>
          </a:p>
          <a:p>
            <a:pPr lvl="1"/>
            <a:r>
              <a:rPr lang="cs-CZ" sz="1800" dirty="0" smtClean="0"/>
              <a:t>Předseda, 2 místopředsedové, 4 x 3 čl. senáty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94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1844824"/>
            <a:ext cx="6395108" cy="3878245"/>
          </a:xfrm>
        </p:spPr>
        <p:txBody>
          <a:bodyPr/>
          <a:lstStyle/>
          <a:p>
            <a:r>
              <a:rPr lang="cs-CZ" dirty="0" smtClean="0"/>
              <a:t>Uspořádání, struktura, stupně a vztahy mezi soudy jako články soudní soustavy, civil+trest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soud (Brno)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663788" y="3789040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soudy (Praha, Olomouc)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43808" y="4797152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2843808" y="5589240"/>
            <a:ext cx="33843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24" name="Šipka dolů 23"/>
          <p:cNvSpPr/>
          <p:nvPr/>
        </p:nvSpPr>
        <p:spPr>
          <a:xfrm>
            <a:off x="4283968" y="3501008"/>
            <a:ext cx="18002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>
            <a:off x="4337974" y="4365104"/>
            <a:ext cx="16201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4319725" y="5229200"/>
            <a:ext cx="22502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342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843808" y="3068960"/>
            <a:ext cx="32403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 správní soud (Brno)</a:t>
            </a:r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>
            <a:off x="4214810" y="3501008"/>
            <a:ext cx="249178" cy="8566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857488" y="4357694"/>
            <a:ext cx="33123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Krajské soudy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Okresní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článek SS</a:t>
            </a:r>
          </a:p>
          <a:p>
            <a:r>
              <a:rPr lang="cs-CZ" dirty="0" smtClean="0"/>
              <a:t>První stupeň jak v civilních, tak v trestních věcech</a:t>
            </a:r>
          </a:p>
          <a:p>
            <a:r>
              <a:rPr lang="cs-CZ" dirty="0" smtClean="0"/>
              <a:t>Složení:</a:t>
            </a:r>
          </a:p>
          <a:p>
            <a:pPr lvl="1"/>
            <a:r>
              <a:rPr lang="cs-CZ" dirty="0" smtClean="0"/>
              <a:t>Předseda, místopředsedové</a:t>
            </a:r>
          </a:p>
          <a:p>
            <a:pPr lvl="1"/>
            <a:r>
              <a:rPr lang="cs-CZ" dirty="0" smtClean="0"/>
              <a:t>Předseda senátu a další soudci</a:t>
            </a:r>
          </a:p>
          <a:p>
            <a:pPr lvl="1"/>
            <a:r>
              <a:rPr lang="cs-CZ" dirty="0" smtClean="0"/>
              <a:t>justiční čekatelé, VSÚ</a:t>
            </a:r>
            <a:r>
              <a:rPr lang="cs-CZ" dirty="0" smtClean="0"/>
              <a:t>, asistenti soudců, </a:t>
            </a:r>
            <a:r>
              <a:rPr lang="cs-CZ" dirty="0" smtClean="0"/>
              <a:t>soudní tajemníci a soudní vykonavatelé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97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Druhý článek SS</a:t>
            </a:r>
          </a:p>
          <a:p>
            <a:r>
              <a:rPr lang="cs-CZ" dirty="0" smtClean="0"/>
              <a:t>Soud odvolací vs. soud prvního stupně vs. správní soudnictví</a:t>
            </a:r>
          </a:p>
          <a:p>
            <a:r>
              <a:rPr lang="cs-CZ" dirty="0" smtClean="0"/>
              <a:t>Rozhodování v senátech</a:t>
            </a:r>
          </a:p>
          <a:p>
            <a:pPr lvl="1"/>
            <a:r>
              <a:rPr lang="cs-CZ" dirty="0" smtClean="0"/>
              <a:t>Předseda senátu + 2 přísedící, když soud prvního stupně v trestních věcech</a:t>
            </a:r>
          </a:p>
          <a:p>
            <a:pPr lvl="1"/>
            <a:r>
              <a:rPr lang="cs-CZ" dirty="0" smtClean="0"/>
              <a:t>Předseda senátu + 2 soudci v ostatních případech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00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článek SS</a:t>
            </a:r>
          </a:p>
          <a:p>
            <a:r>
              <a:rPr lang="cs-CZ" dirty="0" smtClean="0"/>
              <a:t>Praha, Olomouc</a:t>
            </a:r>
          </a:p>
          <a:p>
            <a:r>
              <a:rPr lang="cs-CZ" dirty="0" smtClean="0"/>
              <a:t>Soudy druhého stupně ve věcech, v nichž rozhodovaly v prvním stupni krajské soudy</a:t>
            </a:r>
          </a:p>
          <a:p>
            <a:r>
              <a:rPr lang="cs-CZ" dirty="0" smtClean="0"/>
              <a:t>Rozhodování v senátech složených z předsedy senátu a dvou soudců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31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Vrcholný soudní orgán (Brno)</a:t>
            </a:r>
          </a:p>
          <a:p>
            <a:r>
              <a:rPr lang="cs-CZ" dirty="0" smtClean="0"/>
              <a:t>Zajišťuje jednotu a zákonnost rozhodování</a:t>
            </a:r>
          </a:p>
          <a:p>
            <a:r>
              <a:rPr lang="cs-CZ" dirty="0" smtClean="0"/>
              <a:t>NS sleduje a vyhodnocuje pravomocná rozhodnutí v OSŘ a TŘ. Na jejich základě v zájmu jednotného rozhodování soudů zaujímá stanoviska k rozhodovací činnosti soudů ve věcech určitého druhu</a:t>
            </a:r>
          </a:p>
          <a:p>
            <a:r>
              <a:rPr lang="cs-CZ" dirty="0" smtClean="0"/>
              <a:t>Trestní kolegium, občanskoprávní kolegium a obchodní kolegium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81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Specializované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76872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 soud (Brno)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79712" y="3573016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správní soud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051720" y="4797152"/>
            <a:ext cx="45365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Rozhodčí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7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Součást moci výkonné </a:t>
            </a:r>
          </a:p>
          <a:p>
            <a:r>
              <a:rPr lang="cs-CZ" dirty="0" smtClean="0"/>
              <a:t>Orgán státu zastupující veřejnou žalobu v trestním </a:t>
            </a:r>
            <a:r>
              <a:rPr lang="cs-CZ" dirty="0" smtClean="0"/>
              <a:t>řízení, dohled nad vyšetřováním</a:t>
            </a:r>
            <a:endParaRPr lang="cs-CZ" dirty="0" smtClean="0"/>
          </a:p>
          <a:p>
            <a:r>
              <a:rPr lang="cs-CZ" dirty="0" smtClean="0"/>
              <a:t>Státní zástupce</a:t>
            </a:r>
          </a:p>
          <a:p>
            <a:pPr lvl="1"/>
            <a:r>
              <a:rPr lang="cs-CZ" dirty="0" smtClean="0"/>
              <a:t>Dodržuje zásady stanové pro státní zástupce zákonem</a:t>
            </a:r>
          </a:p>
          <a:p>
            <a:pPr lvl="1"/>
            <a:r>
              <a:rPr lang="cs-CZ" dirty="0" smtClean="0"/>
              <a:t>Postupuje svědomitě, nestranně, spravedlivě a bez zbytečných průtahů</a:t>
            </a:r>
          </a:p>
          <a:p>
            <a:pPr lvl="1"/>
            <a:r>
              <a:rPr lang="cs-CZ" dirty="0" smtClean="0"/>
              <a:t>Odmítnutí vnějšího zásahu, jež by mohl způsobit porušení výše uvedených povinností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7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195736" y="2204864"/>
            <a:ext cx="51845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Nejvyšší státní zastupitelství (Brno)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/>
              <a:t>Nejvyšší státní zástupce – Pavel Zeman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195736" y="3356992"/>
            <a:ext cx="51125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Vrchní státní zastupitelství (Praha, Olomouc)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195736" y="4293096"/>
            <a:ext cx="51845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Krajská státní zastupitelství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95736" y="5157192"/>
            <a:ext cx="51845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Okresní státní zastupitelství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03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Postavení soudnictví ve státním mechanismu</a:t>
            </a:r>
          </a:p>
          <a:p>
            <a:r>
              <a:rPr lang="cs-CZ" dirty="0" smtClean="0"/>
              <a:t>Soudnictví</a:t>
            </a:r>
          </a:p>
          <a:p>
            <a:r>
              <a:rPr lang="cs-CZ" dirty="0" smtClean="0"/>
              <a:t>Státní zastupitelství</a:t>
            </a:r>
          </a:p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</a:p>
          <a:p>
            <a:r>
              <a:rPr lang="cs-CZ" dirty="0" smtClean="0"/>
              <a:t>Notářství</a:t>
            </a:r>
          </a:p>
          <a:p>
            <a:r>
              <a:rPr lang="cs-CZ" dirty="0" smtClean="0"/>
              <a:t>Daňoví poradci</a:t>
            </a:r>
          </a:p>
          <a:p>
            <a:r>
              <a:rPr lang="cs-CZ" dirty="0" smtClean="0"/>
              <a:t>Soudní exekutoři</a:t>
            </a:r>
          </a:p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Povolání, jehož obsahem je poskytování právních služeb jiným osobám</a:t>
            </a:r>
          </a:p>
          <a:p>
            <a:r>
              <a:rPr lang="cs-CZ" dirty="0" smtClean="0"/>
              <a:t>Zastupování před soudy a jinými orgány, obhajoba v trestních věcech, sepisování listin, právní rozbory a analýzy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vše zpravidla za úplatu</a:t>
            </a:r>
          </a:p>
          <a:p>
            <a:r>
              <a:rPr lang="cs-CZ" dirty="0" smtClean="0"/>
              <a:t>Advokáti organizováni v ČAK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3635896" y="4077072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98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Notář jen F.O.</a:t>
            </a:r>
          </a:p>
          <a:p>
            <a:r>
              <a:rPr lang="cs-CZ" dirty="0" smtClean="0"/>
              <a:t>Notářskou činností se rozumí sepisování listin o právních úkonech, osvědčování právně významných skutečností a prohlášení, přijímání listin a peněz do úschovy</a:t>
            </a:r>
          </a:p>
          <a:p>
            <a:r>
              <a:rPr lang="cs-CZ" dirty="0" smtClean="0"/>
              <a:t>Notářský úřad= soubor pravomocí k notářské a další činnosti stanovené zákonem je dále spojen s místem výkonu této činnosti, tedy sídlem notáře, jež je určeno při jmenování. </a:t>
            </a:r>
          </a:p>
          <a:p>
            <a:r>
              <a:rPr lang="cs-CZ" dirty="0" smtClean="0"/>
              <a:t>Sídlo je tedy určitém obvodu</a:t>
            </a:r>
          </a:p>
          <a:p>
            <a:r>
              <a:rPr lang="cs-CZ" dirty="0" smtClean="0"/>
              <a:t>Počet notářů je numerus clausus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01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Daňoví poradci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právní služby, finančních ekonomických rad ve věcech daní, odvodů, poplatků a jiných podobných plateb, jakož i ve věch, jež s daněmi přímo souvisejí</a:t>
            </a:r>
          </a:p>
          <a:p>
            <a:r>
              <a:rPr lang="cs-CZ" dirty="0" smtClean="0"/>
              <a:t>DP je FO zapsaná do seznamu daňových poradců</a:t>
            </a:r>
          </a:p>
          <a:p>
            <a:r>
              <a:rPr lang="cs-CZ" dirty="0" smtClean="0"/>
              <a:t>Služby se poskytují na základě smlouvy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03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exekutoři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Činnost hlavně v oblasti výkonu rozhodnutí soudních orgánů</a:t>
            </a:r>
          </a:p>
          <a:p>
            <a:r>
              <a:rPr lang="cs-CZ" dirty="0" smtClean="0"/>
              <a:t>Postavení veřejných činitelů, ale stále soukromoprávní subjekt</a:t>
            </a:r>
          </a:p>
          <a:p>
            <a:r>
              <a:rPr lang="cs-CZ" dirty="0" smtClean="0"/>
              <a:t>Postavení upraveno exekučním řádem</a:t>
            </a:r>
          </a:p>
          <a:p>
            <a:r>
              <a:rPr lang="cs-CZ" dirty="0" smtClean="0"/>
              <a:t>Jmenuje/odvolává ministr spravedlnosti, určuje i počet exekutorských úřadů</a:t>
            </a:r>
          </a:p>
          <a:p>
            <a:r>
              <a:rPr lang="cs-CZ" dirty="0" smtClean="0"/>
              <a:t>Poskytování právní pomoci, soupis exekutorských zápisů, přijímaní věcí do úschovy, činnost soudního vykonavatele, provádění dražeb na návrh vlastníka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37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Patentoví zástupci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Odborné osoby poskytující pomoc F.O. + P.O.  ve věcech týkající se průmyslového vlastnictví</a:t>
            </a:r>
          </a:p>
          <a:p>
            <a:r>
              <a:rPr lang="cs-CZ" dirty="0" smtClean="0"/>
              <a:t>Činnost PZ:</a:t>
            </a:r>
          </a:p>
          <a:p>
            <a:pPr lvl="1"/>
            <a:r>
              <a:rPr lang="cs-CZ" dirty="0" smtClean="0"/>
              <a:t>Zastupování před Úřadem pro průmyslové vlastnictví a jinými správními orgány</a:t>
            </a:r>
          </a:p>
          <a:p>
            <a:pPr lvl="1"/>
            <a:r>
              <a:rPr lang="cs-CZ" dirty="0" smtClean="0"/>
              <a:t>Poskytování rad vztahující se k patentovému inženýrství a jiné méně běžné činnosti</a:t>
            </a:r>
          </a:p>
          <a:p>
            <a:r>
              <a:rPr lang="cs-CZ" dirty="0" smtClean="0"/>
              <a:t>Nutnost být zapsán v rejstříku Komory patentových zástupců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16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r>
              <a:rPr lang="cs-CZ" sz="1400" dirty="0"/>
              <a:t>STAVINOHOVÁ, </a:t>
            </a:r>
            <a:r>
              <a:rPr lang="cs-CZ" sz="1400" dirty="0" smtClean="0"/>
              <a:t>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</a:t>
            </a:r>
            <a:r>
              <a:rPr lang="cs-CZ" sz="1400" dirty="0" smtClean="0"/>
              <a:t>. 660 s. </a:t>
            </a:r>
            <a:r>
              <a:rPr lang="cs-CZ" sz="1400" dirty="0"/>
              <a:t>ISBN 80-210-3271-5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soudnictví ve státním mechanismu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úkolem je poskytovat ochranu právům</a:t>
            </a:r>
          </a:p>
          <a:p>
            <a:r>
              <a:rPr lang="cs-CZ" dirty="0" smtClean="0"/>
              <a:t>Právo na soudní ochranu zakotveno v důležitých mezinárodních právních dokumentech</a:t>
            </a:r>
          </a:p>
          <a:p>
            <a:pPr lvl="1"/>
            <a:r>
              <a:rPr lang="cs-CZ" dirty="0" smtClean="0"/>
              <a:t>VDLP(1948) - OSN</a:t>
            </a:r>
          </a:p>
          <a:p>
            <a:pPr lvl="1"/>
            <a:r>
              <a:rPr lang="cs-CZ" dirty="0" smtClean="0"/>
              <a:t>EÚLP (1950) - Rada Evropy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3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soudnictví ve státním mechanismu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zakotveno v LZPS + Ústava</a:t>
            </a:r>
          </a:p>
          <a:p>
            <a:pPr lvl="1"/>
            <a:r>
              <a:rPr lang="cs-CZ" dirty="0" smtClean="0"/>
              <a:t>Moc zákonodárná, výkonná a soudní</a:t>
            </a:r>
          </a:p>
          <a:p>
            <a:pPr lvl="1"/>
            <a:r>
              <a:rPr lang="cs-CZ" dirty="0" smtClean="0"/>
              <a:t>Základní práva a svobody jsou pod ochranou soudní moci</a:t>
            </a:r>
          </a:p>
          <a:p>
            <a:pPr lvl="1"/>
            <a:r>
              <a:rPr lang="cs-CZ" dirty="0" smtClean="0"/>
              <a:t>Soudní moc vykonávají nezávislé soudy</a:t>
            </a:r>
          </a:p>
          <a:p>
            <a:pPr lvl="1"/>
            <a:r>
              <a:rPr lang="cs-CZ" dirty="0" smtClean="0"/>
              <a:t>Nezávislost a nestrannost soudce, jeho neodvolatelnost, neslučitelnost s jinou funkcí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8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87220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55976" y="1700808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700808"/>
            <a:ext cx="194421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355976" y="1700808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835696" y="3396695"/>
            <a:ext cx="10801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civilní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3707904" y="3429000"/>
            <a:ext cx="1440160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trestní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5580112" y="3429000"/>
            <a:ext cx="1296144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36296" y="3412847"/>
            <a:ext cx="1152128" cy="10478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62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Specializace a odbornost</a:t>
            </a:r>
          </a:p>
          <a:p>
            <a:r>
              <a:rPr lang="cs-CZ" dirty="0" smtClean="0"/>
              <a:t>Základní principy:</a:t>
            </a:r>
          </a:p>
          <a:p>
            <a:pPr lvl="1"/>
            <a:r>
              <a:rPr lang="cs-CZ" dirty="0" smtClean="0"/>
              <a:t>Výkon soudní moci soudem</a:t>
            </a:r>
          </a:p>
          <a:p>
            <a:pPr lvl="1"/>
            <a:r>
              <a:rPr lang="cs-CZ" dirty="0" smtClean="0"/>
              <a:t>Výkon soudní moci jménem republiky</a:t>
            </a:r>
          </a:p>
          <a:p>
            <a:pPr lvl="1"/>
            <a:r>
              <a:rPr lang="cs-CZ" dirty="0" smtClean="0"/>
              <a:t>Nezávislost soudů</a:t>
            </a:r>
          </a:p>
          <a:p>
            <a:pPr lvl="1"/>
            <a:r>
              <a:rPr lang="cs-CZ" dirty="0" smtClean="0"/>
              <a:t>Rozhodování senátem a samosoudcem</a:t>
            </a:r>
          </a:p>
          <a:p>
            <a:pPr lvl="1"/>
            <a:r>
              <a:rPr lang="cs-CZ" dirty="0" smtClean="0"/>
              <a:t>Účast laického prvku na </a:t>
            </a:r>
            <a:r>
              <a:rPr lang="cs-CZ" dirty="0" err="1" smtClean="0"/>
              <a:t>soudnicví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076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dle OSŘ, jež stanoví, </a:t>
            </a:r>
            <a:r>
              <a:rPr lang="cs-CZ" smtClean="0"/>
              <a:t>že v občanském </a:t>
            </a:r>
            <a:r>
              <a:rPr lang="cs-CZ" dirty="0" smtClean="0"/>
              <a:t>soudním řízení se projednávají a rozhodují věci: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bčanskoprávní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racovní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odinné</a:t>
            </a:r>
          </a:p>
          <a:p>
            <a:pPr lvl="1"/>
            <a:r>
              <a:rPr lang="cs-CZ" dirty="0" smtClean="0"/>
              <a:t>družstevní, jakož i obchodněprávní</a:t>
            </a:r>
          </a:p>
          <a:p>
            <a:r>
              <a:rPr lang="cs-CZ" dirty="0" smtClean="0"/>
              <a:t>pokud je neprojednávají a nerozhodují jiné orgány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3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společnosti rozhodováním o vině, a pokud je zjištěna, tak o trestu či jiných opatřeních</a:t>
            </a:r>
          </a:p>
          <a:p>
            <a:endParaRPr lang="cs-CZ" dirty="0"/>
          </a:p>
          <a:p>
            <a:r>
              <a:rPr lang="cs-CZ" dirty="0" smtClean="0"/>
              <a:t>Stát plní funkci ochrannou (ochrana společnosti)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53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Přezkum rozhodnutí, jež vydaly státní orgány ve správním řízení</a:t>
            </a:r>
          </a:p>
          <a:p>
            <a:r>
              <a:rPr lang="cs-CZ" sz="2000" dirty="0" smtClean="0"/>
              <a:t>Prostředek ochrany před nezákonnými rozhodnutími veřejné správy</a:t>
            </a:r>
          </a:p>
          <a:p>
            <a:r>
              <a:rPr lang="cs-CZ" sz="2000" dirty="0" smtClean="0"/>
              <a:t>Vrcholný soudní orgán NSS. Zajišťuje jednotu a zákonnost rozhodování prostřednictvím kasačních stížností</a:t>
            </a:r>
          </a:p>
          <a:p>
            <a:r>
              <a:rPr lang="cs-CZ" sz="2000" dirty="0" smtClean="0"/>
              <a:t>Soudy v SS rozhodují:</a:t>
            </a:r>
          </a:p>
          <a:p>
            <a:pPr lvl="1"/>
            <a:r>
              <a:rPr lang="cs-CZ" sz="1600" dirty="0" smtClean="0"/>
              <a:t>o žalobách proti rozhodnutím vydaných v oblasti veřejné správy</a:t>
            </a:r>
          </a:p>
          <a:p>
            <a:pPr lvl="1"/>
            <a:r>
              <a:rPr lang="cs-CZ" sz="1600" dirty="0" smtClean="0"/>
              <a:t>o ochraně proti nečinnosti správního orgánu</a:t>
            </a:r>
          </a:p>
          <a:p>
            <a:pPr lvl="1"/>
            <a:r>
              <a:rPr lang="cs-CZ" sz="1600" dirty="0" smtClean="0"/>
              <a:t>o ochraně před nezákonným zásahem správního orgánu</a:t>
            </a:r>
          </a:p>
          <a:p>
            <a:pPr lvl="1"/>
            <a:r>
              <a:rPr lang="cs-CZ" sz="1600" dirty="0" smtClean="0"/>
              <a:t>o kompetenčních žalobách</a:t>
            </a:r>
          </a:p>
          <a:p>
            <a:pPr lvl="1"/>
            <a:r>
              <a:rPr lang="cs-CZ" sz="1600" dirty="0" smtClean="0"/>
              <a:t>ve věcech volebních, politických stran a hnutí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31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499</TotalTime>
  <Words>1002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Špendlík</vt:lpstr>
      <vt:lpstr>Systematika a charakteristika soudnictví, státního zastupitelství a právní služby</vt:lpstr>
      <vt:lpstr>Obsah přednášky</vt:lpstr>
      <vt:lpstr>Postavení soudnictví ve státním mechanismu</vt:lpstr>
      <vt:lpstr>Postavení soudnictví ve státním mechanismu</vt:lpstr>
      <vt:lpstr>Soudnictví</vt:lpstr>
      <vt:lpstr>Soudnictví</vt:lpstr>
      <vt:lpstr>Civilní soudnictví</vt:lpstr>
      <vt:lpstr>Trestní soudnictví</vt:lpstr>
      <vt:lpstr>Správní soudnictví</vt:lpstr>
      <vt:lpstr>Ústavní soudnictví</vt:lpstr>
      <vt:lpstr>Soudní soustava</vt:lpstr>
      <vt:lpstr>Soudní soustava</vt:lpstr>
      <vt:lpstr>Okresní soudy</vt:lpstr>
      <vt:lpstr>Krajské soudy</vt:lpstr>
      <vt:lpstr>Vrchní soudy</vt:lpstr>
      <vt:lpstr>Nejvyšší soud</vt:lpstr>
      <vt:lpstr>Specializované soudy</vt:lpstr>
      <vt:lpstr>Státní zastupitelství</vt:lpstr>
      <vt:lpstr>Státní zastupitelství</vt:lpstr>
      <vt:lpstr>Právní služba</vt:lpstr>
      <vt:lpstr>Advokacie</vt:lpstr>
      <vt:lpstr>Notářství</vt:lpstr>
      <vt:lpstr>Daňoví poradci</vt:lpstr>
      <vt:lpstr>Soudní exekutoři</vt:lpstr>
      <vt:lpstr>Patentoví zástupci</vt:lpstr>
      <vt:lpstr>Snímek 26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47</cp:revision>
  <dcterms:created xsi:type="dcterms:W3CDTF">2012-09-18T12:20:52Z</dcterms:created>
  <dcterms:modified xsi:type="dcterms:W3CDTF">2016-10-10T05:47:58Z</dcterms:modified>
</cp:coreProperties>
</file>