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3" r:id="rId7"/>
    <p:sldId id="260" r:id="rId8"/>
    <p:sldId id="275" r:id="rId9"/>
    <p:sldId id="276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8" r:id="rId18"/>
    <p:sldId id="272" r:id="rId19"/>
    <p:sldId id="273" r:id="rId20"/>
    <p:sldId id="269" r:id="rId21"/>
    <p:sldId id="270" r:id="rId22"/>
    <p:sldId id="271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4. 10. 2018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o-knihovne/odborne-cinnosti/oddeleni-periodik/recenzovane-casopis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eallslist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eph.muni.cz/F?RN=8881806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hyperlink" Target="http://www.phil.muni.cz/journals/studia-paedagog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opus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Nuda_ve_%C5%A1kol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Wikipedie:Pr%C5%AFvodce/Autorsk%C3%A1_pr%C3%A1v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journals/index.php/studia-paedagogica/pages/view/citation" TargetMode="External"/><Relationship Id="rId2" Type="http://schemas.openxmlformats.org/officeDocument/2006/relationships/hyperlink" Target="http://pedagogika.phil.muni.cz/studium/citacni-norma-ap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www.apastyle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Co je to odborný zdroj? </a:t>
            </a:r>
            <a:r>
              <a:rPr lang="cs-CZ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Jak ho vyhledat?          </a:t>
            </a:r>
            <a:r>
              <a:rPr lang="cs-CZ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Jak ho citovat?</a:t>
            </a:r>
            <a:endParaRPr lang="cs-CZ" sz="54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80" t="8587" r="2592" b="8681"/>
          <a:stretch>
            <a:fillRect/>
          </a:stretch>
        </p:blipFill>
        <p:spPr bwMode="auto">
          <a:xfrm>
            <a:off x="467544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ambria" pitchFamily="18" charset="0"/>
              </a:rPr>
              <a:t>Příklad relevantního zdroje, který zcela nesplňuje charakteristiky odborného zdroje</a:t>
            </a:r>
            <a:endParaRPr lang="cs-CZ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838" t="10454" r="11178" b="6250"/>
          <a:stretch>
            <a:fillRect/>
          </a:stretch>
        </p:blipFill>
        <p:spPr bwMode="auto">
          <a:xfrm>
            <a:off x="0" y="627758"/>
            <a:ext cx="9144000" cy="54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Odborné časopisy?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64" t="33778" r="59144" b="20525"/>
          <a:stretch>
            <a:fillRect/>
          </a:stretch>
        </p:blipFill>
        <p:spPr bwMode="auto">
          <a:xfrm>
            <a:off x="2483768" y="3473624"/>
            <a:ext cx="23042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0750" t="21520" r="56559" b="27114"/>
          <a:stretch>
            <a:fillRect/>
          </a:stretch>
        </p:blipFill>
        <p:spPr bwMode="auto">
          <a:xfrm>
            <a:off x="0" y="1268760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2328" t="30587" r="58559" b="17791"/>
          <a:stretch>
            <a:fillRect/>
          </a:stretch>
        </p:blipFill>
        <p:spPr bwMode="auto">
          <a:xfrm>
            <a:off x="4860032" y="1844824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22555" t="30716" r="57933" b="17920"/>
          <a:stretch>
            <a:fillRect/>
          </a:stretch>
        </p:blipFill>
        <p:spPr bwMode="auto">
          <a:xfrm>
            <a:off x="7020272" y="3714882"/>
            <a:ext cx="2123728" cy="31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Odborné časopisy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ambria" pitchFamily="18" charset="0"/>
              </a:rPr>
              <a:t>Původní studie</a:t>
            </a:r>
          </a:p>
          <a:p>
            <a:r>
              <a:rPr lang="cs-CZ" dirty="0" smtClean="0">
                <a:latin typeface="Cambria" pitchFamily="18" charset="0"/>
              </a:rPr>
              <a:t>Recenzní řízení (Peer-</a:t>
            </a:r>
            <a:r>
              <a:rPr lang="cs-CZ" dirty="0" err="1" smtClean="0">
                <a:latin typeface="Cambria" pitchFamily="18" charset="0"/>
              </a:rPr>
              <a:t>reviewed</a:t>
            </a:r>
            <a:r>
              <a:rPr lang="cs-CZ" dirty="0" smtClean="0">
                <a:latin typeface="Cambria" pitchFamily="18" charset="0"/>
              </a:rPr>
              <a:t>)</a:t>
            </a:r>
          </a:p>
          <a:p>
            <a:r>
              <a:rPr lang="cs-CZ" dirty="0" smtClean="0">
                <a:latin typeface="Cambria" pitchFamily="18" charset="0"/>
              </a:rPr>
              <a:t>Zastoupeny v odborných databázích (SCOPUS, </a:t>
            </a:r>
            <a:r>
              <a:rPr lang="cs-CZ" dirty="0" err="1" smtClean="0">
                <a:latin typeface="Cambria" pitchFamily="18" charset="0"/>
              </a:rPr>
              <a:t>Ebsco</a:t>
            </a:r>
            <a:r>
              <a:rPr lang="cs-CZ" dirty="0" smtClean="0">
                <a:latin typeface="Cambria" pitchFamily="18" charset="0"/>
              </a:rPr>
              <a:t>, WOS,…)</a:t>
            </a:r>
          </a:p>
          <a:p>
            <a:r>
              <a:rPr lang="cs-CZ" dirty="0" err="1" smtClean="0">
                <a:latin typeface="Cambria" pitchFamily="18" charset="0"/>
              </a:rPr>
              <a:t>Impact</a:t>
            </a:r>
            <a:r>
              <a:rPr lang="cs-CZ" dirty="0" smtClean="0">
                <a:latin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</a:rPr>
              <a:t>factor</a:t>
            </a:r>
            <a:endParaRPr lang="cs-CZ" dirty="0" smtClean="0">
              <a:latin typeface="Cambria" pitchFamily="18" charset="0"/>
            </a:endParaRPr>
          </a:p>
          <a:p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r>
              <a:rPr lang="cs-CZ" dirty="0" smtClean="0">
                <a:latin typeface="Cambria" pitchFamily="18" charset="0"/>
                <a:hlinkClick r:id="rId2"/>
              </a:rPr>
              <a:t>https://www.nkp.cz/o-knihovne/odborne-cinnosti/oddeleni-periodik/recenzovane-casopisy</a:t>
            </a:r>
            <a:r>
              <a:rPr lang="cs-CZ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r>
              <a:rPr lang="cs-CZ" dirty="0" smtClean="0">
                <a:latin typeface="Cambria" pitchFamily="18" charset="0"/>
              </a:rPr>
              <a:t>Studia </a:t>
            </a:r>
            <a:r>
              <a:rPr lang="cs-CZ" dirty="0" err="1" smtClean="0">
                <a:latin typeface="Cambria" pitchFamily="18" charset="0"/>
              </a:rPr>
              <a:t>paedagogica</a:t>
            </a:r>
            <a:r>
              <a:rPr lang="cs-CZ" dirty="0" smtClean="0">
                <a:latin typeface="Cambria" pitchFamily="18" charset="0"/>
              </a:rPr>
              <a:t>, Orbis </a:t>
            </a:r>
            <a:r>
              <a:rPr lang="cs-CZ" dirty="0" err="1" smtClean="0">
                <a:latin typeface="Cambria" pitchFamily="18" charset="0"/>
              </a:rPr>
              <a:t>Scholae</a:t>
            </a:r>
            <a:r>
              <a:rPr lang="cs-CZ" dirty="0" smtClean="0">
                <a:latin typeface="Cambria" pitchFamily="18" charset="0"/>
              </a:rPr>
              <a:t>, Pedagogická orientace, Pedagogika, Pedagogika.</a:t>
            </a:r>
            <a:r>
              <a:rPr lang="cs-CZ" dirty="0" err="1" smtClean="0">
                <a:latin typeface="Cambria" pitchFamily="18" charset="0"/>
              </a:rPr>
              <a:t>sk</a:t>
            </a:r>
            <a:r>
              <a:rPr lang="cs-CZ" dirty="0" smtClean="0">
                <a:latin typeface="Cambria" pitchFamily="18" charset="0"/>
              </a:rPr>
              <a:t>, E-pedagogium, </a:t>
            </a:r>
            <a:r>
              <a:rPr lang="cs-CZ" dirty="0" err="1" smtClean="0">
                <a:latin typeface="Cambria" pitchFamily="18" charset="0"/>
              </a:rPr>
              <a:t>Lifelong</a:t>
            </a:r>
            <a:r>
              <a:rPr lang="cs-CZ" dirty="0" smtClean="0">
                <a:latin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</a:rPr>
              <a:t>Learning</a:t>
            </a:r>
            <a:r>
              <a:rPr lang="cs-CZ" dirty="0" smtClean="0">
                <a:latin typeface="Cambria" pitchFamily="18" charset="0"/>
              </a:rPr>
              <a:t>,…</a:t>
            </a:r>
          </a:p>
          <a:p>
            <a:pPr>
              <a:buNone/>
            </a:pPr>
            <a:r>
              <a:rPr lang="cs-CZ" dirty="0" smtClean="0">
                <a:latin typeface="Cambria" pitchFamily="18" charset="0"/>
              </a:rPr>
              <a:t>Sociální pedagogika, Sociální práce, Sociologický časopis, Československá psychologie,…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Predátorské časopisy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                            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>
                <a:hlinkClick r:id="rId2"/>
              </a:rPr>
              <a:t>https://beallslist.weebly.com/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0749" t="45890" r="56559" b="32454"/>
          <a:stretch>
            <a:fillRect/>
          </a:stretch>
        </p:blipFill>
        <p:spPr bwMode="auto">
          <a:xfrm>
            <a:off x="611560" y="1484784"/>
            <a:ext cx="3312368" cy="17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Joseph Schweyk jako člen redakční rady"/>
          <p:cNvPicPr>
            <a:picLocks noChangeAspect="1" noChangeArrowheads="1"/>
          </p:cNvPicPr>
          <p:nvPr/>
        </p:nvPicPr>
        <p:blipFill>
          <a:blip r:embed="rId4" cstate="print"/>
          <a:srcRect r="30957" b="8407"/>
          <a:stretch>
            <a:fillRect/>
          </a:stretch>
        </p:blipFill>
        <p:spPr bwMode="auto">
          <a:xfrm>
            <a:off x="4499992" y="2044523"/>
            <a:ext cx="4644008" cy="44088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9128" t="26203" r="36082" b="6250"/>
          <a:stretch>
            <a:fillRect/>
          </a:stretch>
        </p:blipFill>
        <p:spPr bwMode="auto">
          <a:xfrm>
            <a:off x="467544" y="3861048"/>
            <a:ext cx="390825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Kde hledat odborné zdroje?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24578" name="Picture 2" descr="https://scontent-lht6-1.cdninstagram.com/vp/7886549dcaac001698717b3f7861faf9/5C2F074E/t51.2885-15/e35/40013985_2172170023039382_651384500195860500_n.jpg?se=7&amp;ig_cache_key=MTg2MjM3MDc0NDA5NzU4MDcwNA%3D%3D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304406" cy="3304407"/>
          </a:xfrm>
          <a:prstGeom prst="rect">
            <a:avLst/>
          </a:prstGeom>
          <a:noFill/>
        </p:spPr>
      </p:pic>
      <p:pic>
        <p:nvPicPr>
          <p:cNvPr id="24580" name="Picture 4" descr="Moravská zemská knihovna (Brn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096344" cy="391171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87624" y="5733256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mbria" pitchFamily="18" charset="0"/>
                <a:hlinkClick r:id="rId4"/>
              </a:rPr>
              <a:t>https://</a:t>
            </a:r>
            <a:r>
              <a:rPr lang="cs-CZ" dirty="0" smtClean="0">
                <a:latin typeface="Cambria" pitchFamily="18" charset="0"/>
                <a:hlinkClick r:id="rId4"/>
              </a:rPr>
              <a:t>aleph.muni.cz/F?RN=888180608</a:t>
            </a:r>
            <a:r>
              <a:rPr lang="cs-CZ" dirty="0" smtClean="0">
                <a:latin typeface="Cambria" pitchFamily="18" charset="0"/>
              </a:rPr>
              <a:t> 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Kde hledat odborné zdroje?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>
                <a:latin typeface="Cambria" pitchFamily="18" charset="0"/>
              </a:rPr>
              <a:t>Odborné pedagogické časopisy mají webové stránky </a:t>
            </a:r>
            <a:r>
              <a:rPr lang="cs-CZ" dirty="0" smtClean="0">
                <a:latin typeface="Cambria" pitchFamily="18" charset="0"/>
                <a:sym typeface="Wingdings" pitchFamily="2" charset="2"/>
              </a:rPr>
              <a:t> </a:t>
            </a:r>
            <a:r>
              <a:rPr lang="cs-CZ" dirty="0" smtClean="0">
                <a:latin typeface="Cambria" pitchFamily="18" charset="0"/>
                <a:sym typeface="Wingdings" pitchFamily="2" charset="2"/>
                <a:hlinkClick r:id="rId2"/>
              </a:rPr>
              <a:t>http://www.</a:t>
            </a:r>
            <a:r>
              <a:rPr lang="cs-CZ" dirty="0" err="1" smtClean="0">
                <a:latin typeface="Cambria" pitchFamily="18" charset="0"/>
                <a:sym typeface="Wingdings" pitchFamily="2" charset="2"/>
                <a:hlinkClick r:id="rId2"/>
              </a:rPr>
              <a:t>phil.muni.cz</a:t>
            </a:r>
            <a:r>
              <a:rPr lang="cs-CZ" dirty="0" smtClean="0">
                <a:latin typeface="Cambria" pitchFamily="18" charset="0"/>
                <a:sym typeface="Wingdings" pitchFamily="2" charset="2"/>
                <a:hlinkClick r:id="rId2"/>
              </a:rPr>
              <a:t>/</a:t>
            </a:r>
            <a:r>
              <a:rPr lang="cs-CZ" dirty="0" err="1" smtClean="0">
                <a:latin typeface="Cambria" pitchFamily="18" charset="0"/>
                <a:sym typeface="Wingdings" pitchFamily="2" charset="2"/>
                <a:hlinkClick r:id="rId2"/>
              </a:rPr>
              <a:t>journals</a:t>
            </a:r>
            <a:r>
              <a:rPr lang="cs-CZ" dirty="0" smtClean="0">
                <a:latin typeface="Cambria" pitchFamily="18" charset="0"/>
                <a:sym typeface="Wingdings" pitchFamily="2" charset="2"/>
                <a:hlinkClick r:id="rId2"/>
              </a:rPr>
              <a:t>/studia-</a:t>
            </a:r>
            <a:r>
              <a:rPr lang="cs-CZ" dirty="0" err="1" smtClean="0">
                <a:latin typeface="Cambria" pitchFamily="18" charset="0"/>
                <a:sym typeface="Wingdings" pitchFamily="2" charset="2"/>
                <a:hlinkClick r:id="rId2"/>
              </a:rPr>
              <a:t>paedagogica</a:t>
            </a:r>
            <a:r>
              <a:rPr lang="cs-CZ" dirty="0" smtClean="0">
                <a:latin typeface="Cambria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r>
              <a:rPr lang="cs-CZ" dirty="0" smtClean="0">
                <a:latin typeface="Cambria" pitchFamily="18" charset="0"/>
              </a:rPr>
              <a:t>Různé databáze: </a:t>
            </a:r>
          </a:p>
          <a:p>
            <a:r>
              <a:rPr lang="cs-CZ" dirty="0" smtClean="0">
                <a:latin typeface="Cambria" pitchFamily="18" charset="0"/>
                <a:hlinkClick r:id="rId3"/>
              </a:rPr>
              <a:t>https://ezdroje.muni.cz/</a:t>
            </a:r>
            <a:r>
              <a:rPr lang="cs-CZ" dirty="0" smtClean="0">
                <a:latin typeface="Cambria" pitchFamily="18" charset="0"/>
              </a:rPr>
              <a:t> (</a:t>
            </a:r>
            <a:r>
              <a:rPr lang="cs-CZ" dirty="0" err="1" smtClean="0">
                <a:latin typeface="Cambria" pitchFamily="18" charset="0"/>
              </a:rPr>
              <a:t>Ebsco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Jstor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ProQuest</a:t>
            </a:r>
            <a:r>
              <a:rPr lang="cs-CZ" dirty="0" smtClean="0">
                <a:latin typeface="Cambria" pitchFamily="18" charset="0"/>
              </a:rPr>
              <a:t>, WOS, </a:t>
            </a:r>
            <a:r>
              <a:rPr lang="cs-CZ" dirty="0" err="1" smtClean="0">
                <a:latin typeface="Cambria" pitchFamily="18" charset="0"/>
              </a:rPr>
              <a:t>TaF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Wiley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Springer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Sage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Scopus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Eric</a:t>
            </a:r>
            <a:r>
              <a:rPr lang="cs-CZ" dirty="0" smtClean="0">
                <a:latin typeface="Cambria" pitchFamily="18" charset="0"/>
              </a:rPr>
              <a:t>)</a:t>
            </a:r>
          </a:p>
          <a:p>
            <a:r>
              <a:rPr lang="cs-CZ" dirty="0" smtClean="0">
                <a:latin typeface="Cambria" pitchFamily="18" charset="0"/>
                <a:hlinkClick r:id="rId4"/>
              </a:rPr>
              <a:t>https://www.scopus.com/</a:t>
            </a:r>
            <a:endParaRPr lang="cs-CZ" dirty="0" smtClean="0">
              <a:latin typeface="Cambria" pitchFamily="18" charset="0"/>
            </a:endParaRPr>
          </a:p>
          <a:p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r>
              <a:rPr lang="cs-CZ" dirty="0" smtClean="0">
                <a:latin typeface="Cambria" pitchFamily="18" charset="0"/>
              </a:rPr>
              <a:t>Strategie hledání: metoda sněhové koule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Úkol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Cambria" pitchFamily="18" charset="0"/>
              </a:rPr>
              <a:t>Vyhledejte si ke svému heslu 2 odborné články a 1 co nejaktuálnější odbornou publikaci.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Citování…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Cambria" pitchFamily="18" charset="0"/>
                <a:hlinkClick r:id="rId2"/>
              </a:rPr>
              <a:t>https://cs.wikipedia.org/wiki/Nuda_ve_%C5%A1kole</a:t>
            </a:r>
            <a:r>
              <a:rPr lang="cs-CZ" dirty="0" smtClean="0">
                <a:latin typeface="Cambria" pitchFamily="18" charset="0"/>
              </a:rPr>
              <a:t> </a:t>
            </a:r>
          </a:p>
          <a:p>
            <a:endParaRPr lang="cs-CZ" dirty="0" smtClean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</a:rPr>
              <a:t>Citace v textu</a:t>
            </a:r>
          </a:p>
          <a:p>
            <a:r>
              <a:rPr lang="cs-CZ" dirty="0" smtClean="0">
                <a:latin typeface="Cambria" pitchFamily="18" charset="0"/>
              </a:rPr>
              <a:t>Citace v seznamu literatury (bibliografický údaj)</a:t>
            </a:r>
          </a:p>
          <a:p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mbria" pitchFamily="18" charset="0"/>
              </a:rPr>
              <a:t>Citace v textu: Citace / parafráze / plagiát</a:t>
            </a:r>
            <a:endParaRPr lang="cs-CZ" sz="32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i="1" dirty="0" smtClean="0">
                <a:latin typeface="Cambria" pitchFamily="18" charset="0"/>
              </a:rPr>
              <a:t>„Vykrást nápady jednoho člověka je plagiát, vykrást je spoustě lidí je výzkumná práce.“</a:t>
            </a:r>
          </a:p>
          <a:p>
            <a:pPr algn="r">
              <a:buNone/>
            </a:pPr>
            <a:r>
              <a:rPr lang="cs-CZ" dirty="0" err="1" smtClean="0">
                <a:latin typeface="Cambria" pitchFamily="18" charset="0"/>
              </a:rPr>
              <a:t>Felsonův</a:t>
            </a:r>
            <a:r>
              <a:rPr lang="cs-CZ" dirty="0" smtClean="0">
                <a:latin typeface="Cambria" pitchFamily="18" charset="0"/>
              </a:rPr>
              <a:t> zákon</a:t>
            </a:r>
          </a:p>
          <a:p>
            <a:r>
              <a:rPr lang="cs-CZ" dirty="0" smtClean="0">
                <a:latin typeface="Cambria" pitchFamily="18" charset="0"/>
              </a:rPr>
              <a:t>Klasická citace versus parafráze</a:t>
            </a:r>
          </a:p>
          <a:p>
            <a:r>
              <a:rPr lang="cs-CZ" dirty="0" smtClean="0">
                <a:latin typeface="Cambria" pitchFamily="18" charset="0"/>
              </a:rPr>
              <a:t>Ctrl+C a Ctrl+V?</a:t>
            </a:r>
          </a:p>
          <a:p>
            <a:r>
              <a:rPr lang="cs-CZ" dirty="0" smtClean="0">
                <a:latin typeface="Cambria" pitchFamily="18" charset="0"/>
                <a:hlinkClick r:id="rId2"/>
              </a:rPr>
              <a:t>https://cs.wikipedia.org/wiki/Wikipedie:Pr%C5%AFvodce/Autorsk%C3%A1_pr%C3%A1va</a:t>
            </a:r>
            <a:endParaRPr lang="cs-CZ" dirty="0" smtClean="0">
              <a:latin typeface="Cambria" pitchFamily="18" charset="0"/>
            </a:endParaRPr>
          </a:p>
          <a:p>
            <a:pPr lvl="1"/>
            <a:r>
              <a:rPr lang="cs-CZ" dirty="0" smtClean="0">
                <a:latin typeface="Cambria" pitchFamily="18" charset="0"/>
              </a:rPr>
              <a:t>Nepřiznaný autor</a:t>
            </a:r>
          </a:p>
          <a:p>
            <a:pPr lvl="1"/>
            <a:r>
              <a:rPr lang="cs-CZ" dirty="0" smtClean="0">
                <a:latin typeface="Cambria" pitchFamily="18" charset="0"/>
              </a:rPr>
              <a:t>Uvedený autor, ale je to přepsané slovo od slova             (bez uvozovek)</a:t>
            </a:r>
          </a:p>
          <a:p>
            <a:pPr lvl="1"/>
            <a:r>
              <a:rPr lang="cs-CZ" dirty="0" err="1" smtClean="0">
                <a:latin typeface="Cambria" pitchFamily="18" charset="0"/>
              </a:rPr>
              <a:t>Close</a:t>
            </a:r>
            <a:r>
              <a:rPr lang="cs-CZ" dirty="0" smtClean="0">
                <a:latin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</a:rPr>
              <a:t>paraphrasing</a:t>
            </a:r>
            <a:r>
              <a:rPr lang="cs-CZ" dirty="0" smtClean="0">
                <a:latin typeface="Cambria" pitchFamily="18" charset="0"/>
              </a:rPr>
              <a:t> (úplně jiná slova, ale význam a struktura zachovaná)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Cambria" pitchFamily="18" charset="0"/>
              </a:rPr>
              <a:t>„Můžete-li poskytnout </a:t>
            </a:r>
            <a:r>
              <a:rPr lang="cs-CZ" sz="3600" dirty="0" err="1" smtClean="0">
                <a:latin typeface="Cambria" pitchFamily="18" charset="0"/>
              </a:rPr>
              <a:t>Wikipedii</a:t>
            </a:r>
            <a:r>
              <a:rPr lang="cs-CZ" sz="3600" dirty="0" smtClean="0">
                <a:latin typeface="Cambria" pitchFamily="18" charset="0"/>
              </a:rPr>
              <a:t> užitečné informace, udělejte to prosím, ale mějte na mysli, že editace bez </a:t>
            </a:r>
            <a:r>
              <a:rPr lang="cs-CZ" sz="3600" dirty="0" smtClean="0">
                <a:solidFill>
                  <a:srgbClr val="FF0000"/>
                </a:solidFill>
                <a:latin typeface="Cambria" pitchFamily="18" charset="0"/>
              </a:rPr>
              <a:t>věrohodných</a:t>
            </a:r>
            <a:r>
              <a:rPr lang="cs-CZ" sz="3600" dirty="0" smtClean="0">
                <a:latin typeface="Cambria" pitchFamily="18" charset="0"/>
              </a:rPr>
              <a:t> zdrojů mohou být kterýmkoliv editorem odstraněny.“</a:t>
            </a:r>
            <a:endParaRPr lang="cs-CZ" sz="3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mbria" pitchFamily="18" charset="0"/>
              </a:rPr>
              <a:t>Citace v seznamu literatury: </a:t>
            </a:r>
            <a:br>
              <a:rPr lang="cs-CZ" dirty="0" smtClean="0">
                <a:latin typeface="Cambria" pitchFamily="18" charset="0"/>
              </a:rPr>
            </a:br>
            <a:r>
              <a:rPr lang="cs-CZ" dirty="0" smtClean="0">
                <a:latin typeface="Cambria" pitchFamily="18" charset="0"/>
              </a:rPr>
              <a:t>Strašák jménem APA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latin typeface="Cambria" pitchFamily="18" charset="0"/>
              </a:rPr>
              <a:t>APA manuály: </a:t>
            </a:r>
          </a:p>
          <a:p>
            <a:r>
              <a:rPr lang="cs-CZ" dirty="0" smtClean="0">
                <a:latin typeface="Cambria" pitchFamily="18" charset="0"/>
                <a:hlinkClick r:id="rId2"/>
              </a:rPr>
              <a:t>http://pedagogika.</a:t>
            </a:r>
            <a:r>
              <a:rPr lang="cs-CZ" dirty="0" err="1" smtClean="0">
                <a:latin typeface="Cambria" pitchFamily="18" charset="0"/>
                <a:hlinkClick r:id="rId2"/>
              </a:rPr>
              <a:t>phil.muni.cz</a:t>
            </a:r>
            <a:r>
              <a:rPr lang="cs-CZ" dirty="0" smtClean="0">
                <a:latin typeface="Cambria" pitchFamily="18" charset="0"/>
                <a:hlinkClick r:id="rId2"/>
              </a:rPr>
              <a:t>/studium/</a:t>
            </a:r>
            <a:r>
              <a:rPr lang="cs-CZ" dirty="0" err="1" smtClean="0">
                <a:latin typeface="Cambria" pitchFamily="18" charset="0"/>
                <a:hlinkClick r:id="rId2"/>
              </a:rPr>
              <a:t>citacni</a:t>
            </a:r>
            <a:r>
              <a:rPr lang="cs-CZ" dirty="0" smtClean="0">
                <a:latin typeface="Cambria" pitchFamily="18" charset="0"/>
                <a:hlinkClick r:id="rId2"/>
              </a:rPr>
              <a:t>-norma-</a:t>
            </a:r>
            <a:r>
              <a:rPr lang="cs-CZ" dirty="0" err="1" smtClean="0">
                <a:latin typeface="Cambria" pitchFamily="18" charset="0"/>
                <a:hlinkClick r:id="rId2"/>
              </a:rPr>
              <a:t>apa</a:t>
            </a:r>
            <a:endParaRPr lang="cs-CZ" dirty="0" smtClean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  <a:hlinkClick r:id="rId3"/>
              </a:rPr>
              <a:t>http://</a:t>
            </a:r>
            <a:r>
              <a:rPr lang="cs-CZ" dirty="0" smtClean="0">
                <a:latin typeface="Cambria" pitchFamily="18" charset="0"/>
                <a:hlinkClick r:id="rId3"/>
              </a:rPr>
              <a:t>www.</a:t>
            </a:r>
            <a:r>
              <a:rPr lang="cs-CZ" dirty="0" err="1" smtClean="0">
                <a:latin typeface="Cambria" pitchFamily="18" charset="0"/>
                <a:hlinkClick r:id="rId3"/>
              </a:rPr>
              <a:t>phil.muni.cz</a:t>
            </a:r>
            <a:r>
              <a:rPr lang="cs-CZ" dirty="0" smtClean="0">
                <a:latin typeface="Cambria" pitchFamily="18" charset="0"/>
                <a:hlinkClick r:id="rId3"/>
              </a:rPr>
              <a:t>/</a:t>
            </a:r>
            <a:r>
              <a:rPr lang="cs-CZ" dirty="0" err="1" smtClean="0">
                <a:latin typeface="Cambria" pitchFamily="18" charset="0"/>
                <a:hlinkClick r:id="rId3"/>
              </a:rPr>
              <a:t>journals</a:t>
            </a:r>
            <a:r>
              <a:rPr lang="cs-CZ" dirty="0" smtClean="0">
                <a:latin typeface="Cambria" pitchFamily="18" charset="0"/>
                <a:hlinkClick r:id="rId3"/>
              </a:rPr>
              <a:t>/index.</a:t>
            </a:r>
            <a:r>
              <a:rPr lang="cs-CZ" dirty="0" err="1" smtClean="0">
                <a:latin typeface="Cambria" pitchFamily="18" charset="0"/>
                <a:hlinkClick r:id="rId3"/>
              </a:rPr>
              <a:t>php</a:t>
            </a:r>
            <a:r>
              <a:rPr lang="cs-CZ" dirty="0" smtClean="0">
                <a:latin typeface="Cambria" pitchFamily="18" charset="0"/>
                <a:hlinkClick r:id="rId3"/>
              </a:rPr>
              <a:t>/studia-</a:t>
            </a:r>
            <a:r>
              <a:rPr lang="cs-CZ" dirty="0" err="1" smtClean="0">
                <a:latin typeface="Cambria" pitchFamily="18" charset="0"/>
                <a:hlinkClick r:id="rId3"/>
              </a:rPr>
              <a:t>paedagogica</a:t>
            </a:r>
            <a:r>
              <a:rPr lang="cs-CZ" dirty="0" smtClean="0">
                <a:latin typeface="Cambria" pitchFamily="18" charset="0"/>
                <a:hlinkClick r:id="rId3"/>
              </a:rPr>
              <a:t>/</a:t>
            </a:r>
            <a:r>
              <a:rPr lang="cs-CZ" dirty="0" err="1" smtClean="0">
                <a:latin typeface="Cambria" pitchFamily="18" charset="0"/>
                <a:hlinkClick r:id="rId3"/>
              </a:rPr>
              <a:t>pages</a:t>
            </a:r>
            <a:r>
              <a:rPr lang="cs-CZ" dirty="0" smtClean="0">
                <a:latin typeface="Cambria" pitchFamily="18" charset="0"/>
                <a:hlinkClick r:id="rId3"/>
              </a:rPr>
              <a:t>/</a:t>
            </a:r>
            <a:r>
              <a:rPr lang="cs-CZ" dirty="0" err="1" smtClean="0">
                <a:latin typeface="Cambria" pitchFamily="18" charset="0"/>
                <a:hlinkClick r:id="rId3"/>
              </a:rPr>
              <a:t>view</a:t>
            </a:r>
            <a:r>
              <a:rPr lang="cs-CZ" dirty="0" smtClean="0">
                <a:latin typeface="Cambria" pitchFamily="18" charset="0"/>
                <a:hlinkClick r:id="rId3"/>
              </a:rPr>
              <a:t>/</a:t>
            </a:r>
            <a:r>
              <a:rPr lang="cs-CZ" dirty="0" err="1" smtClean="0">
                <a:latin typeface="Cambria" pitchFamily="18" charset="0"/>
                <a:hlinkClick r:id="rId3"/>
              </a:rPr>
              <a:t>citation</a:t>
            </a:r>
            <a:endParaRPr lang="cs-CZ" dirty="0" smtClean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  <a:hlinkClick r:id="rId4"/>
              </a:rPr>
              <a:t>https://www.apastyle.org</a:t>
            </a:r>
            <a:r>
              <a:rPr lang="cs-CZ" dirty="0" smtClean="0">
                <a:latin typeface="Cambria" pitchFamily="18" charset="0"/>
                <a:hlinkClick r:id="rId4"/>
              </a:rPr>
              <a:t>/</a:t>
            </a:r>
            <a:r>
              <a:rPr lang="cs-CZ" dirty="0" smtClean="0">
                <a:latin typeface="Cambria" pitchFamily="18" charset="0"/>
              </a:rPr>
              <a:t> </a:t>
            </a:r>
            <a:endParaRPr lang="cs-CZ" dirty="0" smtClean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  <a:hlinkClick r:id="rId5"/>
              </a:rPr>
              <a:t>https://owl.purdue.edu/owl/research_and_citation/apa_style/apa_formatting_and_style_guide/general_format.html</a:t>
            </a:r>
            <a:r>
              <a:rPr lang="cs-CZ" dirty="0" smtClean="0">
                <a:latin typeface="Cambria" pitchFamily="18" charset="0"/>
              </a:rPr>
              <a:t> 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3074" name="Picture 2" descr="C:\Users\Lukáš\AppData\Local\Microsoft\Windows\INetCache\IE\X7EIEU2M\12084-illustration-of-a-cartoon-halloween-ghost-pv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597" y="332656"/>
            <a:ext cx="1943403" cy="210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ambria" pitchFamily="18" charset="0"/>
              </a:rPr>
              <a:t>APA ve zkratce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525963"/>
          </a:xfrm>
        </p:spPr>
        <p:txBody>
          <a:bodyPr>
            <a:noAutofit/>
          </a:bodyPr>
          <a:lstStyle/>
          <a:p>
            <a:r>
              <a:rPr lang="cs-CZ" sz="1600" b="1" u="sng" dirty="0" smtClean="0"/>
              <a:t>Kniha (monografie nebo sborník)</a:t>
            </a:r>
          </a:p>
          <a:p>
            <a:pPr>
              <a:buNone/>
            </a:pPr>
            <a:r>
              <a:rPr lang="cs-CZ" sz="1600" dirty="0" err="1" smtClean="0"/>
              <a:t>Zounek</a:t>
            </a:r>
            <a:r>
              <a:rPr lang="cs-CZ" sz="1600" dirty="0" smtClean="0"/>
              <a:t>, J., &amp; </a:t>
            </a:r>
            <a:r>
              <a:rPr lang="cs-CZ" sz="1600" dirty="0" err="1" smtClean="0"/>
              <a:t>Šeďová</a:t>
            </a:r>
            <a:r>
              <a:rPr lang="cs-CZ" sz="1600" dirty="0" smtClean="0"/>
              <a:t>, K. (2009). </a:t>
            </a:r>
            <a:r>
              <a:rPr lang="cs-CZ" sz="1600" i="1" dirty="0" smtClean="0"/>
              <a:t>Učitelé a technologie. Mezi tradičním a moderním pojetím</a:t>
            </a:r>
            <a:r>
              <a:rPr lang="cs-CZ" sz="1600" dirty="0" smtClean="0"/>
              <a:t>. Brno: </a:t>
            </a:r>
            <a:r>
              <a:rPr lang="cs-CZ" sz="1600" dirty="0" err="1" smtClean="0"/>
              <a:t>Paido</a:t>
            </a:r>
            <a:r>
              <a:rPr lang="cs-CZ" sz="1600" dirty="0" smtClean="0"/>
              <a:t>.</a:t>
            </a:r>
          </a:p>
          <a:p>
            <a:r>
              <a:rPr lang="cs-CZ" sz="1600" b="1" u="sng" dirty="0" smtClean="0"/>
              <a:t>Kapitola v knize/Příspěvek ve sborníku</a:t>
            </a:r>
          </a:p>
          <a:p>
            <a:pPr>
              <a:buNone/>
            </a:pPr>
            <a:r>
              <a:rPr lang="cs-CZ" sz="1600" dirty="0" err="1" smtClean="0"/>
              <a:t>Miková</a:t>
            </a:r>
            <a:r>
              <a:rPr lang="cs-CZ" sz="1600" dirty="0" smtClean="0"/>
              <a:t>, M., &amp; Janík, T. (2007). Pořizování videozáznamu jako metoda sběru dat. In R. </a:t>
            </a:r>
            <a:r>
              <a:rPr lang="cs-CZ" sz="1600" dirty="0" err="1" smtClean="0"/>
              <a:t>Švaříček</a:t>
            </a:r>
            <a:r>
              <a:rPr lang="cs-CZ" sz="1600" dirty="0" smtClean="0"/>
              <a:t> &amp; K. </a:t>
            </a:r>
            <a:r>
              <a:rPr lang="cs-CZ" sz="1600" dirty="0" err="1" smtClean="0"/>
              <a:t>Šeďová</a:t>
            </a:r>
            <a:r>
              <a:rPr lang="cs-CZ" sz="1600" dirty="0" smtClean="0"/>
              <a:t>,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dirty="0" err="1" smtClean="0"/>
              <a:t>al</a:t>
            </a:r>
            <a:r>
              <a:rPr lang="cs-CZ" sz="1600" dirty="0" smtClean="0"/>
              <a:t>., </a:t>
            </a:r>
            <a:r>
              <a:rPr lang="cs-CZ" sz="1600" i="1" dirty="0" smtClean="0"/>
              <a:t>Kvalitativní výzkum v pedagogických vědách</a:t>
            </a:r>
            <a:r>
              <a:rPr lang="cs-CZ" sz="1600" dirty="0" smtClean="0"/>
              <a:t> (s. 192–201). Praha: Portál.</a:t>
            </a:r>
          </a:p>
          <a:p>
            <a:r>
              <a:rPr lang="cs-CZ" sz="1600" b="1" u="sng" dirty="0" smtClean="0"/>
              <a:t>Článek v odborném časopise</a:t>
            </a:r>
          </a:p>
          <a:p>
            <a:pPr>
              <a:buNone/>
            </a:pPr>
            <a:r>
              <a:rPr lang="cs-CZ" sz="1600" dirty="0" err="1" smtClean="0"/>
              <a:t>Šeďová</a:t>
            </a:r>
            <a:r>
              <a:rPr lang="cs-CZ" sz="1600" dirty="0" smtClean="0"/>
              <a:t>, K. (2012). Žáci se smějí učitelům: Podoby a funkce školního humoru zaměřeného na učitele. </a:t>
            </a:r>
            <a:r>
              <a:rPr lang="cs-CZ" sz="1600" i="1" dirty="0" smtClean="0"/>
              <a:t>Pedagogická orientace</a:t>
            </a:r>
            <a:r>
              <a:rPr lang="cs-CZ" sz="1600" dirty="0" smtClean="0"/>
              <a:t>, </a:t>
            </a:r>
            <a:r>
              <a:rPr lang="cs-CZ" sz="1600" i="1" dirty="0" smtClean="0"/>
              <a:t>22</a:t>
            </a:r>
            <a:r>
              <a:rPr lang="cs-CZ" sz="1600" dirty="0" smtClean="0"/>
              <a:t>(1), 41–65.</a:t>
            </a:r>
          </a:p>
          <a:p>
            <a:r>
              <a:rPr lang="cs-CZ" sz="1600" b="1" u="sng" dirty="0" smtClean="0"/>
              <a:t>Webový dokument</a:t>
            </a:r>
          </a:p>
          <a:p>
            <a:pPr>
              <a:buNone/>
            </a:pPr>
            <a:r>
              <a:rPr lang="en-US" sz="1600" dirty="0" smtClean="0"/>
              <a:t>Larsson, E. (Ed.). (2010). </a:t>
            </a:r>
            <a:r>
              <a:rPr lang="en-US" sz="1600" i="1" dirty="0" smtClean="0"/>
              <a:t>Playing reality</a:t>
            </a:r>
            <a:r>
              <a:rPr lang="en-US" sz="1600" dirty="0" smtClean="0"/>
              <a:t>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 http://interactingarts.org/pdf/Playing%20Reality%20(2010).pd</a:t>
            </a:r>
            <a:r>
              <a:rPr lang="cs-CZ" sz="1600" dirty="0" smtClean="0"/>
              <a:t>f</a:t>
            </a:r>
          </a:p>
          <a:p>
            <a:r>
              <a:rPr lang="cs-CZ" sz="1600" b="1" u="sng" dirty="0" smtClean="0"/>
              <a:t>Zákon</a:t>
            </a:r>
          </a:p>
          <a:p>
            <a:pPr>
              <a:buNone/>
            </a:pPr>
            <a:r>
              <a:rPr lang="cs-CZ" sz="1600" i="1" dirty="0" smtClean="0"/>
              <a:t>Zákon č. 561/2004 Sb., o předškolním, základním, středním, vyšším odborném a jiném vzdělávání, školský zákon</a:t>
            </a:r>
            <a:r>
              <a:rPr lang="cs-CZ" sz="1600" dirty="0" smtClean="0"/>
              <a:t>. (2004). Praha: Tiskárna Ministerstva vnitra.</a:t>
            </a:r>
          </a:p>
          <a:p>
            <a:r>
              <a:rPr lang="cs-CZ" sz="1600" b="1" u="sng" dirty="0" err="1" smtClean="0"/>
              <a:t>Kurikulární</a:t>
            </a:r>
            <a:r>
              <a:rPr lang="cs-CZ" sz="1600" b="1" u="sng" dirty="0" smtClean="0"/>
              <a:t> dokument</a:t>
            </a:r>
          </a:p>
          <a:p>
            <a:pPr>
              <a:buNone/>
            </a:pPr>
            <a:r>
              <a:rPr lang="cs-CZ" sz="1600" i="1" dirty="0" smtClean="0"/>
              <a:t>Rámcový vzdělávací program pro základní vzdělávání – Příloha upravující vzdělávání žáků s lehkým mentálním postižením</a:t>
            </a:r>
            <a:r>
              <a:rPr lang="cs-CZ" sz="1600" dirty="0" smtClean="0"/>
              <a:t>. (2005). Praha: Výzkumný ústav pedagogický v Praze. Dostupné z http://www.</a:t>
            </a:r>
            <a:r>
              <a:rPr lang="cs-CZ" sz="1600" dirty="0" err="1" smtClean="0"/>
              <a:t>msmt.cz</a:t>
            </a:r>
            <a:r>
              <a:rPr lang="cs-CZ" sz="1600" dirty="0" smtClean="0"/>
              <a:t>/</a:t>
            </a:r>
            <a:r>
              <a:rPr lang="cs-CZ" sz="1600" dirty="0" err="1" smtClean="0"/>
              <a:t>vzdelavani</a:t>
            </a:r>
            <a:r>
              <a:rPr lang="cs-CZ" sz="1600" dirty="0" smtClean="0"/>
              <a:t>/</a:t>
            </a:r>
            <a:r>
              <a:rPr lang="cs-CZ" sz="1600" dirty="0" err="1" smtClean="0"/>
              <a:t>skolstvi</a:t>
            </a:r>
            <a:r>
              <a:rPr lang="cs-CZ" sz="1600" dirty="0" smtClean="0"/>
              <a:t>-v-</a:t>
            </a:r>
            <a:r>
              <a:rPr lang="cs-CZ" sz="1600" dirty="0" err="1" smtClean="0"/>
              <a:t>cr</a:t>
            </a:r>
            <a:r>
              <a:rPr lang="cs-CZ" sz="1600" dirty="0" smtClean="0"/>
              <a:t>/</a:t>
            </a:r>
            <a:r>
              <a:rPr lang="cs-CZ" sz="1600" dirty="0" err="1" smtClean="0"/>
              <a:t>skolskareforma</a:t>
            </a:r>
            <a:r>
              <a:rPr lang="cs-CZ" sz="1600" dirty="0" smtClean="0"/>
              <a:t>/</a:t>
            </a:r>
            <a:r>
              <a:rPr lang="cs-CZ" sz="1600" dirty="0" err="1" smtClean="0"/>
              <a:t>ramcove</a:t>
            </a:r>
            <a:r>
              <a:rPr lang="cs-CZ" sz="1600" dirty="0" smtClean="0"/>
              <a:t>-</a:t>
            </a:r>
            <a:r>
              <a:rPr lang="cs-CZ" sz="1600" dirty="0" err="1" smtClean="0"/>
              <a:t>vzdelavaci</a:t>
            </a:r>
            <a:r>
              <a:rPr lang="cs-CZ" sz="1600" dirty="0" smtClean="0"/>
              <a:t>-programy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Úkol: práce korektora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Cambria" pitchFamily="18" charset="0"/>
              </a:rPr>
              <a:t>Přepište špatně formulované citace správně podle APY.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Cambria" pitchFamily="18" charset="0"/>
              </a:rPr>
              <a:t>Děkuju za pozornost </a:t>
            </a:r>
            <a:r>
              <a:rPr lang="cs-CZ" dirty="0" smtClean="0">
                <a:latin typeface="Cambria" pitchFamily="18" charset="0"/>
                <a:sym typeface="Wingdings" pitchFamily="2" charset="2"/>
              </a:rPr>
              <a:t>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mbria" pitchFamily="18" charset="0"/>
              </a:rPr>
              <a:t>Wikipedie</a:t>
            </a:r>
            <a:r>
              <a:rPr lang="cs-CZ" dirty="0" smtClean="0">
                <a:latin typeface="Cambria" pitchFamily="18" charset="0"/>
              </a:rPr>
              <a:t> chce…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Minimálně 2 zdroje</a:t>
            </a:r>
          </a:p>
          <a:p>
            <a:r>
              <a:rPr lang="cs-CZ" dirty="0" smtClean="0">
                <a:latin typeface="Cambria" pitchFamily="18" charset="0"/>
              </a:rPr>
              <a:t>Nezávislé</a:t>
            </a:r>
          </a:p>
          <a:p>
            <a:r>
              <a:rPr lang="cs-CZ" dirty="0" smtClean="0">
                <a:latin typeface="Cambria" pitchFamily="18" charset="0"/>
              </a:rPr>
              <a:t>Věrohodné, netriviální → odborné</a:t>
            </a:r>
          </a:p>
          <a:p>
            <a:endParaRPr lang="cs-CZ" dirty="0" smtClean="0">
              <a:latin typeface="Cambria" pitchFamily="18" charset="0"/>
            </a:endParaRPr>
          </a:p>
          <a:p>
            <a:r>
              <a:rPr lang="cs-CZ" u="sng" dirty="0" smtClean="0">
                <a:latin typeface="Cambria" pitchFamily="18" charset="0"/>
              </a:rPr>
              <a:t>My chceme:</a:t>
            </a:r>
          </a:p>
          <a:p>
            <a:pPr lvl="1"/>
            <a:r>
              <a:rPr lang="cs-CZ" dirty="0" smtClean="0">
                <a:latin typeface="Cambria" pitchFamily="18" charset="0"/>
              </a:rPr>
              <a:t>Min 3 zdroje z odborných pedagogických časopisů</a:t>
            </a:r>
          </a:p>
          <a:p>
            <a:pPr lvl="1"/>
            <a:r>
              <a:rPr lang="cs-CZ" dirty="0" smtClean="0">
                <a:latin typeface="Cambria" pitchFamily="18" charset="0"/>
              </a:rPr>
              <a:t>Plus 2 další zdroje</a:t>
            </a: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Jak poznám odborný zdroj?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38816" r="60734" b="26182"/>
          <a:stretch>
            <a:fillRect/>
          </a:stretch>
        </p:blipFill>
        <p:spPr bwMode="auto">
          <a:xfrm>
            <a:off x="467544" y="1700808"/>
            <a:ext cx="3174898" cy="4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9469" r="2876" b="6250"/>
          <a:stretch>
            <a:fillRect/>
          </a:stretch>
        </p:blipFill>
        <p:spPr bwMode="auto">
          <a:xfrm>
            <a:off x="3886769" y="2492896"/>
            <a:ext cx="525723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0750" t="29156" r="56559" b="16704"/>
          <a:stretch>
            <a:fillRect/>
          </a:stretch>
        </p:blipFill>
        <p:spPr bwMode="auto">
          <a:xfrm>
            <a:off x="3203848" y="3645024"/>
            <a:ext cx="22545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r="29154"/>
          <a:stretch>
            <a:fillRect/>
          </a:stretch>
        </p:blipFill>
        <p:spPr bwMode="auto">
          <a:xfrm>
            <a:off x="3995936" y="548680"/>
            <a:ext cx="4608512" cy="61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2001" t="23826" r="57706" b="26198"/>
          <a:stretch>
            <a:fillRect/>
          </a:stretch>
        </p:blipFill>
        <p:spPr bwMode="auto">
          <a:xfrm>
            <a:off x="323528" y="332656"/>
            <a:ext cx="1944216" cy="26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1857" t="31125" r="57666" b="17688"/>
          <a:stretch>
            <a:fillRect/>
          </a:stretch>
        </p:blipFill>
        <p:spPr bwMode="auto">
          <a:xfrm>
            <a:off x="251520" y="3356992"/>
            <a:ext cx="19982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22882" t="31297" r="58855" b="17516"/>
          <a:stretch>
            <a:fillRect/>
          </a:stretch>
        </p:blipFill>
        <p:spPr bwMode="auto">
          <a:xfrm>
            <a:off x="2483768" y="332656"/>
            <a:ext cx="1728192" cy="27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Znaky odborného zdroje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Seznam literatury (odborné články)</a:t>
            </a:r>
          </a:p>
          <a:p>
            <a:r>
              <a:rPr lang="cs-CZ" dirty="0" smtClean="0">
                <a:latin typeface="Cambria" pitchFamily="18" charset="0"/>
              </a:rPr>
              <a:t>Renomovaný odborník / kolektiv odborníků</a:t>
            </a:r>
          </a:p>
          <a:p>
            <a:r>
              <a:rPr lang="cs-CZ" dirty="0" smtClean="0">
                <a:latin typeface="Cambria" pitchFamily="18" charset="0"/>
              </a:rPr>
              <a:t>Odborné nakladatelství: </a:t>
            </a:r>
          </a:p>
          <a:p>
            <a:pPr>
              <a:buNone/>
            </a:pPr>
            <a:r>
              <a:rPr lang="cs-CZ" sz="2800" dirty="0" err="1" smtClean="0">
                <a:latin typeface="Cambria" pitchFamily="18" charset="0"/>
              </a:rPr>
              <a:t>Munipress</a:t>
            </a:r>
            <a:r>
              <a:rPr lang="cs-CZ" sz="2800" dirty="0" smtClean="0">
                <a:latin typeface="Cambria" pitchFamily="18" charset="0"/>
              </a:rPr>
              <a:t>, Academia, (</a:t>
            </a:r>
            <a:r>
              <a:rPr lang="cs-CZ" sz="2800" dirty="0" err="1" smtClean="0">
                <a:latin typeface="Cambria" pitchFamily="18" charset="0"/>
              </a:rPr>
              <a:t>Grada</a:t>
            </a:r>
            <a:r>
              <a:rPr lang="cs-CZ" sz="2800" dirty="0" smtClean="0">
                <a:latin typeface="Cambria" pitchFamily="18" charset="0"/>
              </a:rPr>
              <a:t>, Portál); </a:t>
            </a:r>
          </a:p>
          <a:p>
            <a:pPr>
              <a:buNone/>
            </a:pPr>
            <a:r>
              <a:rPr lang="cs-CZ" sz="2800" dirty="0" err="1" smtClean="0">
                <a:latin typeface="Cambria" pitchFamily="18" charset="0"/>
              </a:rPr>
              <a:t>Tylor</a:t>
            </a:r>
            <a:r>
              <a:rPr lang="cs-CZ" sz="2800" dirty="0" smtClean="0">
                <a:latin typeface="Cambria" pitchFamily="18" charset="0"/>
              </a:rPr>
              <a:t> </a:t>
            </a:r>
            <a:r>
              <a:rPr lang="cs-CZ" sz="2800" dirty="0" err="1" smtClean="0">
                <a:latin typeface="Cambria" pitchFamily="18" charset="0"/>
              </a:rPr>
              <a:t>and</a:t>
            </a:r>
            <a:r>
              <a:rPr lang="cs-CZ" sz="2800" dirty="0" smtClean="0">
                <a:latin typeface="Cambria" pitchFamily="18" charset="0"/>
              </a:rPr>
              <a:t> </a:t>
            </a:r>
            <a:r>
              <a:rPr lang="cs-CZ" sz="2800" dirty="0" err="1" smtClean="0">
                <a:latin typeface="Cambria" pitchFamily="18" charset="0"/>
              </a:rPr>
              <a:t>Francis</a:t>
            </a:r>
            <a:r>
              <a:rPr lang="cs-CZ" sz="2800" dirty="0" smtClean="0">
                <a:latin typeface="Cambria" pitchFamily="18" charset="0"/>
              </a:rPr>
              <a:t>, </a:t>
            </a:r>
            <a:r>
              <a:rPr lang="cs-CZ" sz="2800" dirty="0" err="1" smtClean="0">
                <a:latin typeface="Cambria" pitchFamily="18" charset="0"/>
              </a:rPr>
              <a:t>Sage</a:t>
            </a:r>
            <a:r>
              <a:rPr lang="cs-CZ" sz="2800" dirty="0" smtClean="0">
                <a:latin typeface="Cambria" pitchFamily="18" charset="0"/>
              </a:rPr>
              <a:t>, </a:t>
            </a:r>
            <a:r>
              <a:rPr lang="cs-CZ" sz="2800" dirty="0" err="1" smtClean="0">
                <a:latin typeface="Cambria" pitchFamily="18" charset="0"/>
              </a:rPr>
              <a:t>Wiley</a:t>
            </a:r>
            <a:r>
              <a:rPr lang="cs-CZ" sz="2800" dirty="0" smtClean="0">
                <a:latin typeface="Cambria" pitchFamily="18" charset="0"/>
              </a:rPr>
              <a:t>-</a:t>
            </a:r>
            <a:r>
              <a:rPr lang="cs-CZ" sz="2800" dirty="0" err="1" smtClean="0">
                <a:latin typeface="Cambria" pitchFamily="18" charset="0"/>
              </a:rPr>
              <a:t>Blackwell</a:t>
            </a:r>
            <a:r>
              <a:rPr lang="cs-CZ" sz="2800" dirty="0" smtClean="0">
                <a:latin typeface="Cambria" pitchFamily="18" charset="0"/>
              </a:rPr>
              <a:t>, </a:t>
            </a:r>
            <a:r>
              <a:rPr lang="cs-CZ" sz="2800" dirty="0" err="1" smtClean="0">
                <a:latin typeface="Cambria" pitchFamily="18" charset="0"/>
              </a:rPr>
              <a:t>Springer</a:t>
            </a:r>
            <a:r>
              <a:rPr lang="cs-CZ" sz="2800" dirty="0" smtClean="0">
                <a:latin typeface="Cambria" pitchFamily="18" charset="0"/>
              </a:rPr>
              <a:t>, </a:t>
            </a:r>
            <a:r>
              <a:rPr lang="cs-CZ" sz="2800" dirty="0" err="1" smtClean="0">
                <a:latin typeface="Cambria" pitchFamily="18" charset="0"/>
              </a:rPr>
              <a:t>Elsevier</a:t>
            </a:r>
            <a:r>
              <a:rPr lang="cs-CZ" sz="2800" dirty="0" smtClean="0">
                <a:latin typeface="Cambria" pitchFamily="18" charset="0"/>
              </a:rPr>
              <a:t>, </a:t>
            </a:r>
            <a:r>
              <a:rPr lang="cs-CZ" sz="2800" dirty="0" err="1" smtClean="0">
                <a:latin typeface="Cambria" pitchFamily="18" charset="0"/>
              </a:rPr>
              <a:t>Routledge</a:t>
            </a:r>
            <a:r>
              <a:rPr lang="cs-CZ" sz="2800" dirty="0" smtClean="0">
                <a:latin typeface="Cambria" pitchFamily="18" charset="0"/>
              </a:rPr>
              <a:t>, Oxford University </a:t>
            </a:r>
            <a:r>
              <a:rPr lang="cs-CZ" sz="2800" dirty="0" err="1" smtClean="0">
                <a:latin typeface="Cambria" pitchFamily="18" charset="0"/>
              </a:rPr>
              <a:t>Press</a:t>
            </a:r>
            <a:r>
              <a:rPr lang="cs-CZ" sz="2800" dirty="0" smtClean="0">
                <a:latin typeface="Cambria" pitchFamily="18" charset="0"/>
              </a:rPr>
              <a:t>, Cambridge University </a:t>
            </a:r>
            <a:r>
              <a:rPr lang="cs-CZ" sz="2800" dirty="0" err="1" smtClean="0">
                <a:latin typeface="Cambria" pitchFamily="18" charset="0"/>
              </a:rPr>
              <a:t>Press</a:t>
            </a:r>
            <a:r>
              <a:rPr lang="cs-CZ" sz="2800" dirty="0" smtClean="0">
                <a:latin typeface="Cambria" pitchFamily="18" charset="0"/>
              </a:rPr>
              <a:t>, </a:t>
            </a:r>
            <a:r>
              <a:rPr lang="cs-CZ" sz="2800" dirty="0" err="1" smtClean="0">
                <a:latin typeface="Cambria" pitchFamily="18" charset="0"/>
              </a:rPr>
              <a:t>Palgrave</a:t>
            </a:r>
            <a:r>
              <a:rPr lang="cs-CZ" sz="2800" dirty="0" smtClean="0">
                <a:latin typeface="Cambria" pitchFamily="18" charset="0"/>
              </a:rPr>
              <a:t> </a:t>
            </a:r>
            <a:r>
              <a:rPr lang="cs-CZ" sz="2800" dirty="0" err="1" smtClean="0">
                <a:latin typeface="Cambria" pitchFamily="18" charset="0"/>
              </a:rPr>
              <a:t>Macmillan</a:t>
            </a:r>
            <a:endParaRPr lang="cs-CZ" sz="2800" dirty="0" smtClean="0">
              <a:latin typeface="Cambria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Co třeba staré zdroje? </a:t>
            </a:r>
          </a:p>
          <a:p>
            <a:pPr>
              <a:buNone/>
            </a:pPr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mbria" pitchFamily="18" charset="0"/>
              </a:rPr>
              <a:t>Co třeba staré zdroje? </a:t>
            </a:r>
          </a:p>
          <a:p>
            <a:pPr>
              <a:buNone/>
            </a:pPr>
            <a:endParaRPr lang="cs-CZ" dirty="0" smtClean="0">
              <a:latin typeface="Cambria" pitchFamily="18" charset="0"/>
            </a:endParaRPr>
          </a:p>
          <a:p>
            <a:pPr>
              <a:buNone/>
            </a:pPr>
            <a:r>
              <a:rPr lang="cs-CZ" dirty="0" smtClean="0">
                <a:latin typeface="Cambria" pitchFamily="18" charset="0"/>
              </a:rPr>
              <a:t> - byla napsána nová publikace, která pracuje s </a:t>
            </a:r>
            <a:r>
              <a:rPr lang="cs-CZ" b="1" dirty="0" smtClean="0">
                <a:latin typeface="Cambria" pitchFamily="18" charset="0"/>
              </a:rPr>
              <a:t>aktuálnějšími </a:t>
            </a:r>
            <a:r>
              <a:rPr lang="cs-CZ" dirty="0" smtClean="0">
                <a:latin typeface="Cambria" pitchFamily="18" charset="0"/>
              </a:rPr>
              <a:t>studiemi?</a:t>
            </a:r>
          </a:p>
          <a:p>
            <a:pPr>
              <a:buNone/>
            </a:pPr>
            <a:r>
              <a:rPr lang="cs-CZ" dirty="0" smtClean="0">
                <a:latin typeface="Cambria" pitchFamily="18" charset="0"/>
              </a:rPr>
              <a:t> - posledních </a:t>
            </a:r>
            <a:r>
              <a:rPr lang="cs-CZ" b="1" dirty="0" smtClean="0">
                <a:latin typeface="Cambria" pitchFamily="18" charset="0"/>
              </a:rPr>
              <a:t>5, </a:t>
            </a:r>
            <a:r>
              <a:rPr lang="cs-CZ" b="1" dirty="0" err="1" smtClean="0">
                <a:latin typeface="Cambria" pitchFamily="18" charset="0"/>
              </a:rPr>
              <a:t>max</a:t>
            </a:r>
            <a:r>
              <a:rPr lang="cs-CZ" b="1" dirty="0" smtClean="0">
                <a:latin typeface="Cambria" pitchFamily="18" charset="0"/>
              </a:rPr>
              <a:t> 10 let</a:t>
            </a:r>
            <a:r>
              <a:rPr lang="cs-CZ" dirty="0" smtClean="0">
                <a:latin typeface="Cambria" pitchFamily="18" charset="0"/>
              </a:rPr>
              <a:t>, záleží na tématu </a:t>
            </a:r>
            <a:r>
              <a:rPr lang="cs-CZ" sz="2400" dirty="0" smtClean="0">
                <a:latin typeface="Cambria" pitchFamily="18" charset="0"/>
              </a:rPr>
              <a:t>(historická témata – velmi staré prameny) </a:t>
            </a:r>
            <a:r>
              <a:rPr lang="cs-CZ" dirty="0" smtClean="0">
                <a:latin typeface="Cambria" pitchFamily="18" charset="0"/>
              </a:rPr>
              <a:t>a kontextu </a:t>
            </a:r>
            <a:r>
              <a:rPr lang="cs-CZ" sz="2400" dirty="0" smtClean="0">
                <a:latin typeface="Cambria" pitchFamily="18" charset="0"/>
              </a:rPr>
              <a:t>(při práci s pouze českými zdroji jsme omezeni na tempo určitého okruhu autorů, který se tématu věnuje)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Které zdroje jsou </a:t>
            </a:r>
            <a:r>
              <a:rPr lang="cs-CZ" b="1" dirty="0" smtClean="0">
                <a:latin typeface="Cambria" pitchFamily="18" charset="0"/>
              </a:rPr>
              <a:t>relevantní</a:t>
            </a:r>
            <a:r>
              <a:rPr lang="cs-CZ" dirty="0" smtClean="0">
                <a:latin typeface="Cambria" pitchFamily="18" charset="0"/>
              </a:rPr>
              <a:t>…?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672</Words>
  <Application>Microsoft Office PowerPoint</Application>
  <PresentationFormat>Předvádění na obrazovce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Co je to odborný zdroj? Jak ho vyhledat?          Jak ho citovat?</vt:lpstr>
      <vt:lpstr>„Můžete-li poskytnout Wikipedii užitečné informace, udělejte to prosím, ale mějte na mysli, že editace bez věrohodných zdrojů mohou být kterýmkoliv editorem odstraněny.“</vt:lpstr>
      <vt:lpstr>Wikipedie chce…</vt:lpstr>
      <vt:lpstr>Jak poznám odborný zdroj?</vt:lpstr>
      <vt:lpstr>Snímek 5</vt:lpstr>
      <vt:lpstr>Znaky odborného zdroje</vt:lpstr>
      <vt:lpstr>Snímek 7</vt:lpstr>
      <vt:lpstr>Snímek 8</vt:lpstr>
      <vt:lpstr>Snímek 9</vt:lpstr>
      <vt:lpstr>Příklad relevantního zdroje, který zcela nesplňuje charakteristiky odborného zdroje</vt:lpstr>
      <vt:lpstr>Snímek 11</vt:lpstr>
      <vt:lpstr>Odborné časopisy?</vt:lpstr>
      <vt:lpstr>Odborné časopisy</vt:lpstr>
      <vt:lpstr>Predátorské časopisy</vt:lpstr>
      <vt:lpstr>Kde hledat odborné zdroje?</vt:lpstr>
      <vt:lpstr>Kde hledat odborné zdroje?</vt:lpstr>
      <vt:lpstr>Úkol</vt:lpstr>
      <vt:lpstr>Citování…</vt:lpstr>
      <vt:lpstr>Citace v textu: Citace / parafráze / plagiát</vt:lpstr>
      <vt:lpstr>Citace v seznamu literatury:  Strašák jménem APA</vt:lpstr>
      <vt:lpstr>APA ve zkratce</vt:lpstr>
      <vt:lpstr>Úkol: práce korektora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Sedláčková</dc:creator>
  <cp:lastModifiedBy>Lukáš</cp:lastModifiedBy>
  <cp:revision>88</cp:revision>
  <dcterms:created xsi:type="dcterms:W3CDTF">2018-09-20T14:38:00Z</dcterms:created>
  <dcterms:modified xsi:type="dcterms:W3CDTF">2018-10-04T08:12:27Z</dcterms:modified>
</cp:coreProperties>
</file>