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79" r:id="rId11"/>
    <p:sldId id="280" r:id="rId12"/>
    <p:sldId id="281" r:id="rId13"/>
    <p:sldId id="277" r:id="rId14"/>
    <p:sldId id="266" r:id="rId15"/>
    <p:sldId id="267" r:id="rId16"/>
    <p:sldId id="268" r:id="rId17"/>
    <p:sldId id="270" r:id="rId18"/>
    <p:sldId id="271" r:id="rId19"/>
    <p:sldId id="272" r:id="rId20"/>
    <p:sldId id="278" r:id="rId21"/>
    <p:sldId id="273" r:id="rId22"/>
    <p:sldId id="274" r:id="rId23"/>
    <p:sldId id="269"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DA02EE3-65CA-4A19-9F25-D6E0F920032F}" type="datetimeFigureOut">
              <a:rPr lang="cs-CZ" smtClean="0"/>
              <a:t>6.10.2018</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E766131-DFE7-435C-8354-87747E689B05}"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4DA02EE3-65CA-4A19-9F25-D6E0F920032F}" type="datetimeFigureOut">
              <a:rPr lang="cs-CZ" smtClean="0"/>
              <a:t>6.10.2018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4DA02EE3-65CA-4A19-9F25-D6E0F920032F}" type="datetimeFigureOut">
              <a:rPr lang="cs-CZ" smtClean="0"/>
              <a:t>6.10.2018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DA02EE3-65CA-4A19-9F25-D6E0F920032F}" type="datetimeFigureOut">
              <a:rPr lang="cs-CZ" smtClean="0"/>
              <a:t>6.10.2018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DA02EE3-65CA-4A19-9F25-D6E0F920032F}" type="datetimeFigureOut">
              <a:rPr lang="cs-CZ" smtClean="0"/>
              <a:t>6.10.2018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4DA02EE3-65CA-4A19-9F25-D6E0F920032F}" type="datetimeFigureOut">
              <a:rPr lang="cs-CZ" smtClean="0"/>
              <a:t>6.10.2018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766131-DFE7-435C-8354-87747E689B05}"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DA02EE3-65CA-4A19-9F25-D6E0F920032F}" type="datetimeFigureOut">
              <a:rPr lang="cs-CZ" smtClean="0"/>
              <a:t>6.10.2018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4DA02EE3-65CA-4A19-9F25-D6E0F920032F}" type="datetimeFigureOut">
              <a:rPr lang="cs-CZ" smtClean="0"/>
              <a:t>6.10.2018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02EE3-65CA-4A19-9F25-D6E0F920032F}" type="datetimeFigureOut">
              <a:rPr lang="cs-CZ" smtClean="0"/>
              <a:t>6.10.2018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DA02EE3-65CA-4A19-9F25-D6E0F920032F}" type="datetimeFigureOut">
              <a:rPr lang="cs-CZ" smtClean="0"/>
              <a:t>6.10.2018</a:t>
            </a:fld>
            <a:endParaRPr lang="cs-CZ"/>
          </a:p>
        </p:txBody>
      </p:sp>
      <p:sp>
        <p:nvSpPr>
          <p:cNvPr id="7" name="Slide Number Placeholder 6"/>
          <p:cNvSpPr>
            <a:spLocks noGrp="1"/>
          </p:cNvSpPr>
          <p:nvPr>
            <p:ph type="sldNum" sz="quarter" idx="12"/>
          </p:nvPr>
        </p:nvSpPr>
        <p:spPr/>
        <p:txBody>
          <a:bodyPr/>
          <a:lstStyle/>
          <a:p>
            <a:fld id="{0E766131-DFE7-435C-8354-87747E689B05}"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DA02EE3-65CA-4A19-9F25-D6E0F920032F}" type="datetimeFigureOut">
              <a:rPr lang="cs-CZ" smtClean="0"/>
              <a:t>6.10.2018</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0E766131-DFE7-435C-8354-87747E689B05}"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DA02EE3-65CA-4A19-9F25-D6E0F920032F}" type="datetimeFigureOut">
              <a:rPr lang="cs-CZ" smtClean="0"/>
              <a:t>6.10.2018</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E766131-DFE7-435C-8354-87747E689B05}"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
            </a:r>
            <a:br>
              <a:rPr lang="cs-CZ" dirty="0" smtClean="0"/>
            </a:br>
            <a:r>
              <a:rPr lang="cs-CZ" dirty="0"/>
              <a:t/>
            </a:r>
            <a:br>
              <a:rPr lang="cs-CZ" dirty="0"/>
            </a:br>
            <a:r>
              <a:rPr lang="cs-CZ" sz="3100" dirty="0" smtClean="0"/>
              <a:t>FONETIKA </a:t>
            </a:r>
            <a:br>
              <a:rPr lang="cs-CZ" sz="3100" dirty="0" smtClean="0"/>
            </a:br>
            <a:r>
              <a:rPr lang="cs-CZ" sz="3100" dirty="0" smtClean="0"/>
              <a:t>téma:</a:t>
            </a:r>
            <a:br>
              <a:rPr lang="cs-CZ" sz="3100" dirty="0" smtClean="0"/>
            </a:br>
            <a:r>
              <a:rPr lang="cs-CZ" sz="3100" dirty="0" smtClean="0"/>
              <a:t>SAMOHLÁSKY  </a:t>
            </a:r>
            <a:endParaRPr lang="cs-CZ" dirty="0"/>
          </a:p>
        </p:txBody>
      </p:sp>
      <p:sp>
        <p:nvSpPr>
          <p:cNvPr id="3" name="Podnadpis 2"/>
          <p:cNvSpPr>
            <a:spLocks noGrp="1"/>
          </p:cNvSpPr>
          <p:nvPr>
            <p:ph type="subTitle" idx="1"/>
          </p:nvPr>
        </p:nvSpPr>
        <p:spPr/>
        <p:txBody>
          <a:bodyPr/>
          <a:lstStyle/>
          <a:p>
            <a:r>
              <a:rPr lang="cs-CZ" dirty="0" smtClean="0"/>
              <a:t> </a:t>
            </a:r>
          </a:p>
          <a:p>
            <a:r>
              <a:rPr lang="cs-CZ" dirty="0" smtClean="0"/>
              <a:t>(hodina 3., 8.10.2018)</a:t>
            </a:r>
            <a:endParaRPr lang="cs-CZ" dirty="0"/>
          </a:p>
        </p:txBody>
      </p:sp>
    </p:spTree>
    <p:extLst>
      <p:ext uri="{BB962C8B-B14F-4D97-AF65-F5344CB8AC3E}">
        <p14:creationId xmlns:p14="http://schemas.microsoft.com/office/powerpoint/2010/main" val="495077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zvuků</a:t>
            </a:r>
            <a:endParaRPr lang="cs-CZ" dirty="0"/>
          </a:p>
        </p:txBody>
      </p:sp>
      <p:sp>
        <p:nvSpPr>
          <p:cNvPr id="3" name="Zástupný symbol pro obsah 2"/>
          <p:cNvSpPr>
            <a:spLocks noGrp="1"/>
          </p:cNvSpPr>
          <p:nvPr>
            <p:ph idx="1"/>
          </p:nvPr>
        </p:nvSpPr>
        <p:spPr/>
        <p:txBody>
          <a:bodyPr/>
          <a:lstStyle/>
          <a:p>
            <a:r>
              <a:rPr lang="cs-CZ" dirty="0"/>
              <a:t>Druhy zvuků </a:t>
            </a:r>
            <a:endParaRPr lang="cs-CZ" dirty="0" smtClean="0"/>
          </a:p>
          <a:p>
            <a:r>
              <a:rPr lang="cs-CZ" dirty="0" smtClean="0"/>
              <a:t>A</a:t>
            </a:r>
            <a:r>
              <a:rPr lang="cs-CZ" dirty="0"/>
              <a:t>) Tóny : periodický průběh </a:t>
            </a:r>
            <a:r>
              <a:rPr lang="cs-CZ" dirty="0" smtClean="0"/>
              <a:t>vlny (nástroje, samohlásky)</a:t>
            </a:r>
          </a:p>
          <a:p>
            <a:r>
              <a:rPr lang="cs-CZ" dirty="0" smtClean="0"/>
              <a:t> </a:t>
            </a:r>
            <a:r>
              <a:rPr lang="cs-CZ" dirty="0"/>
              <a:t>B) Šumy : neperiodický průběh vlny </a:t>
            </a:r>
            <a:r>
              <a:rPr lang="cs-CZ" dirty="0" smtClean="0"/>
              <a:t>(konsonanty)</a:t>
            </a:r>
            <a:endParaRPr lang="cs-CZ" dirty="0"/>
          </a:p>
          <a:p>
            <a:endParaRPr lang="cs-CZ" dirty="0"/>
          </a:p>
        </p:txBody>
      </p:sp>
    </p:spTree>
    <p:extLst>
      <p:ext uri="{BB962C8B-B14F-4D97-AF65-F5344CB8AC3E}">
        <p14:creationId xmlns:p14="http://schemas.microsoft.com/office/powerpoint/2010/main" val="429136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Frekvence (počet kmitů za 1 minutu</a:t>
            </a:r>
            <a:r>
              <a:rPr lang="cs-CZ" dirty="0" smtClean="0"/>
              <a:t>) – základní čistý tón</a:t>
            </a:r>
            <a:endParaRPr lang="cs-CZ" dirty="0"/>
          </a:p>
        </p:txBody>
      </p:sp>
      <p:pic>
        <p:nvPicPr>
          <p:cNvPr id="4" name="Zástupný symbol pro obsah 3" descr="Fyzika zvuk"/>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8269" y="2697162"/>
            <a:ext cx="6086475" cy="2762250"/>
          </a:xfrm>
          <a:prstGeom prst="rect">
            <a:avLst/>
          </a:prstGeom>
          <a:noFill/>
          <a:ln>
            <a:noFill/>
          </a:ln>
        </p:spPr>
      </p:pic>
    </p:spTree>
    <p:extLst>
      <p:ext uri="{BB962C8B-B14F-4D97-AF65-F5344CB8AC3E}">
        <p14:creationId xmlns:p14="http://schemas.microsoft.com/office/powerpoint/2010/main" val="3644655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Tón jednoduchý a složený</a:t>
            </a:r>
            <a:endParaRPr lang="cs-CZ" dirty="0"/>
          </a:p>
        </p:txBody>
      </p:sp>
      <p:pic>
        <p:nvPicPr>
          <p:cNvPr id="4" name="Zástupný symbol pro obsah 3" descr="C:\Users\win\AppData\Local\Temp\Temp2_aku-fonetika-prez.zip\aku-fonetika-prez-page-004.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50180" y="2324100"/>
            <a:ext cx="4962653" cy="3508375"/>
          </a:xfrm>
          <a:prstGeom prst="rect">
            <a:avLst/>
          </a:prstGeom>
          <a:noFill/>
          <a:ln>
            <a:noFill/>
          </a:ln>
        </p:spPr>
      </p:pic>
    </p:spTree>
    <p:extLst>
      <p:ext uri="{BB962C8B-B14F-4D97-AF65-F5344CB8AC3E}">
        <p14:creationId xmlns:p14="http://schemas.microsoft.com/office/powerpoint/2010/main" val="1117049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Tón </a:t>
            </a:r>
            <a:r>
              <a:rPr lang="cs-CZ" i="1" dirty="0" smtClean="0"/>
              <a:t>versus</a:t>
            </a:r>
            <a:r>
              <a:rPr lang="cs-CZ" dirty="0" smtClean="0"/>
              <a:t> šum</a:t>
            </a:r>
            <a:endParaRPr lang="cs-CZ" dirty="0"/>
          </a:p>
        </p:txBody>
      </p:sp>
      <p:pic>
        <p:nvPicPr>
          <p:cNvPr id="4" name="Zástupný symbol pro obsah 3" descr="C:\Users\win\AppData\Local\Temp\Temp2_aku-fonetika-prez.zip\aku-fonetika-prez-page-002.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348880"/>
            <a:ext cx="5653201" cy="3483595"/>
          </a:xfrm>
          <a:prstGeom prst="rect">
            <a:avLst/>
          </a:prstGeom>
          <a:noFill/>
          <a:ln>
            <a:noFill/>
          </a:ln>
        </p:spPr>
      </p:pic>
    </p:spTree>
    <p:extLst>
      <p:ext uri="{BB962C8B-B14F-4D97-AF65-F5344CB8AC3E}">
        <p14:creationId xmlns:p14="http://schemas.microsoft.com/office/powerpoint/2010/main" val="400277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Výška, síla a </a:t>
            </a:r>
            <a:r>
              <a:rPr lang="cs-CZ" dirty="0" smtClean="0"/>
              <a:t>zabarvení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Výška (</a:t>
            </a:r>
            <a:r>
              <a:rPr lang="cs-CZ" b="1" dirty="0" err="1" smtClean="0"/>
              <a:t>pitch</a:t>
            </a:r>
            <a:r>
              <a:rPr lang="cs-CZ" dirty="0" smtClean="0"/>
              <a:t>) – je závislá na frekvenci. Se stoupajícím kmitočtem roste i výška vokálu. </a:t>
            </a:r>
          </a:p>
          <a:p>
            <a:r>
              <a:rPr lang="cs-CZ" dirty="0" smtClean="0"/>
              <a:t>Síla (</a:t>
            </a:r>
            <a:r>
              <a:rPr lang="cs-CZ" b="1" dirty="0" smtClean="0"/>
              <a:t>intenzita</a:t>
            </a:r>
            <a:r>
              <a:rPr lang="cs-CZ" dirty="0" smtClean="0"/>
              <a:t>) zvuku a rozdíly v ní jsou nestejně využívány různými jazyky k účelům distinktivním nebo expresivním.</a:t>
            </a:r>
          </a:p>
          <a:p>
            <a:r>
              <a:rPr lang="cs-CZ" dirty="0" smtClean="0"/>
              <a:t>Zabarvení (</a:t>
            </a:r>
            <a:r>
              <a:rPr lang="cs-CZ" b="1" dirty="0" smtClean="0"/>
              <a:t>témbr</a:t>
            </a:r>
            <a:r>
              <a:rPr lang="cs-CZ" dirty="0" smtClean="0"/>
              <a:t>) lze </a:t>
            </a:r>
            <a:r>
              <a:rPr lang="cs-CZ" dirty="0" smtClean="0"/>
              <a:t>charakterizovat akustickou vlastností </a:t>
            </a:r>
            <a:r>
              <a:rPr lang="cs-CZ" dirty="0" smtClean="0"/>
              <a:t>nebo </a:t>
            </a:r>
            <a:r>
              <a:rPr lang="cs-CZ" dirty="0" smtClean="0"/>
              <a:t>souborem </a:t>
            </a:r>
            <a:r>
              <a:rPr lang="cs-CZ" dirty="0" smtClean="0"/>
              <a:t>akustických vlastností daných </a:t>
            </a:r>
            <a:r>
              <a:rPr lang="cs-CZ" dirty="0" smtClean="0"/>
              <a:t>zesílením, </a:t>
            </a:r>
            <a:r>
              <a:rPr lang="cs-CZ" dirty="0" smtClean="0"/>
              <a:t>a tedy větší </a:t>
            </a:r>
            <a:r>
              <a:rPr lang="cs-CZ" dirty="0" smtClean="0"/>
              <a:t>slyšitelností </a:t>
            </a:r>
            <a:r>
              <a:rPr lang="cs-CZ" dirty="0" smtClean="0"/>
              <a:t>některých harmonických tónů při průchodu zvukové vlny jednotlivými dutinami hláskovacího traktu</a:t>
            </a:r>
            <a:r>
              <a:rPr lang="cs-CZ" dirty="0" smtClean="0"/>
              <a:t>.</a:t>
            </a:r>
            <a:endParaRPr lang="cs-CZ" dirty="0"/>
          </a:p>
        </p:txBody>
      </p:sp>
    </p:spTree>
    <p:extLst>
      <p:ext uri="{BB962C8B-B14F-4D97-AF65-F5344CB8AC3E}">
        <p14:creationId xmlns:p14="http://schemas.microsoft.com/office/powerpoint/2010/main" val="2520046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Výška tónu </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Podle </a:t>
            </a:r>
            <a:r>
              <a:rPr lang="cs-CZ" dirty="0" smtClean="0"/>
              <a:t>Amerického národního standardního ústavu (ANSI</a:t>
            </a:r>
            <a:r>
              <a:rPr lang="cs-CZ" dirty="0"/>
              <a:t>) je </a:t>
            </a:r>
            <a:r>
              <a:rPr lang="cs-CZ" b="1" dirty="0"/>
              <a:t>výška tónu sluchový atribut zvuku</a:t>
            </a:r>
            <a:r>
              <a:rPr lang="cs-CZ" dirty="0"/>
              <a:t>, podle kterého lze zvuky uspořádat do </a:t>
            </a:r>
            <a:r>
              <a:rPr lang="cs-CZ" b="1" dirty="0"/>
              <a:t>stupnice od nízkých po vysoké</a:t>
            </a:r>
            <a:r>
              <a:rPr lang="cs-CZ" dirty="0"/>
              <a:t>. Protože výška tónu je natolik dobrým přiblížením frekvenci, je téměř úplně určena tím, jak rychlé vibrace vzduchu vytvářejí zvukové vlny, a je minimálně ovlivněna intenzitou nebo </a:t>
            </a:r>
            <a:r>
              <a:rPr lang="cs-CZ" dirty="0" smtClean="0"/>
              <a:t>amplitudou</a:t>
            </a:r>
            <a:r>
              <a:rPr lang="cs-CZ" dirty="0"/>
              <a:t> vln. Tj. „vysoký“ tón znamená velmi rychlé oscilace a „nízký“ tón odpovídá pomalejším oscilacím. </a:t>
            </a:r>
            <a:r>
              <a:rPr lang="cs-CZ" dirty="0" smtClean="0"/>
              <a:t> </a:t>
            </a:r>
            <a:endParaRPr lang="cs-CZ" dirty="0"/>
          </a:p>
        </p:txBody>
      </p:sp>
    </p:spTree>
    <p:extLst>
      <p:ext uri="{BB962C8B-B14F-4D97-AF65-F5344CB8AC3E}">
        <p14:creationId xmlns:p14="http://schemas.microsoft.com/office/powerpoint/2010/main" val="790851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Nové metody měření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Dostupné jsou na </a:t>
            </a:r>
            <a:r>
              <a:rPr lang="cs-CZ" dirty="0"/>
              <a:t>z internetu program </a:t>
            </a:r>
            <a:r>
              <a:rPr lang="cs-CZ" b="1" dirty="0" err="1"/>
              <a:t>Praat</a:t>
            </a:r>
            <a:r>
              <a:rPr lang="cs-CZ" dirty="0"/>
              <a:t> a </a:t>
            </a:r>
            <a:r>
              <a:rPr lang="cs-CZ" b="1" dirty="0" err="1"/>
              <a:t>Madde</a:t>
            </a:r>
            <a:r>
              <a:rPr lang="cs-CZ" dirty="0"/>
              <a:t> </a:t>
            </a:r>
            <a:r>
              <a:rPr lang="cs-CZ" dirty="0" smtClean="0"/>
              <a:t> </a:t>
            </a:r>
          </a:p>
          <a:p>
            <a:r>
              <a:rPr lang="cs-CZ" dirty="0" err="1"/>
              <a:t>Praat</a:t>
            </a:r>
            <a:r>
              <a:rPr lang="cs-CZ" dirty="0"/>
              <a:t> (freeware, zdroj : http://</a:t>
            </a:r>
            <a:r>
              <a:rPr lang="cs-CZ" dirty="0" err="1"/>
              <a:t>www.fon.hum.uva.nl</a:t>
            </a:r>
            <a:r>
              <a:rPr lang="cs-CZ" dirty="0"/>
              <a:t>/</a:t>
            </a:r>
            <a:r>
              <a:rPr lang="cs-CZ" dirty="0" err="1"/>
              <a:t>praat</a:t>
            </a:r>
            <a:r>
              <a:rPr lang="cs-CZ" dirty="0"/>
              <a:t>/ ) </a:t>
            </a:r>
            <a:r>
              <a:rPr lang="cs-CZ" dirty="0" err="1"/>
              <a:t>Madde</a:t>
            </a:r>
            <a:r>
              <a:rPr lang="cs-CZ" dirty="0"/>
              <a:t> (</a:t>
            </a:r>
            <a:r>
              <a:rPr lang="cs-CZ" dirty="0" err="1"/>
              <a:t>freeware,zdroj</a:t>
            </a:r>
            <a:r>
              <a:rPr lang="cs-CZ" dirty="0"/>
              <a:t>: http://</a:t>
            </a:r>
            <a:r>
              <a:rPr lang="cs-CZ" dirty="0" err="1"/>
              <a:t>www.tolvan.com</a:t>
            </a:r>
            <a:r>
              <a:rPr lang="cs-CZ" dirty="0"/>
              <a:t>/</a:t>
            </a:r>
            <a:r>
              <a:rPr lang="cs-CZ" dirty="0" err="1"/>
              <a:t>index.php?page</a:t>
            </a:r>
            <a:r>
              <a:rPr lang="cs-CZ" dirty="0"/>
              <a:t>=/</a:t>
            </a:r>
            <a:r>
              <a:rPr lang="cs-CZ" dirty="0" err="1"/>
              <a:t>madde</a:t>
            </a:r>
            <a:r>
              <a:rPr lang="cs-CZ" dirty="0"/>
              <a:t>/</a:t>
            </a:r>
            <a:r>
              <a:rPr lang="cs-CZ" dirty="0" err="1"/>
              <a:t>madde.php</a:t>
            </a:r>
            <a:r>
              <a:rPr lang="cs-CZ" dirty="0"/>
              <a:t> )</a:t>
            </a:r>
            <a:endParaRPr lang="cs-CZ" dirty="0" smtClean="0"/>
          </a:p>
          <a:p>
            <a:r>
              <a:rPr lang="cs-CZ" dirty="0" smtClean="0"/>
              <a:t>Prostřednictvím sluchátek a mikrofonu lze provádět jednotlivá měření.</a:t>
            </a:r>
            <a:endParaRPr lang="cs-CZ" dirty="0"/>
          </a:p>
        </p:txBody>
      </p:sp>
    </p:spTree>
    <p:extLst>
      <p:ext uri="{BB962C8B-B14F-4D97-AF65-F5344CB8AC3E}">
        <p14:creationId xmlns:p14="http://schemas.microsoft.com/office/powerpoint/2010/main" val="948538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Frekvenční pásmo slyšení</a:t>
            </a:r>
            <a:endParaRPr lang="cs-CZ" dirty="0"/>
          </a:p>
        </p:txBody>
      </p:sp>
      <p:sp>
        <p:nvSpPr>
          <p:cNvPr id="3" name="Zástupný symbol pro obsah 2"/>
          <p:cNvSpPr>
            <a:spLocks noGrp="1"/>
          </p:cNvSpPr>
          <p:nvPr>
            <p:ph idx="1"/>
          </p:nvPr>
        </p:nvSpPr>
        <p:spPr/>
        <p:txBody>
          <a:bodyPr>
            <a:normAutofit/>
          </a:bodyPr>
          <a:lstStyle/>
          <a:p>
            <a:r>
              <a:rPr lang="cs-CZ" b="1" dirty="0" smtClean="0"/>
              <a:t>Frekvenční </a:t>
            </a:r>
            <a:r>
              <a:rPr lang="cs-CZ" b="1" dirty="0"/>
              <a:t>pásmo </a:t>
            </a:r>
            <a:r>
              <a:rPr lang="cs-CZ" dirty="0"/>
              <a:t>slyšení člověka je 16 – 16 000 Hz (někdy uváděno 20 – 20 000 Hz). </a:t>
            </a:r>
            <a:r>
              <a:rPr lang="cs-CZ" dirty="0" smtClean="0"/>
              <a:t> </a:t>
            </a:r>
            <a:endParaRPr lang="cs-CZ" dirty="0"/>
          </a:p>
        </p:txBody>
      </p:sp>
    </p:spTree>
    <p:extLst>
      <p:ext uri="{BB962C8B-B14F-4D97-AF65-F5344CB8AC3E}">
        <p14:creationId xmlns:p14="http://schemas.microsoft.com/office/powerpoint/2010/main" val="421152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zvuků</a:t>
            </a:r>
            <a:endParaRPr lang="cs-CZ" dirty="0"/>
          </a:p>
        </p:txBody>
      </p:sp>
      <p:sp>
        <p:nvSpPr>
          <p:cNvPr id="3" name="Zástupný symbol pro obsah 2"/>
          <p:cNvSpPr>
            <a:spLocks noGrp="1"/>
          </p:cNvSpPr>
          <p:nvPr>
            <p:ph idx="1"/>
          </p:nvPr>
        </p:nvSpPr>
        <p:spPr/>
        <p:txBody>
          <a:bodyPr/>
          <a:lstStyle/>
          <a:p>
            <a:r>
              <a:rPr lang="cs-CZ" dirty="0"/>
              <a:t>Druhy zvuků </a:t>
            </a:r>
            <a:endParaRPr lang="cs-CZ" dirty="0" smtClean="0"/>
          </a:p>
          <a:p>
            <a:r>
              <a:rPr lang="cs-CZ" dirty="0" smtClean="0"/>
              <a:t>A</a:t>
            </a:r>
            <a:r>
              <a:rPr lang="cs-CZ" dirty="0"/>
              <a:t>) Tóny : periodický průběh </a:t>
            </a:r>
            <a:r>
              <a:rPr lang="cs-CZ" dirty="0" smtClean="0"/>
              <a:t>vlny (nástroje, samohlásky)</a:t>
            </a:r>
          </a:p>
          <a:p>
            <a:r>
              <a:rPr lang="cs-CZ" dirty="0" smtClean="0"/>
              <a:t> </a:t>
            </a:r>
            <a:r>
              <a:rPr lang="cs-CZ" dirty="0"/>
              <a:t>B) Šumy : neperiodický průběh vlny </a:t>
            </a:r>
            <a:r>
              <a:rPr lang="cs-CZ" dirty="0" smtClean="0"/>
              <a:t>(konsonanty)</a:t>
            </a:r>
            <a:endParaRPr lang="cs-CZ" dirty="0"/>
          </a:p>
          <a:p>
            <a:endParaRPr lang="cs-CZ" dirty="0"/>
          </a:p>
        </p:txBody>
      </p:sp>
    </p:spTree>
    <p:extLst>
      <p:ext uri="{BB962C8B-B14F-4D97-AF65-F5344CB8AC3E}">
        <p14:creationId xmlns:p14="http://schemas.microsoft.com/office/powerpoint/2010/main" val="3896492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Frekvence (počet kmitů za 1 minutu</a:t>
            </a:r>
            <a:r>
              <a:rPr lang="cs-CZ" dirty="0" smtClean="0"/>
              <a:t>) – základní čistý tón</a:t>
            </a:r>
            <a:endParaRPr lang="cs-CZ" dirty="0"/>
          </a:p>
        </p:txBody>
      </p:sp>
      <p:pic>
        <p:nvPicPr>
          <p:cNvPr id="4" name="Zástupný symbol pro obsah 3" descr="Fyzika zvuk"/>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8269" y="2697162"/>
            <a:ext cx="6086475" cy="2762250"/>
          </a:xfrm>
          <a:prstGeom prst="rect">
            <a:avLst/>
          </a:prstGeom>
          <a:noFill/>
          <a:ln>
            <a:noFill/>
          </a:ln>
        </p:spPr>
      </p:pic>
    </p:spTree>
    <p:extLst>
      <p:ext uri="{BB962C8B-B14F-4D97-AF65-F5344CB8AC3E}">
        <p14:creationId xmlns:p14="http://schemas.microsoft.com/office/powerpoint/2010/main" val="3925686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Charakteristika </a:t>
            </a:r>
            <a:endParaRPr lang="cs-CZ" dirty="0"/>
          </a:p>
        </p:txBody>
      </p:sp>
      <p:sp>
        <p:nvSpPr>
          <p:cNvPr id="3" name="Zástupný symbol pro obsah 2"/>
          <p:cNvSpPr>
            <a:spLocks noGrp="1"/>
          </p:cNvSpPr>
          <p:nvPr>
            <p:ph idx="1"/>
          </p:nvPr>
        </p:nvSpPr>
        <p:spPr/>
        <p:txBody>
          <a:bodyPr>
            <a:normAutofit/>
          </a:bodyPr>
          <a:lstStyle/>
          <a:p>
            <a:r>
              <a:rPr lang="cs-CZ" dirty="0" smtClean="0"/>
              <a:t>Charakteristická je tónová struktura akustického spektra (která doprovází i souhlásky sonorní)</a:t>
            </a:r>
          </a:p>
          <a:p>
            <a:r>
              <a:rPr lang="cs-CZ" dirty="0" smtClean="0"/>
              <a:t>Průchod hláskovacím traktem je volný</a:t>
            </a:r>
          </a:p>
          <a:p>
            <a:r>
              <a:rPr lang="cs-CZ" dirty="0" smtClean="0"/>
              <a:t>Při jejich artikulaci se vytvoří soustava </a:t>
            </a:r>
            <a:r>
              <a:rPr lang="cs-CZ" dirty="0">
                <a:latin typeface="Calibri"/>
                <a:cs typeface="Calibri"/>
              </a:rPr>
              <a:t>*</a:t>
            </a:r>
            <a:r>
              <a:rPr lang="cs-CZ" dirty="0"/>
              <a:t>,</a:t>
            </a:r>
            <a:r>
              <a:rPr lang="cs-CZ" b="1" dirty="0" smtClean="0"/>
              <a:t>rezonátorů</a:t>
            </a:r>
            <a:r>
              <a:rPr lang="cs-CZ" dirty="0" smtClean="0"/>
              <a:t>, kterými  nadhrtanových dutin fonační proud prochází. </a:t>
            </a:r>
          </a:p>
          <a:p>
            <a:r>
              <a:rPr lang="cs-CZ" sz="1800" dirty="0">
                <a:latin typeface="Calibri"/>
                <a:cs typeface="Calibri"/>
              </a:rPr>
              <a:t>*</a:t>
            </a:r>
            <a:r>
              <a:rPr lang="cs-CZ" sz="1800" dirty="0"/>
              <a:t>, </a:t>
            </a:r>
            <a:r>
              <a:rPr lang="cs-CZ" sz="1800" dirty="0" smtClean="0"/>
              <a:t>zařízení </a:t>
            </a:r>
            <a:r>
              <a:rPr lang="cs-CZ" sz="1800" dirty="0"/>
              <a:t>založené </a:t>
            </a:r>
            <a:r>
              <a:rPr lang="cs-CZ" sz="1800" dirty="0" smtClean="0"/>
              <a:t>na rezonanci(k </a:t>
            </a:r>
            <a:r>
              <a:rPr lang="cs-CZ" sz="1800" dirty="0"/>
              <a:t>zjišťování </a:t>
            </a:r>
            <a:r>
              <a:rPr lang="cs-CZ" sz="1800" dirty="0" smtClean="0"/>
              <a:t>určitého tónu </a:t>
            </a:r>
            <a:r>
              <a:rPr lang="cs-CZ" sz="1800" dirty="0"/>
              <a:t>k zesílení zvuku apod.)</a:t>
            </a:r>
          </a:p>
          <a:p>
            <a:endParaRPr lang="cs-CZ" dirty="0"/>
          </a:p>
        </p:txBody>
      </p:sp>
    </p:spTree>
    <p:extLst>
      <p:ext uri="{BB962C8B-B14F-4D97-AF65-F5344CB8AC3E}">
        <p14:creationId xmlns:p14="http://schemas.microsoft.com/office/powerpoint/2010/main" val="247763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Oscilgoram</a:t>
            </a:r>
            <a:r>
              <a:rPr lang="cs-CZ" dirty="0" smtClean="0"/>
              <a:t> vokálů </a:t>
            </a:r>
            <a:r>
              <a:rPr lang="cs-CZ" i="1" dirty="0" smtClean="0"/>
              <a:t>a, i</a:t>
            </a:r>
            <a:endParaRPr lang="cs-CZ" i="1" dirty="0"/>
          </a:p>
        </p:txBody>
      </p:sp>
      <p:pic>
        <p:nvPicPr>
          <p:cNvPr id="4" name="Zástupný symbol pro obsah 3" descr="C:\Users\win\AppData\Local\Temp\Temp2_aku-fonetika-prez.zip\aku-fonetika-prez-page-005.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50180" y="2324100"/>
            <a:ext cx="4962653" cy="3508375"/>
          </a:xfrm>
          <a:prstGeom prst="rect">
            <a:avLst/>
          </a:prstGeom>
          <a:noFill/>
          <a:ln>
            <a:noFill/>
          </a:ln>
        </p:spPr>
      </p:pic>
    </p:spTree>
    <p:extLst>
      <p:ext uri="{BB962C8B-B14F-4D97-AF65-F5344CB8AC3E}">
        <p14:creationId xmlns:p14="http://schemas.microsoft.com/office/powerpoint/2010/main" val="399453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Barva zvuku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Barva </a:t>
            </a:r>
            <a:r>
              <a:rPr lang="cs-CZ" dirty="0"/>
              <a:t>zvuku je daná i </a:t>
            </a:r>
            <a:r>
              <a:rPr lang="cs-CZ" b="1" dirty="0"/>
              <a:t>celistvými násobky základního kmitočtu</a:t>
            </a:r>
            <a:r>
              <a:rPr lang="cs-CZ" dirty="0"/>
              <a:t>. Například </a:t>
            </a:r>
            <a:r>
              <a:rPr lang="cs-CZ" b="1" dirty="0" smtClean="0"/>
              <a:t>dvojnásobný</a:t>
            </a:r>
            <a:r>
              <a:rPr lang="cs-CZ" dirty="0" smtClean="0"/>
              <a:t> </a:t>
            </a:r>
            <a:r>
              <a:rPr lang="cs-CZ" dirty="0"/>
              <a:t>kmitočet tónu s </a:t>
            </a:r>
            <a:r>
              <a:rPr lang="cs-CZ" dirty="0" smtClean="0"/>
              <a:t>kmitočtem </a:t>
            </a:r>
            <a:r>
              <a:rPr lang="cs-CZ" dirty="0"/>
              <a:t>200 Hz je 400 Hz, </a:t>
            </a:r>
            <a:r>
              <a:rPr lang="cs-CZ" b="1" dirty="0"/>
              <a:t>trojnásobný</a:t>
            </a:r>
            <a:r>
              <a:rPr lang="cs-CZ" dirty="0"/>
              <a:t> 600 Hz, </a:t>
            </a:r>
            <a:r>
              <a:rPr lang="cs-CZ" b="1" dirty="0"/>
              <a:t>čtyřnásobný</a:t>
            </a:r>
            <a:r>
              <a:rPr lang="cs-CZ" dirty="0"/>
              <a:t> 800 Hz, atd. Záleží na tom, jak silně násobky základního kmitočtu zní. Při hře na housle nebo při zazpívání jediného tónu čistým hlasem je možné vyluzovat takřka čistý tón, který má skoro jenom základní kmitočet. Při hře na různé hudební nástroje vznikají i další tak zvané harmonické tóny, které jsou složené z různě silných násobků základního kmitočtu</a:t>
            </a:r>
            <a:r>
              <a:rPr lang="cs-CZ" dirty="0" smtClean="0"/>
              <a:t>. </a:t>
            </a:r>
            <a:endParaRPr lang="cs-CZ" dirty="0"/>
          </a:p>
        </p:txBody>
      </p:sp>
    </p:spTree>
    <p:extLst>
      <p:ext uri="{BB962C8B-B14F-4D97-AF65-F5344CB8AC3E}">
        <p14:creationId xmlns:p14="http://schemas.microsoft.com/office/powerpoint/2010/main" val="783027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620688"/>
            <a:ext cx="7024744" cy="792088"/>
          </a:xfrm>
        </p:spPr>
        <p:txBody>
          <a:bodyPr/>
          <a:lstStyle/>
          <a:p>
            <a:r>
              <a:rPr lang="cs-CZ" dirty="0"/>
              <a:t>B</a:t>
            </a:r>
            <a:r>
              <a:rPr lang="cs-CZ" dirty="0" smtClean="0"/>
              <a:t>arva</a:t>
            </a:r>
            <a:endParaRPr lang="cs-CZ" dirty="0"/>
          </a:p>
        </p:txBody>
      </p:sp>
      <p:sp>
        <p:nvSpPr>
          <p:cNvPr id="3" name="Zástupný symbol pro obsah 2"/>
          <p:cNvSpPr>
            <a:spLocks noGrp="1"/>
          </p:cNvSpPr>
          <p:nvPr>
            <p:ph idx="1"/>
          </p:nvPr>
        </p:nvSpPr>
        <p:spPr>
          <a:xfrm>
            <a:off x="1043492" y="2323652"/>
            <a:ext cx="6777317" cy="4057676"/>
          </a:xfrm>
        </p:spPr>
        <p:txBody>
          <a:bodyPr>
            <a:normAutofit fontScale="92500" lnSpcReduction="20000"/>
          </a:bodyPr>
          <a:lstStyle/>
          <a:p>
            <a:endParaRPr lang="cs-CZ" dirty="0" smtClean="0"/>
          </a:p>
          <a:p>
            <a:pPr marL="68580" indent="0">
              <a:buNone/>
            </a:pPr>
            <a:r>
              <a:rPr lang="cs-CZ" dirty="0"/>
              <a:t/>
            </a:r>
            <a:br>
              <a:rPr lang="cs-CZ" dirty="0"/>
            </a:br>
            <a:endParaRPr lang="cs-CZ" dirty="0" smtClean="0"/>
          </a:p>
          <a:p>
            <a:endParaRPr lang="cs-CZ" dirty="0"/>
          </a:p>
          <a:p>
            <a:endParaRPr lang="cs-CZ" dirty="0" smtClean="0"/>
          </a:p>
          <a:p>
            <a:endParaRPr lang="cs-CZ" dirty="0"/>
          </a:p>
          <a:p>
            <a:pPr marL="68580" indent="0">
              <a:buNone/>
            </a:pPr>
            <a:endParaRPr lang="cs-CZ" dirty="0" smtClean="0"/>
          </a:p>
          <a:p>
            <a:pPr marL="68580" indent="0">
              <a:buNone/>
            </a:pPr>
            <a:endParaRPr lang="cs-CZ" dirty="0"/>
          </a:p>
          <a:p>
            <a:pPr marL="68580" indent="0">
              <a:buNone/>
            </a:pPr>
            <a:endParaRPr lang="cs-CZ" dirty="0" smtClean="0"/>
          </a:p>
          <a:p>
            <a:pPr marL="68580" indent="0">
              <a:buNone/>
            </a:pPr>
            <a:endParaRPr lang="cs-CZ" sz="1900" dirty="0" smtClean="0"/>
          </a:p>
          <a:p>
            <a:pPr marL="68580" indent="0">
              <a:buNone/>
            </a:pPr>
            <a:r>
              <a:rPr lang="cs-CZ" sz="1900" dirty="0" smtClean="0"/>
              <a:t>Zdroj</a:t>
            </a:r>
            <a:r>
              <a:rPr lang="cs-CZ" sz="1900" dirty="0"/>
              <a:t>: https://</a:t>
            </a:r>
            <a:r>
              <a:rPr lang="cs-CZ" sz="1900" dirty="0" err="1"/>
              <a:t>www.poradte.cz</a:t>
            </a:r>
            <a:r>
              <a:rPr lang="cs-CZ" sz="1900" dirty="0"/>
              <a:t>/</a:t>
            </a:r>
            <a:r>
              <a:rPr lang="cs-CZ" sz="1900" dirty="0" err="1"/>
              <a:t>skola</a:t>
            </a:r>
            <a:r>
              <a:rPr lang="cs-CZ" sz="1900" dirty="0"/>
              <a:t>/12962-fyzika-</a:t>
            </a:r>
            <a:r>
              <a:rPr lang="cs-CZ" sz="1900" dirty="0" err="1"/>
              <a:t>zvuk.html</a:t>
            </a:r>
            <a:r>
              <a:rPr lang="cs-CZ" sz="1900" dirty="0"/>
              <a:t/>
            </a:r>
            <a:br>
              <a:rPr lang="cs-CZ" sz="1900" dirty="0"/>
            </a:br>
            <a:endParaRPr lang="cs-CZ" sz="1900" dirty="0"/>
          </a:p>
        </p:txBody>
      </p:sp>
      <p:pic>
        <p:nvPicPr>
          <p:cNvPr id="4" name="Obrázek 3" descr="http://www.imsolution.com.au/images/harmonics.png"/>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564473"/>
            <a:ext cx="2857500" cy="3524250"/>
          </a:xfrm>
          <a:prstGeom prst="rect">
            <a:avLst/>
          </a:prstGeom>
          <a:noFill/>
          <a:ln>
            <a:noFill/>
          </a:ln>
        </p:spPr>
      </p:pic>
    </p:spTree>
    <p:extLst>
      <p:ext uri="{BB962C8B-B14F-4D97-AF65-F5344CB8AC3E}">
        <p14:creationId xmlns:p14="http://schemas.microsoft.com/office/powerpoint/2010/main" val="856001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Samohlásky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Samohlásky Z fyzikálního hlediska jsou (znělé) samohlásky </a:t>
            </a:r>
            <a:r>
              <a:rPr lang="cs-CZ" b="1" dirty="0"/>
              <a:t>složené tóny</a:t>
            </a:r>
            <a:r>
              <a:rPr lang="cs-CZ" dirty="0"/>
              <a:t>. </a:t>
            </a:r>
            <a:endParaRPr lang="cs-CZ" dirty="0" smtClean="0"/>
          </a:p>
          <a:p>
            <a:r>
              <a:rPr lang="cs-CZ" dirty="0" smtClean="0"/>
              <a:t>Jejich </a:t>
            </a:r>
            <a:r>
              <a:rPr lang="cs-CZ" b="1" dirty="0"/>
              <a:t>základní frekvence </a:t>
            </a:r>
            <a:r>
              <a:rPr lang="cs-CZ" dirty="0"/>
              <a:t>je závislá na individuálním kmitání hlasivek každého člověka. Jejich </a:t>
            </a:r>
            <a:r>
              <a:rPr lang="cs-CZ" b="1" dirty="0"/>
              <a:t>spektrum</a:t>
            </a:r>
            <a:r>
              <a:rPr lang="cs-CZ" dirty="0"/>
              <a:t> je ovlivněno nastavením formantů – každá samohláska má jiné formanty a tedy jiné zesílené harmonické frekvence. </a:t>
            </a:r>
            <a:endParaRPr lang="cs-CZ" dirty="0" smtClean="0"/>
          </a:p>
          <a:p>
            <a:r>
              <a:rPr lang="cs-CZ" dirty="0" smtClean="0"/>
              <a:t>Pro </a:t>
            </a:r>
            <a:r>
              <a:rPr lang="cs-CZ" dirty="0"/>
              <a:t>samohlásku jsou určující </a:t>
            </a:r>
            <a:r>
              <a:rPr lang="cs-CZ" b="1" dirty="0"/>
              <a:t>dva nejnižší formanty vokálního traktu - </a:t>
            </a:r>
            <a:r>
              <a:rPr lang="cs-CZ" b="1" dirty="0" err="1"/>
              <a:t>F1</a:t>
            </a:r>
            <a:r>
              <a:rPr lang="cs-CZ" b="1" dirty="0"/>
              <a:t> a </a:t>
            </a:r>
            <a:r>
              <a:rPr lang="cs-CZ" b="1" dirty="0" err="1"/>
              <a:t>F2</a:t>
            </a:r>
            <a:r>
              <a:rPr lang="cs-CZ" dirty="0"/>
              <a:t>, které závisí na tvaru vokálního traktu. </a:t>
            </a:r>
            <a:endParaRPr lang="cs-CZ" dirty="0" smtClean="0"/>
          </a:p>
          <a:p>
            <a:r>
              <a:rPr lang="cs-CZ" dirty="0" smtClean="0"/>
              <a:t>Tvar </a:t>
            </a:r>
            <a:r>
              <a:rPr lang="cs-CZ" dirty="0"/>
              <a:t>traktu během řeči měníme podle polohy mluvidel – jazyka, čelistí nebo rtů. Pokud se první dva formanty odstraní (odfiltrují), samohlásku není </a:t>
            </a:r>
            <a:r>
              <a:rPr lang="cs-CZ"/>
              <a:t>možno </a:t>
            </a:r>
            <a:r>
              <a:rPr lang="cs-CZ" smtClean="0"/>
              <a:t>rozpoznat.</a:t>
            </a:r>
            <a:endParaRPr lang="cs-CZ" dirty="0"/>
          </a:p>
        </p:txBody>
      </p:sp>
    </p:spTree>
    <p:extLst>
      <p:ext uri="{BB962C8B-B14F-4D97-AF65-F5344CB8AC3E}">
        <p14:creationId xmlns:p14="http://schemas.microsoft.com/office/powerpoint/2010/main" val="2508738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Artikulační hledisko</a:t>
            </a:r>
            <a:endParaRPr lang="cs-CZ" b="1" dirty="0"/>
          </a:p>
        </p:txBody>
      </p:sp>
      <p:sp>
        <p:nvSpPr>
          <p:cNvPr id="3" name="Zástupný symbol pro obsah 2"/>
          <p:cNvSpPr>
            <a:spLocks noGrp="1"/>
          </p:cNvSpPr>
          <p:nvPr>
            <p:ph idx="1"/>
          </p:nvPr>
        </p:nvSpPr>
        <p:spPr/>
        <p:txBody>
          <a:bodyPr/>
          <a:lstStyle/>
          <a:p>
            <a:r>
              <a:rPr lang="cs-CZ" dirty="0" smtClean="0"/>
              <a:t>Horizontální posun jazyka</a:t>
            </a:r>
          </a:p>
          <a:p>
            <a:r>
              <a:rPr lang="cs-CZ" dirty="0" smtClean="0"/>
              <a:t>Vertikální posun jazyka </a:t>
            </a:r>
          </a:p>
          <a:p>
            <a:r>
              <a:rPr lang="cs-CZ" dirty="0" smtClean="0"/>
              <a:t>Zavřenost a otevřenost</a:t>
            </a:r>
          </a:p>
          <a:p>
            <a:r>
              <a:rPr lang="cs-CZ" dirty="0" err="1" smtClean="0"/>
              <a:t>Nazalita</a:t>
            </a:r>
            <a:endParaRPr lang="cs-CZ" dirty="0" smtClean="0"/>
          </a:p>
          <a:p>
            <a:r>
              <a:rPr lang="cs-CZ" dirty="0" smtClean="0"/>
              <a:t>Zaokrouhlenost</a:t>
            </a:r>
          </a:p>
          <a:p>
            <a:r>
              <a:rPr lang="cs-CZ" dirty="0" smtClean="0"/>
              <a:t>Přízvučnost</a:t>
            </a:r>
          </a:p>
          <a:p>
            <a:r>
              <a:rPr lang="cs-CZ" dirty="0" err="1" smtClean="0"/>
              <a:t>kvantitq</a:t>
            </a:r>
            <a:endParaRPr lang="cs-CZ" dirty="0"/>
          </a:p>
        </p:txBody>
      </p:sp>
    </p:spTree>
    <p:extLst>
      <p:ext uri="{BB962C8B-B14F-4D97-AF65-F5344CB8AC3E}">
        <p14:creationId xmlns:p14="http://schemas.microsoft.com/office/powerpoint/2010/main" val="1159525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Horizontální posun jazyka</a:t>
            </a:r>
            <a:endParaRPr lang="cs-CZ" dirty="0"/>
          </a:p>
        </p:txBody>
      </p:sp>
      <p:sp>
        <p:nvSpPr>
          <p:cNvPr id="3" name="Zástupný symbol pro obsah 2"/>
          <p:cNvSpPr>
            <a:spLocks noGrp="1"/>
          </p:cNvSpPr>
          <p:nvPr>
            <p:ph idx="1"/>
          </p:nvPr>
        </p:nvSpPr>
        <p:spPr>
          <a:xfrm>
            <a:off x="1043492" y="2323652"/>
            <a:ext cx="7200916" cy="4137204"/>
          </a:xfrm>
        </p:spPr>
        <p:txBody>
          <a:bodyPr/>
          <a:lstStyle/>
          <a:p>
            <a:pPr marL="685800" lvl="2" indent="0">
              <a:buNone/>
            </a:pPr>
            <a:r>
              <a:rPr lang="cs-CZ" b="1" i="1" dirty="0" smtClean="0"/>
              <a:t>	přední		střední		zadní</a:t>
            </a:r>
            <a:endParaRPr lang="cs-CZ" b="1" i="1" dirty="0"/>
          </a:p>
        </p:txBody>
      </p:sp>
      <p:sp>
        <p:nvSpPr>
          <p:cNvPr id="4" name="Ovál 3"/>
          <p:cNvSpPr/>
          <p:nvPr/>
        </p:nvSpPr>
        <p:spPr>
          <a:xfrm>
            <a:off x="3643322" y="3083211"/>
            <a:ext cx="187220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eva 4"/>
          <p:cNvSpPr/>
          <p:nvPr/>
        </p:nvSpPr>
        <p:spPr>
          <a:xfrm>
            <a:off x="1994564" y="33569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6012160" y="330480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descr="VÃ½sledek obrÃ¡zku pro vogais anteriores e posteri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4564" y="4149080"/>
            <a:ext cx="5169724" cy="2311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185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commons/thumb/2/29/Cardinal_vowel_tongue_position-front.png/200px-Cardinal_vowel_tongue_position-fro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628800"/>
            <a:ext cx="3280026" cy="326362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VÃ½sledek obrÃ¡zku pro vogais anteriores e posterio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28800"/>
            <a:ext cx="3432442" cy="3398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04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Vertikální posun jazyka</a:t>
            </a:r>
            <a:endParaRPr lang="cs-CZ" dirty="0"/>
          </a:p>
        </p:txBody>
      </p:sp>
      <p:sp>
        <p:nvSpPr>
          <p:cNvPr id="3" name="Zástupný symbol pro obsah 2"/>
          <p:cNvSpPr>
            <a:spLocks noGrp="1"/>
          </p:cNvSpPr>
          <p:nvPr>
            <p:ph idx="1"/>
          </p:nvPr>
        </p:nvSpPr>
        <p:spPr>
          <a:xfrm>
            <a:off x="1043492" y="2323652"/>
            <a:ext cx="7200916" cy="4137204"/>
          </a:xfrm>
        </p:spPr>
        <p:txBody>
          <a:bodyPr/>
          <a:lstStyle/>
          <a:p>
            <a:pPr marL="685800" lvl="2" indent="0">
              <a:buNone/>
            </a:pPr>
            <a:r>
              <a:rPr lang="cs-CZ" b="1" i="1" dirty="0" smtClean="0"/>
              <a:t> </a:t>
            </a:r>
            <a:endParaRPr lang="cs-CZ" b="1" i="1" dirty="0"/>
          </a:p>
        </p:txBody>
      </p:sp>
      <p:sp>
        <p:nvSpPr>
          <p:cNvPr id="4" name="Ovál 3"/>
          <p:cNvSpPr/>
          <p:nvPr/>
        </p:nvSpPr>
        <p:spPr>
          <a:xfrm>
            <a:off x="1547664" y="2626011"/>
            <a:ext cx="187220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581022" y="3692811"/>
            <a:ext cx="187220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1547664" y="4941168"/>
            <a:ext cx="1872208"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nahoru 6"/>
          <p:cNvSpPr/>
          <p:nvPr/>
        </p:nvSpPr>
        <p:spPr>
          <a:xfrm>
            <a:off x="3709222" y="4954413"/>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nahoru 10"/>
          <p:cNvSpPr/>
          <p:nvPr/>
        </p:nvSpPr>
        <p:spPr>
          <a:xfrm>
            <a:off x="3707904" y="3733765"/>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nahoru 11"/>
          <p:cNvSpPr/>
          <p:nvPr/>
        </p:nvSpPr>
        <p:spPr>
          <a:xfrm>
            <a:off x="3707904" y="2547539"/>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descr="VÃ½sledek obrÃ¡zku pro vogais altas e baix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204864"/>
            <a:ext cx="3629047"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77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otevřenost (kvalita) mandibulární úhel (čelistní)</a:t>
            </a:r>
            <a:endParaRPr lang="cs-CZ" dirty="0"/>
          </a:p>
        </p:txBody>
      </p:sp>
      <p:pic>
        <p:nvPicPr>
          <p:cNvPr id="5" name="Obrázek 4" descr="VÃ½sledek obrÃ¡zku pro angulo mandibular"/>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441396"/>
            <a:ext cx="3429000" cy="1323975"/>
          </a:xfrm>
          <a:prstGeom prst="rect">
            <a:avLst/>
          </a:prstGeom>
          <a:noFill/>
          <a:ln>
            <a:noFill/>
          </a:ln>
        </p:spPr>
      </p:pic>
      <p:pic>
        <p:nvPicPr>
          <p:cNvPr id="7" name="Zástupný symbol pro obsah 6" descr="VÃ½sledek obrÃ¡zku pro samohlÃ¡sky otevÅenÃ© zavÅenÃ©"/>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148064" y="2812470"/>
            <a:ext cx="3096344" cy="2829656"/>
          </a:xfrm>
          <a:prstGeom prst="rect">
            <a:avLst/>
          </a:prstGeom>
          <a:noFill/>
          <a:ln>
            <a:noFill/>
          </a:ln>
        </p:spPr>
      </p:pic>
    </p:spTree>
    <p:extLst>
      <p:ext uri="{BB962C8B-B14F-4D97-AF65-F5344CB8AC3E}">
        <p14:creationId xmlns:p14="http://schemas.microsoft.com/office/powerpoint/2010/main" val="1232018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Otevřenost – zavřenost </a:t>
            </a:r>
            <a:endParaRPr lang="cs-CZ" dirty="0"/>
          </a:p>
        </p:txBody>
      </p:sp>
      <p:pic>
        <p:nvPicPr>
          <p:cNvPr id="6" name="Zástupný symbol pro obsah 5" descr="VÃ½sledek obrÃ¡zku pro vogais abertas, fechada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2636912"/>
            <a:ext cx="5112568" cy="3544862"/>
          </a:xfrm>
          <a:prstGeom prst="rect">
            <a:avLst/>
          </a:prstGeom>
          <a:noFill/>
          <a:ln>
            <a:noFill/>
          </a:ln>
        </p:spPr>
      </p:pic>
    </p:spTree>
    <p:extLst>
      <p:ext uri="{BB962C8B-B14F-4D97-AF65-F5344CB8AC3E}">
        <p14:creationId xmlns:p14="http://schemas.microsoft.com/office/powerpoint/2010/main" val="89337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Kritéria třídění samohlásek</a:t>
            </a:r>
            <a:endParaRPr lang="cs-CZ" dirty="0"/>
          </a:p>
        </p:txBody>
      </p:sp>
      <p:sp>
        <p:nvSpPr>
          <p:cNvPr id="3" name="Zástupný symbol pro obsah 2"/>
          <p:cNvSpPr>
            <a:spLocks noGrp="1"/>
          </p:cNvSpPr>
          <p:nvPr>
            <p:ph idx="1"/>
          </p:nvPr>
        </p:nvSpPr>
        <p:spPr/>
        <p:txBody>
          <a:bodyPr/>
          <a:lstStyle/>
          <a:p>
            <a:r>
              <a:rPr lang="cs-CZ" b="1" dirty="0" smtClean="0"/>
              <a:t>Akustické hledisko</a:t>
            </a:r>
          </a:p>
          <a:p>
            <a:r>
              <a:rPr lang="cs-CZ" b="1" dirty="0" smtClean="0"/>
              <a:t>Artikulační hledisko </a:t>
            </a:r>
            <a:endParaRPr lang="cs-CZ" dirty="0"/>
          </a:p>
        </p:txBody>
      </p:sp>
    </p:spTree>
    <p:extLst>
      <p:ext uri="{BB962C8B-B14F-4D97-AF65-F5344CB8AC3E}">
        <p14:creationId xmlns:p14="http://schemas.microsoft.com/office/powerpoint/2010/main" val="484991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zaokrouhlenost</a:t>
            </a:r>
            <a:endParaRPr lang="cs-CZ" dirty="0"/>
          </a:p>
        </p:txBody>
      </p:sp>
      <p:sp>
        <p:nvSpPr>
          <p:cNvPr id="3" name="Zástupný symbol pro obsah 2"/>
          <p:cNvSpPr>
            <a:spLocks noGrp="1"/>
          </p:cNvSpPr>
          <p:nvPr>
            <p:ph idx="1"/>
          </p:nvPr>
        </p:nvSpPr>
        <p:spPr/>
        <p:txBody>
          <a:bodyPr/>
          <a:lstStyle/>
          <a:p>
            <a:r>
              <a:rPr lang="cs-CZ" dirty="0" smtClean="0"/>
              <a:t>Také činnost rtů ovlivňuje artikulaci samohlásek</a:t>
            </a:r>
          </a:p>
          <a:p>
            <a:r>
              <a:rPr lang="cs-CZ" dirty="0" smtClean="0"/>
              <a:t>Ty lze rozdělit do </a:t>
            </a:r>
          </a:p>
          <a:p>
            <a:pPr lvl="1"/>
            <a:r>
              <a:rPr lang="cs-CZ" dirty="0" smtClean="0"/>
              <a:t>LABIALIZOVANÝCH (</a:t>
            </a:r>
            <a:r>
              <a:rPr lang="cs-CZ" dirty="0" err="1" smtClean="0"/>
              <a:t>O,o,u</a:t>
            </a:r>
            <a:r>
              <a:rPr lang="cs-CZ" dirty="0" smtClean="0"/>
              <a:t>)</a:t>
            </a:r>
          </a:p>
          <a:p>
            <a:pPr lvl="1"/>
            <a:r>
              <a:rPr lang="cs-CZ" dirty="0" smtClean="0"/>
              <a:t>NELABIALIZOVANÝCH (i, e, E, a, A)</a:t>
            </a:r>
            <a:endParaRPr lang="cs-CZ" dirty="0"/>
          </a:p>
        </p:txBody>
      </p:sp>
    </p:spTree>
    <p:extLst>
      <p:ext uri="{BB962C8B-B14F-4D97-AF65-F5344CB8AC3E}">
        <p14:creationId xmlns:p14="http://schemas.microsoft.com/office/powerpoint/2010/main" val="1420340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Trvání  - kvantita</a:t>
            </a:r>
            <a:endParaRPr lang="cs-CZ" dirty="0"/>
          </a:p>
        </p:txBody>
      </p:sp>
      <p:sp>
        <p:nvSpPr>
          <p:cNvPr id="3" name="Zástupný symbol pro obsah 2"/>
          <p:cNvSpPr>
            <a:spLocks noGrp="1"/>
          </p:cNvSpPr>
          <p:nvPr>
            <p:ph idx="1"/>
          </p:nvPr>
        </p:nvSpPr>
        <p:spPr/>
        <p:txBody>
          <a:bodyPr/>
          <a:lstStyle/>
          <a:p>
            <a:r>
              <a:rPr lang="cs-CZ" dirty="0" smtClean="0"/>
              <a:t>V češtině je relevantní (papá, </a:t>
            </a:r>
            <a:r>
              <a:rPr lang="cs-CZ" dirty="0" err="1" smtClean="0"/>
              <a:t>pápá</a:t>
            </a:r>
            <a:r>
              <a:rPr lang="cs-CZ" dirty="0" smtClean="0"/>
              <a:t>). Dlouhá samohláska je dvakrát delší než krátká samohláska. </a:t>
            </a:r>
          </a:p>
          <a:p>
            <a:r>
              <a:rPr lang="cs-CZ" dirty="0" smtClean="0"/>
              <a:t>V portugalštině kritérium kvantity neexistuje, i když dosavadní výzkumu na tomto poli ukazují, že větší délka je vázána pouze na přízvučnou slabiku, zejména na konci věty. </a:t>
            </a:r>
            <a:endParaRPr lang="cs-CZ" dirty="0"/>
          </a:p>
        </p:txBody>
      </p:sp>
    </p:spTree>
    <p:extLst>
      <p:ext uri="{BB962C8B-B14F-4D97-AF65-F5344CB8AC3E}">
        <p14:creationId xmlns:p14="http://schemas.microsoft.com/office/powerpoint/2010/main" val="280361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Nosovost </a:t>
            </a:r>
            <a:endParaRPr lang="cs-CZ" dirty="0"/>
          </a:p>
        </p:txBody>
      </p:sp>
      <p:sp>
        <p:nvSpPr>
          <p:cNvPr id="3" name="Zástupný symbol pro obsah 2"/>
          <p:cNvSpPr>
            <a:spLocks noGrp="1"/>
          </p:cNvSpPr>
          <p:nvPr>
            <p:ph idx="1"/>
          </p:nvPr>
        </p:nvSpPr>
        <p:spPr/>
        <p:txBody>
          <a:bodyPr/>
          <a:lstStyle/>
          <a:p>
            <a:r>
              <a:rPr lang="cs-CZ" dirty="0" smtClean="0"/>
              <a:t>Při artikulaci nosových samohlásek vychází dutinou nosní</a:t>
            </a:r>
          </a:p>
          <a:p>
            <a:endParaRPr lang="cs-CZ" dirty="0"/>
          </a:p>
        </p:txBody>
      </p:sp>
      <p:pic>
        <p:nvPicPr>
          <p:cNvPr id="4" name="Obrázek 3" descr="VÃ½sledek obrÃ¡zku pro nosnÃ­ samohlÃ¡sky dutina nosnÃ­"/>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212976"/>
            <a:ext cx="4536504" cy="2647553"/>
          </a:xfrm>
          <a:prstGeom prst="rect">
            <a:avLst/>
          </a:prstGeom>
          <a:noFill/>
          <a:ln>
            <a:noFill/>
          </a:ln>
        </p:spPr>
      </p:pic>
    </p:spTree>
    <p:extLst>
      <p:ext uri="{BB962C8B-B14F-4D97-AF65-F5344CB8AC3E}">
        <p14:creationId xmlns:p14="http://schemas.microsoft.com/office/powerpoint/2010/main" val="2149284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Samohlásky orální a nazální</a:t>
            </a:r>
            <a:endParaRPr lang="cs-CZ" dirty="0"/>
          </a:p>
        </p:txBody>
      </p:sp>
      <p:pic>
        <p:nvPicPr>
          <p:cNvPr id="4" name="Zástupný symbol pro obsah 3" descr="VÃ½sledek obrÃ¡zku pro sistema vocÃ¡lico portugu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2780928"/>
            <a:ext cx="3986929" cy="2535526"/>
          </a:xfrm>
          <a:prstGeom prst="rect">
            <a:avLst/>
          </a:prstGeom>
          <a:noFill/>
          <a:ln>
            <a:noFill/>
          </a:ln>
        </p:spPr>
      </p:pic>
    </p:spTree>
    <p:extLst>
      <p:ext uri="{BB962C8B-B14F-4D97-AF65-F5344CB8AC3E}">
        <p14:creationId xmlns:p14="http://schemas.microsoft.com/office/powerpoint/2010/main" val="2948777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Přízvučnost</a:t>
            </a:r>
            <a:endParaRPr lang="cs-CZ" dirty="0"/>
          </a:p>
        </p:txBody>
      </p:sp>
      <p:sp>
        <p:nvSpPr>
          <p:cNvPr id="3" name="Zástupný symbol pro obsah 2"/>
          <p:cNvSpPr>
            <a:spLocks noGrp="1"/>
          </p:cNvSpPr>
          <p:nvPr>
            <p:ph idx="1"/>
          </p:nvPr>
        </p:nvSpPr>
        <p:spPr/>
        <p:txBody>
          <a:bodyPr/>
          <a:lstStyle/>
          <a:p>
            <a:r>
              <a:rPr lang="cs-CZ" dirty="0" smtClean="0"/>
              <a:t>Ve slabice přízvučné jsou samohlásky plné, v nepřízvučných jsou oslabeny, redukovány. Někdy se nepřízvučný vokál nerealizuje vůbec /</a:t>
            </a:r>
            <a:r>
              <a:rPr lang="cs-CZ" dirty="0" err="1" smtClean="0"/>
              <a:t>dent</a:t>
            </a:r>
            <a:r>
              <a:rPr lang="cs-CZ" dirty="0" smtClean="0"/>
              <a:t>-/, </a:t>
            </a:r>
            <a:r>
              <a:rPr lang="cs-CZ" dirty="0" err="1" smtClean="0"/>
              <a:t>desacordo</a:t>
            </a:r>
            <a:r>
              <a:rPr lang="cs-CZ" dirty="0" smtClean="0"/>
              <a:t> /</a:t>
            </a:r>
            <a:r>
              <a:rPr lang="cs-CZ" dirty="0" err="1" smtClean="0"/>
              <a:t>dzakordu</a:t>
            </a:r>
            <a:r>
              <a:rPr lang="cs-CZ" dirty="0" smtClean="0"/>
              <a:t>/… </a:t>
            </a:r>
            <a:endParaRPr lang="cs-CZ" dirty="0"/>
          </a:p>
        </p:txBody>
      </p:sp>
    </p:spTree>
    <p:extLst>
      <p:ext uri="{BB962C8B-B14F-4D97-AF65-F5344CB8AC3E}">
        <p14:creationId xmlns:p14="http://schemas.microsoft.com/office/powerpoint/2010/main" val="1613475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Přízvučnost a nepřízvučnost</a:t>
            </a:r>
            <a:endParaRPr lang="cs-CZ" dirty="0"/>
          </a:p>
        </p:txBody>
      </p:sp>
      <p:pic>
        <p:nvPicPr>
          <p:cNvPr id="4" name="Zástupný symbol pro obsah 3" descr="VÃ½sledek obrÃ¡zku pro vogais tÃ³nicas e Ã¡tona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7" y="2492896"/>
            <a:ext cx="5237088" cy="2671241"/>
          </a:xfrm>
          <a:prstGeom prst="rect">
            <a:avLst/>
          </a:prstGeom>
          <a:noFill/>
          <a:ln>
            <a:noFill/>
          </a:ln>
        </p:spPr>
      </p:pic>
    </p:spTree>
    <p:extLst>
      <p:ext uri="{BB962C8B-B14F-4D97-AF65-F5344CB8AC3E}">
        <p14:creationId xmlns:p14="http://schemas.microsoft.com/office/powerpoint/2010/main" val="22474448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Přízvučnost a nepřízvučnost</a:t>
            </a:r>
            <a:endParaRPr lang="cs-CZ" dirty="0"/>
          </a:p>
        </p:txBody>
      </p:sp>
      <p:pic>
        <p:nvPicPr>
          <p:cNvPr id="4" name="Zástupný symbol pro obsah 3" descr="VÃ½sledek obrÃ¡zku pro vogais tonicas postonica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2996952"/>
            <a:ext cx="5976664" cy="2592288"/>
          </a:xfrm>
          <a:prstGeom prst="rect">
            <a:avLst/>
          </a:prstGeom>
          <a:noFill/>
          <a:ln>
            <a:noFill/>
          </a:ln>
        </p:spPr>
      </p:pic>
    </p:spTree>
    <p:extLst>
      <p:ext uri="{BB962C8B-B14F-4D97-AF65-F5344CB8AC3E}">
        <p14:creationId xmlns:p14="http://schemas.microsoft.com/office/powerpoint/2010/main" val="187296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Akustické hledisko</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 akustickém spektru každého vokálu existuje několik tónů: </a:t>
            </a:r>
          </a:p>
          <a:p>
            <a:r>
              <a:rPr lang="cs-CZ" dirty="0" smtClean="0"/>
              <a:t>Základní hlasivkový tón </a:t>
            </a:r>
            <a:r>
              <a:rPr lang="cs-CZ" dirty="0" err="1" smtClean="0"/>
              <a:t>F</a:t>
            </a:r>
            <a:r>
              <a:rPr lang="cs-CZ" sz="1400" dirty="0" err="1" smtClean="0"/>
              <a:t>0</a:t>
            </a:r>
            <a:r>
              <a:rPr lang="cs-CZ" sz="1400" dirty="0" smtClean="0"/>
              <a:t> </a:t>
            </a:r>
            <a:r>
              <a:rPr lang="cs-CZ" dirty="0" smtClean="0"/>
              <a:t> </a:t>
            </a:r>
          </a:p>
          <a:p>
            <a:pPr marL="68580" indent="0">
              <a:buNone/>
            </a:pPr>
            <a:r>
              <a:rPr lang="cs-CZ" dirty="0"/>
              <a:t>	</a:t>
            </a:r>
            <a:r>
              <a:rPr lang="cs-CZ" dirty="0" smtClean="0"/>
              <a:t>	(vzniká v hrtanu)</a:t>
            </a:r>
          </a:p>
          <a:p>
            <a:r>
              <a:rPr lang="cs-CZ" dirty="0" smtClean="0"/>
              <a:t>Vyšší tóny - </a:t>
            </a:r>
            <a:r>
              <a:rPr lang="cs-CZ" b="1" dirty="0" smtClean="0"/>
              <a:t>formanty</a:t>
            </a:r>
          </a:p>
          <a:p>
            <a:pPr marL="68580" indent="0">
              <a:buNone/>
            </a:pPr>
            <a:r>
              <a:rPr lang="cs-CZ" dirty="0"/>
              <a:t>	</a:t>
            </a:r>
            <a:r>
              <a:rPr lang="cs-CZ" dirty="0" smtClean="0"/>
              <a:t>	(vznikají v </a:t>
            </a:r>
            <a:r>
              <a:rPr lang="cs-CZ" b="1" dirty="0" smtClean="0"/>
              <a:t>nadhrtanových 			rezonančních dutinách 				</a:t>
            </a:r>
            <a:r>
              <a:rPr lang="cs-CZ" dirty="0" smtClean="0"/>
              <a:t>zesílením procházejícího 				základního tónu </a:t>
            </a:r>
          </a:p>
        </p:txBody>
      </p:sp>
    </p:spTree>
    <p:extLst>
      <p:ext uri="{BB962C8B-B14F-4D97-AF65-F5344CB8AC3E}">
        <p14:creationId xmlns:p14="http://schemas.microsoft.com/office/powerpoint/2010/main" val="3301188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76672"/>
            <a:ext cx="8136904" cy="936104"/>
          </a:xfrm>
        </p:spPr>
        <p:txBody>
          <a:bodyPr>
            <a:normAutofit/>
          </a:bodyPr>
          <a:lstStyle/>
          <a:p>
            <a:r>
              <a:rPr lang="cs-CZ" dirty="0" smtClean="0"/>
              <a:t>Nadhrtanové rezonanční dutiny </a:t>
            </a:r>
            <a:endParaRPr lang="cs-CZ" dirty="0"/>
          </a:p>
        </p:txBody>
      </p:sp>
      <p:pic>
        <p:nvPicPr>
          <p:cNvPr id="4" name="Zástupný symbol pro obsah 3" descr="http://ucenischalupou.chytrak.cz/cesky_jazyk_2/soubory/artikulacni_ustroji_a.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1268760"/>
            <a:ext cx="4104456" cy="5040560"/>
          </a:xfrm>
          <a:prstGeom prst="rect">
            <a:avLst/>
          </a:prstGeom>
          <a:noFill/>
          <a:ln>
            <a:noFill/>
          </a:ln>
        </p:spPr>
      </p:pic>
    </p:spTree>
    <p:extLst>
      <p:ext uri="{BB962C8B-B14F-4D97-AF65-F5344CB8AC3E}">
        <p14:creationId xmlns:p14="http://schemas.microsoft.com/office/powerpoint/2010/main" val="3605312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Artikulace vokálů</a:t>
            </a:r>
            <a:endParaRPr lang="cs-CZ" dirty="0"/>
          </a:p>
        </p:txBody>
      </p:sp>
      <p:sp>
        <p:nvSpPr>
          <p:cNvPr id="3" name="Zástupný symbol pro obsah 2"/>
          <p:cNvSpPr>
            <a:spLocks noGrp="1"/>
          </p:cNvSpPr>
          <p:nvPr>
            <p:ph idx="1"/>
          </p:nvPr>
        </p:nvSpPr>
        <p:spPr/>
        <p:txBody>
          <a:bodyPr/>
          <a:lstStyle/>
          <a:p>
            <a:r>
              <a:rPr lang="cs-CZ" dirty="0" smtClean="0"/>
              <a:t>Při artikulaci vokálů se </a:t>
            </a:r>
            <a:r>
              <a:rPr lang="cs-CZ" b="1" dirty="0" smtClean="0"/>
              <a:t>mění vlastnosti nejen dutiny ústní, ale</a:t>
            </a:r>
            <a:r>
              <a:rPr lang="cs-CZ" dirty="0" smtClean="0"/>
              <a:t> i </a:t>
            </a:r>
            <a:r>
              <a:rPr lang="cs-CZ" b="1" dirty="0" smtClean="0"/>
              <a:t>hrdelní</a:t>
            </a:r>
            <a:r>
              <a:rPr lang="cs-CZ" dirty="0" smtClean="0"/>
              <a:t>, což je vyvoláno </a:t>
            </a:r>
            <a:r>
              <a:rPr lang="cs-CZ" b="1" dirty="0" smtClean="0"/>
              <a:t>pohyby jazyka v rovině horizontální a vertikální a obměnou tvaru a velikosti retního otvoru</a:t>
            </a:r>
            <a:r>
              <a:rPr lang="cs-CZ" dirty="0" smtClean="0"/>
              <a:t>.  Tyto pohyby mají za následek </a:t>
            </a:r>
            <a:r>
              <a:rPr lang="cs-CZ" b="1" dirty="0" smtClean="0"/>
              <a:t>modifikaci nadhrtanové dutiny </a:t>
            </a:r>
            <a:r>
              <a:rPr lang="cs-CZ" dirty="0" smtClean="0"/>
              <a:t>a to vyvolává </a:t>
            </a:r>
            <a:r>
              <a:rPr lang="cs-CZ" b="1" dirty="0" smtClean="0"/>
              <a:t>změnu ve formantové struktuře</a:t>
            </a:r>
            <a:r>
              <a:rPr lang="cs-CZ" dirty="0" smtClean="0"/>
              <a:t> složených tónových zvuků.</a:t>
            </a:r>
            <a:endParaRPr lang="cs-CZ" dirty="0"/>
          </a:p>
        </p:txBody>
      </p:sp>
    </p:spTree>
    <p:extLst>
      <p:ext uri="{BB962C8B-B14F-4D97-AF65-F5344CB8AC3E}">
        <p14:creationId xmlns:p14="http://schemas.microsoft.com/office/powerpoint/2010/main" val="984163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Akustické spektrum </a:t>
            </a:r>
            <a:endParaRPr lang="cs-CZ" dirty="0"/>
          </a:p>
        </p:txBody>
      </p:sp>
      <p:sp>
        <p:nvSpPr>
          <p:cNvPr id="3" name="Zástupný symbol pro obsah 2"/>
          <p:cNvSpPr>
            <a:spLocks noGrp="1"/>
          </p:cNvSpPr>
          <p:nvPr>
            <p:ph idx="1"/>
          </p:nvPr>
        </p:nvSpPr>
        <p:spPr/>
        <p:txBody>
          <a:bodyPr/>
          <a:lstStyle/>
          <a:p>
            <a:r>
              <a:rPr lang="cs-CZ" dirty="0" smtClean="0"/>
              <a:t>Jde o grafické znázornění  zvukového složení pomocí </a:t>
            </a:r>
            <a:r>
              <a:rPr lang="cs-CZ" b="1" dirty="0" err="1" smtClean="0"/>
              <a:t>spektografu</a:t>
            </a:r>
            <a:r>
              <a:rPr lang="cs-CZ" dirty="0" smtClean="0"/>
              <a:t>, což je přístroj schopen rozložit zvukovou vlnu na jednotlivé tóny, které ji tvoří, a následně ji graficky znázorní. </a:t>
            </a:r>
          </a:p>
          <a:p>
            <a:endParaRPr lang="cs-CZ" dirty="0"/>
          </a:p>
        </p:txBody>
      </p:sp>
    </p:spTree>
    <p:extLst>
      <p:ext uri="{BB962C8B-B14F-4D97-AF65-F5344CB8AC3E}">
        <p14:creationId xmlns:p14="http://schemas.microsoft.com/office/powerpoint/2010/main" val="2640757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Spektogram</a:t>
            </a:r>
            <a:r>
              <a:rPr lang="cs-CZ" dirty="0" smtClean="0"/>
              <a:t> (zachycení akustické struktury)</a:t>
            </a:r>
            <a:endParaRPr lang="cs-CZ" dirty="0"/>
          </a:p>
        </p:txBody>
      </p:sp>
      <p:sp>
        <p:nvSpPr>
          <p:cNvPr id="3" name="Zástupný symbol pro obsah 2"/>
          <p:cNvSpPr>
            <a:spLocks noGrp="1"/>
          </p:cNvSpPr>
          <p:nvPr>
            <p:ph idx="1"/>
          </p:nvPr>
        </p:nvSpPr>
        <p:spPr>
          <a:xfrm>
            <a:off x="683568" y="2348880"/>
            <a:ext cx="7848872" cy="4136752"/>
          </a:xfrm>
        </p:spPr>
        <p:txBody>
          <a:bodyPr/>
          <a:lstStyle/>
          <a:p>
            <a:r>
              <a:rPr lang="cs-CZ" sz="2000" dirty="0"/>
              <a:t>Akustická struktura </a:t>
            </a:r>
            <a:endParaRPr lang="cs-CZ" sz="2000" dirty="0" smtClean="0"/>
          </a:p>
          <a:p>
            <a:pPr marL="68580" indent="0">
              <a:buNone/>
            </a:pPr>
            <a:r>
              <a:rPr lang="cs-CZ" sz="2000" dirty="0" smtClean="0"/>
              <a:t>nejlépe vyniká </a:t>
            </a:r>
            <a:r>
              <a:rPr lang="cs-CZ" sz="2000" dirty="0"/>
              <a:t>na </a:t>
            </a:r>
            <a:endParaRPr lang="cs-CZ" sz="2000" dirty="0" smtClean="0"/>
          </a:p>
          <a:p>
            <a:pPr marL="68580" indent="0">
              <a:buNone/>
            </a:pPr>
            <a:r>
              <a:rPr lang="cs-CZ" sz="2000" dirty="0" smtClean="0"/>
              <a:t>trojrozměrných </a:t>
            </a:r>
          </a:p>
          <a:p>
            <a:pPr marL="68580" indent="0">
              <a:buNone/>
            </a:pPr>
            <a:r>
              <a:rPr lang="cs-CZ" sz="2000" b="1" dirty="0" err="1" smtClean="0"/>
              <a:t>Spektogramech</a:t>
            </a:r>
            <a:endParaRPr lang="cs-CZ" sz="2000" b="1" dirty="0" smtClean="0"/>
          </a:p>
          <a:p>
            <a:pPr marL="68580" indent="0">
              <a:buNone/>
            </a:pPr>
            <a:endParaRPr lang="cs-CZ" sz="2000" b="1" dirty="0" smtClean="0"/>
          </a:p>
          <a:p>
            <a:r>
              <a:rPr lang="cs-CZ" sz="2000" dirty="0" smtClean="0"/>
              <a:t>Čas - vodorovně</a:t>
            </a:r>
          </a:p>
          <a:p>
            <a:r>
              <a:rPr lang="cs-CZ" sz="2000" dirty="0" smtClean="0"/>
              <a:t>Frekvence – svisle</a:t>
            </a:r>
          </a:p>
          <a:p>
            <a:r>
              <a:rPr lang="cs-CZ" sz="2000" dirty="0" smtClean="0"/>
              <a:t>Intenzita - ztmavnutí</a:t>
            </a:r>
          </a:p>
          <a:p>
            <a:endParaRPr lang="cs-CZ" dirty="0"/>
          </a:p>
          <a:p>
            <a:endParaRPr lang="cs-CZ" dirty="0"/>
          </a:p>
        </p:txBody>
      </p:sp>
      <p:pic>
        <p:nvPicPr>
          <p:cNvPr id="4" name="Obrázek 3" descr="[audioklip]"/>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348880"/>
            <a:ext cx="4235311" cy="3920728"/>
          </a:xfrm>
          <a:prstGeom prst="rect">
            <a:avLst/>
          </a:prstGeom>
          <a:noFill/>
          <a:ln>
            <a:noFill/>
          </a:ln>
        </p:spPr>
      </p:pic>
    </p:spTree>
    <p:extLst>
      <p:ext uri="{BB962C8B-B14F-4D97-AF65-F5344CB8AC3E}">
        <p14:creationId xmlns:p14="http://schemas.microsoft.com/office/powerpoint/2010/main" val="1136226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spektogram</a:t>
            </a:r>
            <a:endParaRPr lang="cs-CZ" dirty="0"/>
          </a:p>
        </p:txBody>
      </p:sp>
      <p:sp>
        <p:nvSpPr>
          <p:cNvPr id="3" name="Zástupný symbol pro obsah 2"/>
          <p:cNvSpPr>
            <a:spLocks noGrp="1"/>
          </p:cNvSpPr>
          <p:nvPr>
            <p:ph idx="1"/>
          </p:nvPr>
        </p:nvSpPr>
        <p:spPr/>
        <p:txBody>
          <a:bodyPr/>
          <a:lstStyle/>
          <a:p>
            <a:r>
              <a:rPr lang="cs-CZ" b="1" dirty="0" smtClean="0"/>
              <a:t>Je grafické znázornění </a:t>
            </a:r>
            <a:r>
              <a:rPr lang="cs-CZ" dirty="0" smtClean="0"/>
              <a:t>zvukových složek jedné nebo několika po sobě jdoucích hlásek získané </a:t>
            </a:r>
            <a:r>
              <a:rPr lang="cs-CZ" b="1" dirty="0" smtClean="0"/>
              <a:t>akustickou analýzou </a:t>
            </a:r>
            <a:r>
              <a:rPr lang="cs-CZ" dirty="0" smtClean="0"/>
              <a:t>zvoleného úseku promluvy, přičemž formanty jsou ve spektru každé jednotlivé hlásky seřazeny podle </a:t>
            </a:r>
            <a:r>
              <a:rPr lang="cs-CZ" dirty="0" err="1" smtClean="0"/>
              <a:t>frekvence.c</a:t>
            </a:r>
            <a:endParaRPr lang="cs-CZ" dirty="0" smtClean="0"/>
          </a:p>
          <a:p>
            <a:r>
              <a:rPr lang="cs-CZ" dirty="0" smtClean="0"/>
              <a:t>Může zachytit i přechodná pásma – tzv. </a:t>
            </a:r>
            <a:r>
              <a:rPr lang="cs-CZ" dirty="0" err="1" smtClean="0"/>
              <a:t>tranzienty</a:t>
            </a:r>
            <a:r>
              <a:rPr lang="cs-CZ" dirty="0" smtClean="0"/>
              <a:t>. </a:t>
            </a:r>
            <a:endParaRPr lang="cs-CZ" dirty="0"/>
          </a:p>
        </p:txBody>
      </p:sp>
    </p:spTree>
    <p:extLst>
      <p:ext uri="{BB962C8B-B14F-4D97-AF65-F5344CB8AC3E}">
        <p14:creationId xmlns:p14="http://schemas.microsoft.com/office/powerpoint/2010/main" val="26444069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366</TotalTime>
  <Words>806</Words>
  <Application>Microsoft Office PowerPoint</Application>
  <PresentationFormat>Předvádění na obrazovce (4:3)</PresentationFormat>
  <Paragraphs>106</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Austin</vt:lpstr>
      <vt:lpstr>  FONETIKA  téma: SAMOHLÁSKY  </vt:lpstr>
      <vt:lpstr>Charakteristika </vt:lpstr>
      <vt:lpstr>Kritéria třídění samohlásek</vt:lpstr>
      <vt:lpstr>Akustické hledisko</vt:lpstr>
      <vt:lpstr>Nadhrtanové rezonanční dutiny </vt:lpstr>
      <vt:lpstr>Artikulace vokálů</vt:lpstr>
      <vt:lpstr>Akustické spektrum </vt:lpstr>
      <vt:lpstr>Spektogram (zachycení akustické struktury)</vt:lpstr>
      <vt:lpstr>spektogram</vt:lpstr>
      <vt:lpstr>Druhy zvuků</vt:lpstr>
      <vt:lpstr>Frekvence (počet kmitů za 1 minutu) – základní čistý tón</vt:lpstr>
      <vt:lpstr>Tón jednoduchý a složený</vt:lpstr>
      <vt:lpstr>Tón versus šum</vt:lpstr>
      <vt:lpstr>Výška, síla a zabarvení</vt:lpstr>
      <vt:lpstr>Výška tónu </vt:lpstr>
      <vt:lpstr>Nové metody měření</vt:lpstr>
      <vt:lpstr>Frekvenční pásmo slyšení</vt:lpstr>
      <vt:lpstr>Druhy zvuků</vt:lpstr>
      <vt:lpstr>Frekvence (počet kmitů za 1 minutu) – základní čistý tón</vt:lpstr>
      <vt:lpstr>Oscilgoram vokálů a, i</vt:lpstr>
      <vt:lpstr>Barva zvuku</vt:lpstr>
      <vt:lpstr>Barva</vt:lpstr>
      <vt:lpstr>Samohlásky</vt:lpstr>
      <vt:lpstr>Artikulační hledisko</vt:lpstr>
      <vt:lpstr>Horizontální posun jazyka</vt:lpstr>
      <vt:lpstr>Prezentace aplikace PowerPoint</vt:lpstr>
      <vt:lpstr>Vertikální posun jazyka</vt:lpstr>
      <vt:lpstr>otevřenost (kvalita) mandibulární úhel (čelistní)</vt:lpstr>
      <vt:lpstr>Otevřenost – zavřenost </vt:lpstr>
      <vt:lpstr>zaokrouhlenost</vt:lpstr>
      <vt:lpstr>Trvání  - kvantita</vt:lpstr>
      <vt:lpstr>Nosovost </vt:lpstr>
      <vt:lpstr>Samohlásky orální a nazální</vt:lpstr>
      <vt:lpstr>Přízvučnost</vt:lpstr>
      <vt:lpstr>Přízvučnost a nepřízvučnost</vt:lpstr>
      <vt:lpstr>Přízvučnost a nepřízvučnost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FONETIKA  téma: SAMOHLÁSKY  </dc:title>
  <dc:creator>win</dc:creator>
  <cp:lastModifiedBy>win</cp:lastModifiedBy>
  <cp:revision>19</cp:revision>
  <dcterms:created xsi:type="dcterms:W3CDTF">2018-10-05T11:00:23Z</dcterms:created>
  <dcterms:modified xsi:type="dcterms:W3CDTF">2018-10-06T14:26:15Z</dcterms:modified>
</cp:coreProperties>
</file>