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256" r:id="rId2"/>
    <p:sldId id="262" r:id="rId3"/>
    <p:sldId id="263" r:id="rId4"/>
    <p:sldId id="257" r:id="rId5"/>
    <p:sldId id="264" r:id="rId6"/>
    <p:sldId id="258" r:id="rId7"/>
    <p:sldId id="259" r:id="rId8"/>
    <p:sldId id="265" r:id="rId9"/>
    <p:sldId id="260" r:id="rId10"/>
    <p:sldId id="261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434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2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43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2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1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05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3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04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40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87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24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82937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7701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1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65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48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9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9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43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untingtonova nemoc (Huntigton’s disease; HD)"/>
          <p:cNvSpPr txBox="1">
            <a:spLocks noGrp="1"/>
          </p:cNvSpPr>
          <p:nvPr>
            <p:ph type="ctrTitle"/>
          </p:nvPr>
        </p:nvSpPr>
        <p:spPr>
          <a:xfrm>
            <a:off x="1085917" y="1638300"/>
            <a:ext cx="10464801" cy="330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960"/>
            </a:lvl1pPr>
          </a:lstStyle>
          <a:p>
            <a:pPr algn="ctr"/>
            <a:r>
              <a:rPr dirty="0" err="1"/>
              <a:t>Huntingtonova</a:t>
            </a:r>
            <a:r>
              <a:rPr dirty="0"/>
              <a:t> </a:t>
            </a:r>
            <a:r>
              <a:rPr dirty="0" err="1"/>
              <a:t>nemoc</a:t>
            </a:r>
            <a:r>
              <a:rPr dirty="0"/>
              <a:t> </a:t>
            </a:r>
            <a:r>
              <a:rPr lang="cs-CZ" dirty="0" smtClean="0"/>
              <a:t>                   </a:t>
            </a:r>
            <a:r>
              <a:rPr sz="6700" dirty="0" smtClean="0"/>
              <a:t>(</a:t>
            </a:r>
            <a:r>
              <a:rPr sz="6700" dirty="0" err="1"/>
              <a:t>Huntigton’s</a:t>
            </a:r>
            <a:r>
              <a:rPr sz="6700" dirty="0"/>
              <a:t> disease; HD)</a:t>
            </a:r>
          </a:p>
        </p:txBody>
      </p:sp>
      <p:sp>
        <p:nvSpPr>
          <p:cNvPr id="120" name="Text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ávě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134" name="Nelze říci, že objevem genetického podkladu byla HD zvládnut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 err="1" smtClean="0"/>
              <a:t>n</a:t>
            </a:r>
            <a:r>
              <a:rPr sz="2800" dirty="0" err="1" smtClean="0"/>
              <a:t>elze</a:t>
            </a:r>
            <a:r>
              <a:rPr sz="2800" dirty="0" smtClean="0"/>
              <a:t> </a:t>
            </a:r>
            <a:r>
              <a:rPr sz="2800" dirty="0" err="1"/>
              <a:t>říci</a:t>
            </a:r>
            <a:r>
              <a:rPr sz="2800" dirty="0"/>
              <a:t>, </a:t>
            </a:r>
            <a:r>
              <a:rPr sz="2800" dirty="0" err="1"/>
              <a:t>že</a:t>
            </a:r>
            <a:r>
              <a:rPr sz="2800" dirty="0"/>
              <a:t> </a:t>
            </a:r>
            <a:r>
              <a:rPr sz="2800" dirty="0" err="1"/>
              <a:t>objevem</a:t>
            </a:r>
            <a:r>
              <a:rPr sz="2800" dirty="0"/>
              <a:t> </a:t>
            </a:r>
            <a:r>
              <a:rPr sz="2800" dirty="0" err="1"/>
              <a:t>genetického</a:t>
            </a:r>
            <a:r>
              <a:rPr sz="2800" dirty="0"/>
              <a:t> </a:t>
            </a:r>
            <a:r>
              <a:rPr sz="2800" dirty="0" err="1"/>
              <a:t>podkladu</a:t>
            </a:r>
            <a:r>
              <a:rPr sz="2800" dirty="0"/>
              <a:t> </a:t>
            </a:r>
            <a:r>
              <a:rPr sz="2800" dirty="0" err="1"/>
              <a:t>byla</a:t>
            </a:r>
            <a:r>
              <a:rPr sz="2800" dirty="0"/>
              <a:t> HD </a:t>
            </a:r>
            <a:r>
              <a:rPr sz="2800" dirty="0" err="1" smtClean="0"/>
              <a:t>zvládnut</a:t>
            </a:r>
            <a:r>
              <a:rPr lang="cs-CZ" sz="2800" dirty="0" smtClean="0"/>
              <a:t>a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cs-CZ" sz="2800" dirty="0" err="1" smtClean="0"/>
              <a:t>d</a:t>
            </a:r>
            <a:r>
              <a:rPr sz="2800" dirty="0" err="1" smtClean="0"/>
              <a:t>íky</a:t>
            </a:r>
            <a:r>
              <a:rPr sz="2800" dirty="0" smtClean="0"/>
              <a:t> </a:t>
            </a:r>
            <a:r>
              <a:rPr sz="2800" dirty="0" err="1"/>
              <a:t>těmto</a:t>
            </a:r>
            <a:r>
              <a:rPr sz="2800" dirty="0"/>
              <a:t> </a:t>
            </a:r>
            <a:r>
              <a:rPr sz="2800" dirty="0" err="1"/>
              <a:t>poznatkům</a:t>
            </a:r>
            <a:r>
              <a:rPr sz="2800" dirty="0"/>
              <a:t> </a:t>
            </a:r>
            <a:r>
              <a:rPr sz="2800" dirty="0" err="1"/>
              <a:t>lze</a:t>
            </a:r>
            <a:r>
              <a:rPr sz="2800" dirty="0"/>
              <a:t> </a:t>
            </a:r>
            <a:r>
              <a:rPr sz="2800" dirty="0" err="1"/>
              <a:t>předcházet</a:t>
            </a:r>
            <a:r>
              <a:rPr sz="2800" dirty="0"/>
              <a:t> a </a:t>
            </a:r>
            <a:r>
              <a:rPr sz="2800" dirty="0" err="1"/>
              <a:t>zejména</a:t>
            </a:r>
            <a:r>
              <a:rPr sz="2800" dirty="0"/>
              <a:t> </a:t>
            </a:r>
            <a:r>
              <a:rPr sz="2800" dirty="0" err="1"/>
              <a:t>léčit</a:t>
            </a:r>
            <a:r>
              <a:rPr sz="2800" dirty="0"/>
              <a:t> </a:t>
            </a:r>
            <a:r>
              <a:rPr sz="2800" dirty="0" err="1"/>
              <a:t>doprovodné</a:t>
            </a:r>
            <a:r>
              <a:rPr sz="2800" dirty="0"/>
              <a:t> </a:t>
            </a:r>
            <a:r>
              <a:rPr sz="2800" dirty="0" err="1"/>
              <a:t>potíže</a:t>
            </a:r>
            <a:r>
              <a:rPr sz="2800" dirty="0"/>
              <a:t>, </a:t>
            </a:r>
            <a:r>
              <a:rPr sz="2800" dirty="0" err="1"/>
              <a:t>zejména</a:t>
            </a:r>
            <a:r>
              <a:rPr sz="2800" dirty="0"/>
              <a:t> </a:t>
            </a:r>
            <a:r>
              <a:rPr sz="2800" dirty="0" err="1"/>
              <a:t>psychického</a:t>
            </a:r>
            <a:r>
              <a:rPr sz="2800" dirty="0"/>
              <a:t> </a:t>
            </a:r>
            <a:r>
              <a:rPr sz="2800" dirty="0" err="1"/>
              <a:t>charakteru</a:t>
            </a:r>
            <a:r>
              <a:rPr sz="2800" dirty="0"/>
              <a:t>, </a:t>
            </a:r>
            <a:r>
              <a:rPr sz="2800" dirty="0" err="1"/>
              <a:t>které</a:t>
            </a:r>
            <a:r>
              <a:rPr sz="2800" dirty="0"/>
              <a:t> </a:t>
            </a:r>
            <a:r>
              <a:rPr sz="2800" dirty="0" err="1"/>
              <a:t>při</a:t>
            </a:r>
            <a:r>
              <a:rPr sz="2800" dirty="0"/>
              <a:t> </a:t>
            </a:r>
            <a:r>
              <a:rPr sz="2800" dirty="0" err="1"/>
              <a:t>těžším</a:t>
            </a:r>
            <a:r>
              <a:rPr sz="2800" dirty="0"/>
              <a:t> </a:t>
            </a:r>
            <a:r>
              <a:rPr sz="2800" dirty="0" err="1"/>
              <a:t>průběhu</a:t>
            </a:r>
            <a:r>
              <a:rPr sz="2800" dirty="0"/>
              <a:t> HD </a:t>
            </a:r>
            <a:r>
              <a:rPr sz="2800" dirty="0" err="1"/>
              <a:t>téměř</a:t>
            </a:r>
            <a:r>
              <a:rPr sz="2800" dirty="0"/>
              <a:t> </a:t>
            </a:r>
            <a:r>
              <a:rPr sz="2800" dirty="0" err="1"/>
              <a:t>vždy</a:t>
            </a:r>
            <a:r>
              <a:rPr sz="2800" dirty="0"/>
              <a:t> </a:t>
            </a:r>
            <a:r>
              <a:rPr sz="2800" dirty="0" err="1"/>
              <a:t>vyžadují</a:t>
            </a:r>
            <a:r>
              <a:rPr sz="2800" dirty="0"/>
              <a:t> </a:t>
            </a:r>
            <a:r>
              <a:rPr sz="2800" dirty="0" err="1"/>
              <a:t>psychiatra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cs-CZ" sz="2800" dirty="0" err="1" smtClean="0"/>
              <a:t>v</a:t>
            </a:r>
            <a:r>
              <a:rPr sz="2800" smtClean="0"/>
              <a:t>elmi</a:t>
            </a:r>
            <a:r>
              <a:rPr sz="2800" dirty="0" smtClean="0"/>
              <a:t> </a:t>
            </a:r>
            <a:r>
              <a:rPr sz="2800" dirty="0" err="1"/>
              <a:t>významná</a:t>
            </a:r>
            <a:r>
              <a:rPr sz="2800" dirty="0"/>
              <a:t>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diagnostická</a:t>
            </a:r>
            <a:r>
              <a:rPr sz="2800" dirty="0"/>
              <a:t> </a:t>
            </a:r>
            <a:r>
              <a:rPr sz="2800" dirty="0" err="1"/>
              <a:t>práce</a:t>
            </a:r>
            <a:r>
              <a:rPr sz="2800" dirty="0"/>
              <a:t> </a:t>
            </a:r>
            <a:r>
              <a:rPr sz="2800" dirty="0" err="1"/>
              <a:t>klinického</a:t>
            </a:r>
            <a:r>
              <a:rPr sz="2800" dirty="0"/>
              <a:t> </a:t>
            </a:r>
            <a:r>
              <a:rPr sz="2800" dirty="0" err="1"/>
              <a:t>neuropsychologa</a:t>
            </a:r>
            <a:r>
              <a:rPr sz="2800" dirty="0"/>
              <a:t> a s </a:t>
            </a:r>
            <a:r>
              <a:rPr sz="2800" dirty="0" err="1"/>
              <a:t>ní</a:t>
            </a:r>
            <a:r>
              <a:rPr sz="2800" dirty="0"/>
              <a:t> </a:t>
            </a:r>
            <a:r>
              <a:rPr sz="2800" dirty="0" err="1"/>
              <a:t>související</a:t>
            </a:r>
            <a:r>
              <a:rPr sz="2800" dirty="0"/>
              <a:t> </a:t>
            </a:r>
            <a:r>
              <a:rPr sz="2800" dirty="0" err="1"/>
              <a:t>aspekty</a:t>
            </a:r>
            <a:r>
              <a:rPr sz="2800" dirty="0"/>
              <a:t> </a:t>
            </a:r>
            <a:r>
              <a:rPr sz="2800" dirty="0" err="1"/>
              <a:t>neuropsychoterapeutické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utosomálně dominantně dědičné neurodegenerativní onemocnění; prevalence 5-7 případů na 100 tisíc lidí…"/>
          <p:cNvSpPr txBox="1">
            <a:spLocks noGrp="1"/>
          </p:cNvSpPr>
          <p:nvPr>
            <p:ph type="body" idx="1"/>
          </p:nvPr>
        </p:nvSpPr>
        <p:spPr>
          <a:xfrm>
            <a:off x="358346" y="1346885"/>
            <a:ext cx="12381470" cy="78465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smtClean="0"/>
              <a:t>a</a:t>
            </a:r>
            <a:r>
              <a:rPr sz="2400" dirty="0" err="1" smtClean="0"/>
              <a:t>uto</a:t>
            </a:r>
            <a:r>
              <a:rPr lang="cs-CZ" sz="2400" dirty="0" smtClean="0"/>
              <a:t>z</a:t>
            </a:r>
            <a:r>
              <a:rPr sz="2400" dirty="0" err="1" smtClean="0"/>
              <a:t>omálně</a:t>
            </a:r>
            <a:r>
              <a:rPr sz="2400" dirty="0" smtClean="0"/>
              <a:t> </a:t>
            </a:r>
            <a:r>
              <a:rPr sz="2400" dirty="0" err="1"/>
              <a:t>dominantně</a:t>
            </a:r>
            <a:r>
              <a:rPr sz="2400" dirty="0"/>
              <a:t> </a:t>
            </a:r>
            <a:r>
              <a:rPr sz="2400" dirty="0" err="1"/>
              <a:t>dědičné</a:t>
            </a:r>
            <a:r>
              <a:rPr sz="2400" dirty="0"/>
              <a:t> </a:t>
            </a:r>
            <a:r>
              <a:rPr sz="2400" dirty="0" err="1"/>
              <a:t>neurodegenerativní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; prevalence 5-7 </a:t>
            </a:r>
            <a:r>
              <a:rPr sz="2400" dirty="0" err="1"/>
              <a:t>případů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100 </a:t>
            </a:r>
            <a:r>
              <a:rPr sz="2400" dirty="0" err="1"/>
              <a:t>tisíc</a:t>
            </a:r>
            <a:r>
              <a:rPr sz="2400" dirty="0"/>
              <a:t> </a:t>
            </a:r>
            <a:r>
              <a:rPr sz="2400" dirty="0" err="1"/>
              <a:t>lidí</a:t>
            </a:r>
            <a:endParaRPr sz="24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err="1" smtClean="0"/>
              <a:t>p</a:t>
            </a:r>
            <a:r>
              <a:rPr sz="2400" dirty="0" err="1" smtClean="0"/>
              <a:t>oprvé</a:t>
            </a:r>
            <a:r>
              <a:rPr sz="2400" dirty="0" smtClean="0"/>
              <a:t> </a:t>
            </a:r>
            <a:r>
              <a:rPr sz="2400" dirty="0" err="1"/>
              <a:t>popsána</a:t>
            </a:r>
            <a:r>
              <a:rPr sz="2400" dirty="0"/>
              <a:t> v </a:t>
            </a:r>
            <a:r>
              <a:rPr sz="2400" dirty="0" err="1"/>
              <a:t>roce</a:t>
            </a:r>
            <a:r>
              <a:rPr sz="2400" dirty="0"/>
              <a:t> 1872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err="1" smtClean="0"/>
              <a:t>t</a:t>
            </a:r>
            <a:r>
              <a:rPr sz="2400" dirty="0" err="1" smtClean="0"/>
              <a:t>ypický</a:t>
            </a:r>
            <a:r>
              <a:rPr sz="2400" dirty="0" smtClean="0"/>
              <a:t> </a:t>
            </a:r>
            <a:r>
              <a:rPr sz="2400" dirty="0" err="1"/>
              <a:t>anatomický</a:t>
            </a:r>
            <a:r>
              <a:rPr sz="2400" dirty="0"/>
              <a:t> </a:t>
            </a:r>
            <a:r>
              <a:rPr sz="2400" dirty="0" err="1"/>
              <a:t>znak</a:t>
            </a:r>
            <a:r>
              <a:rPr sz="2400" dirty="0"/>
              <a:t> - </a:t>
            </a:r>
            <a:r>
              <a:rPr sz="2400" dirty="0" err="1"/>
              <a:t>atrofie</a:t>
            </a:r>
            <a:r>
              <a:rPr sz="2400" dirty="0"/>
              <a:t> </a:t>
            </a:r>
            <a:r>
              <a:rPr sz="2400" dirty="0" err="1"/>
              <a:t>podkorových</a:t>
            </a:r>
            <a:r>
              <a:rPr sz="2400" dirty="0"/>
              <a:t> </a:t>
            </a:r>
            <a:r>
              <a:rPr sz="2400" dirty="0" err="1"/>
              <a:t>struktur</a:t>
            </a:r>
            <a:r>
              <a:rPr sz="2400" dirty="0"/>
              <a:t>, </a:t>
            </a:r>
            <a:r>
              <a:rPr sz="2400" dirty="0" err="1"/>
              <a:t>bazálních</a:t>
            </a:r>
            <a:r>
              <a:rPr sz="2400" dirty="0"/>
              <a:t> </a:t>
            </a:r>
            <a:r>
              <a:rPr sz="2400" dirty="0" err="1"/>
              <a:t>ganglií</a:t>
            </a:r>
            <a:r>
              <a:rPr sz="2400" dirty="0"/>
              <a:t>, </a:t>
            </a:r>
            <a:r>
              <a:rPr sz="2400" dirty="0" err="1"/>
              <a:t>hlavně</a:t>
            </a:r>
            <a:r>
              <a:rPr sz="2400" dirty="0"/>
              <a:t> </a:t>
            </a:r>
            <a:r>
              <a:rPr sz="2400" dirty="0" err="1"/>
              <a:t>ncl</a:t>
            </a:r>
            <a:r>
              <a:rPr sz="2400" dirty="0"/>
              <a:t>. </a:t>
            </a:r>
            <a:r>
              <a:rPr sz="2400" dirty="0" err="1"/>
              <a:t>caudatus</a:t>
            </a:r>
            <a:endParaRPr sz="24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err="1" smtClean="0"/>
              <a:t>p</a:t>
            </a:r>
            <a:r>
              <a:rPr sz="2400" dirty="0" err="1" smtClean="0"/>
              <a:t>oruchy</a:t>
            </a:r>
            <a:r>
              <a:rPr sz="2400" dirty="0" smtClean="0"/>
              <a:t> </a:t>
            </a:r>
            <a:r>
              <a:rPr sz="2400" dirty="0" err="1"/>
              <a:t>hybnosti</a:t>
            </a:r>
            <a:r>
              <a:rPr sz="2400" dirty="0"/>
              <a:t> </a:t>
            </a:r>
            <a:r>
              <a:rPr sz="2400" dirty="0" err="1"/>
              <a:t>plynou</a:t>
            </a:r>
            <a:r>
              <a:rPr sz="2400" dirty="0"/>
              <a:t> </a:t>
            </a:r>
            <a:r>
              <a:rPr sz="2400" dirty="0" err="1"/>
              <a:t>hlavně</a:t>
            </a:r>
            <a:r>
              <a:rPr sz="2400" dirty="0"/>
              <a:t> z </a:t>
            </a:r>
            <a:r>
              <a:rPr sz="2400" dirty="0" err="1"/>
              <a:t>objemového</a:t>
            </a:r>
            <a:r>
              <a:rPr sz="2400" dirty="0"/>
              <a:t> </a:t>
            </a:r>
            <a:r>
              <a:rPr sz="2400" dirty="0" err="1"/>
              <a:t>zmenšení</a:t>
            </a:r>
            <a:r>
              <a:rPr sz="2400" dirty="0"/>
              <a:t> BG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endParaRPr sz="2400"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6119" y="4757351"/>
            <a:ext cx="11207578" cy="4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5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390958" y="1924222"/>
            <a:ext cx="8902219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0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utosomálně dominantně dědičné neurodegenerativní onemocnění; prevalence 5-7 případů na 100 tisíc lidí…"/>
          <p:cNvSpPr txBox="1">
            <a:spLocks noGrp="1"/>
          </p:cNvSpPr>
          <p:nvPr>
            <p:ph type="body" idx="1"/>
          </p:nvPr>
        </p:nvSpPr>
        <p:spPr>
          <a:xfrm>
            <a:off x="358346" y="1631092"/>
            <a:ext cx="12381470" cy="78465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2400" dirty="0" smtClean="0"/>
              <a:t>1938 </a:t>
            </a:r>
            <a:r>
              <a:rPr sz="2400" dirty="0"/>
              <a:t>- </a:t>
            </a:r>
            <a:r>
              <a:rPr sz="2400" dirty="0" err="1"/>
              <a:t>poznatek</a:t>
            </a:r>
            <a:r>
              <a:rPr sz="2400" dirty="0"/>
              <a:t>, </a:t>
            </a:r>
            <a:r>
              <a:rPr sz="2400" dirty="0" err="1"/>
              <a:t>že</a:t>
            </a:r>
            <a:r>
              <a:rPr sz="2400" dirty="0"/>
              <a:t> </a:t>
            </a:r>
            <a:r>
              <a:rPr sz="2400" dirty="0" err="1"/>
              <a:t>choroba</a:t>
            </a:r>
            <a:r>
              <a:rPr sz="2400" dirty="0"/>
              <a:t> je </a:t>
            </a:r>
            <a:r>
              <a:rPr sz="2400" dirty="0" err="1"/>
              <a:t>geneticky</a:t>
            </a:r>
            <a:r>
              <a:rPr sz="2400" dirty="0"/>
              <a:t> </a:t>
            </a:r>
            <a:r>
              <a:rPr sz="2400" dirty="0" err="1"/>
              <a:t>podmíněna</a:t>
            </a:r>
            <a:r>
              <a:rPr sz="2400" dirty="0"/>
              <a:t> (</a:t>
            </a:r>
            <a:r>
              <a:rPr sz="2400" dirty="0" err="1"/>
              <a:t>mutace</a:t>
            </a:r>
            <a:r>
              <a:rPr sz="2400" dirty="0"/>
              <a:t> </a:t>
            </a:r>
            <a:r>
              <a:rPr sz="2400" dirty="0" err="1"/>
              <a:t>podložená</a:t>
            </a:r>
            <a:r>
              <a:rPr sz="2400" dirty="0"/>
              <a:t> </a:t>
            </a:r>
            <a:r>
              <a:rPr sz="2400" dirty="0" err="1"/>
              <a:t>zmnožením</a:t>
            </a:r>
            <a:r>
              <a:rPr sz="2400" dirty="0"/>
              <a:t> </a:t>
            </a:r>
            <a:r>
              <a:rPr sz="2400" dirty="0" err="1"/>
              <a:t>počtu</a:t>
            </a:r>
            <a:r>
              <a:rPr sz="2400" dirty="0"/>
              <a:t> CAG </a:t>
            </a:r>
            <a:r>
              <a:rPr sz="2400" dirty="0" err="1"/>
              <a:t>tripletů</a:t>
            </a:r>
            <a:r>
              <a:rPr sz="2400" dirty="0"/>
              <a:t>)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err="1" smtClean="0"/>
              <a:t>k</a:t>
            </a:r>
            <a:r>
              <a:rPr sz="2400" dirty="0" err="1" smtClean="0"/>
              <a:t>linické</a:t>
            </a:r>
            <a:r>
              <a:rPr sz="2400" dirty="0" smtClean="0"/>
              <a:t> </a:t>
            </a:r>
            <a:r>
              <a:rPr sz="2400" dirty="0" err="1"/>
              <a:t>příznaky</a:t>
            </a:r>
            <a:r>
              <a:rPr sz="2400" dirty="0"/>
              <a:t> u </a:t>
            </a:r>
            <a:r>
              <a:rPr sz="2400" dirty="0" err="1"/>
              <a:t>dospělých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35.-45. </a:t>
            </a:r>
            <a:r>
              <a:rPr sz="2400" dirty="0" err="1"/>
              <a:t>rokem</a:t>
            </a:r>
            <a:endParaRPr sz="24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err="1" smtClean="0"/>
              <a:t>d</a:t>
            </a:r>
            <a:r>
              <a:rPr sz="2400" dirty="0" err="1" smtClean="0"/>
              <a:t>élka</a:t>
            </a:r>
            <a:r>
              <a:rPr sz="2400" dirty="0" smtClean="0"/>
              <a:t> </a:t>
            </a:r>
            <a:r>
              <a:rPr sz="2400" dirty="0" err="1"/>
              <a:t>přežití</a:t>
            </a:r>
            <a:r>
              <a:rPr sz="2400" dirty="0"/>
              <a:t> </a:t>
            </a:r>
            <a:r>
              <a:rPr sz="2400" dirty="0" err="1"/>
              <a:t>cca</a:t>
            </a:r>
            <a:r>
              <a:rPr sz="2400" dirty="0"/>
              <a:t> 17 let (</a:t>
            </a:r>
            <a:r>
              <a:rPr sz="2400" dirty="0" err="1"/>
              <a:t>smrt</a:t>
            </a:r>
            <a:r>
              <a:rPr sz="2400" dirty="0"/>
              <a:t> </a:t>
            </a:r>
            <a:r>
              <a:rPr sz="2400" dirty="0" err="1"/>
              <a:t>nastává</a:t>
            </a:r>
            <a:r>
              <a:rPr sz="2400" dirty="0"/>
              <a:t> </a:t>
            </a:r>
            <a:r>
              <a:rPr sz="2400" dirty="0" err="1"/>
              <a:t>díky</a:t>
            </a:r>
            <a:r>
              <a:rPr sz="2400" dirty="0"/>
              <a:t> </a:t>
            </a:r>
            <a:r>
              <a:rPr sz="2400" dirty="0" err="1"/>
              <a:t>jiné</a:t>
            </a:r>
            <a:r>
              <a:rPr sz="2400" dirty="0"/>
              <a:t> </a:t>
            </a:r>
            <a:r>
              <a:rPr sz="2400" dirty="0" err="1"/>
              <a:t>chorobě</a:t>
            </a:r>
            <a:r>
              <a:rPr sz="2400" dirty="0"/>
              <a:t>, </a:t>
            </a:r>
            <a:r>
              <a:rPr sz="2400" dirty="0" err="1"/>
              <a:t>např</a:t>
            </a:r>
            <a:r>
              <a:rPr sz="2400" dirty="0"/>
              <a:t>. </a:t>
            </a:r>
            <a:r>
              <a:rPr sz="2400" dirty="0" err="1"/>
              <a:t>pneumonii</a:t>
            </a:r>
            <a:r>
              <a:rPr sz="2400" dirty="0"/>
              <a:t>)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400" dirty="0" err="1" smtClean="0"/>
              <a:t>e</a:t>
            </a:r>
            <a:r>
              <a:rPr sz="2400" dirty="0" err="1" smtClean="0"/>
              <a:t>xistuje</a:t>
            </a:r>
            <a:r>
              <a:rPr sz="2400" dirty="0" smtClean="0"/>
              <a:t> </a:t>
            </a:r>
            <a:r>
              <a:rPr sz="2400" dirty="0" err="1"/>
              <a:t>vzácnější</a:t>
            </a:r>
            <a:r>
              <a:rPr sz="2400" dirty="0"/>
              <a:t> </a:t>
            </a:r>
            <a:r>
              <a:rPr sz="2400" dirty="0" err="1"/>
              <a:t>juvenilní</a:t>
            </a:r>
            <a:r>
              <a:rPr sz="2400" dirty="0"/>
              <a:t> forma HD - </a:t>
            </a:r>
            <a:r>
              <a:rPr sz="2400" dirty="0" err="1"/>
              <a:t>primární</a:t>
            </a:r>
            <a:r>
              <a:rPr sz="2400" dirty="0"/>
              <a:t> </a:t>
            </a:r>
            <a:r>
              <a:rPr sz="2400" dirty="0" err="1"/>
              <a:t>Westphalova</a:t>
            </a:r>
            <a:r>
              <a:rPr sz="2400" dirty="0"/>
              <a:t> </a:t>
            </a:r>
            <a:r>
              <a:rPr sz="2400" dirty="0" err="1"/>
              <a:t>varianta</a:t>
            </a:r>
            <a:r>
              <a:rPr sz="2400" dirty="0"/>
              <a:t> - </a:t>
            </a:r>
            <a:r>
              <a:rPr sz="2400" dirty="0" err="1"/>
              <a:t>asi</a:t>
            </a:r>
            <a:r>
              <a:rPr sz="2400" dirty="0"/>
              <a:t> 5% </a:t>
            </a:r>
            <a:r>
              <a:rPr sz="2400" dirty="0" err="1"/>
              <a:t>případů</a:t>
            </a:r>
            <a:r>
              <a:rPr sz="2400" dirty="0"/>
              <a:t>, </a:t>
            </a:r>
            <a:r>
              <a:rPr sz="2400" dirty="0" err="1" smtClean="0"/>
              <a:t>začátek</a:t>
            </a:r>
            <a:r>
              <a:rPr sz="2400" dirty="0" smtClean="0"/>
              <a:t> </a:t>
            </a:r>
            <a:r>
              <a:rPr sz="2400" dirty="0" err="1"/>
              <a:t>obvykle</a:t>
            </a:r>
            <a:r>
              <a:rPr sz="2400" dirty="0"/>
              <a:t> do </a:t>
            </a:r>
            <a:r>
              <a:rPr sz="2400" dirty="0" err="1"/>
              <a:t>dvaceti</a:t>
            </a:r>
            <a:r>
              <a:rPr sz="2400" dirty="0"/>
              <a:t> let </a:t>
            </a:r>
            <a:r>
              <a:rPr sz="2400" dirty="0" err="1"/>
              <a:t>věku</a:t>
            </a:r>
            <a:r>
              <a:rPr sz="2400" dirty="0"/>
              <a:t> - </a:t>
            </a:r>
            <a:r>
              <a:rPr sz="2400" dirty="0" err="1"/>
              <a:t>symptomy</a:t>
            </a:r>
            <a:r>
              <a:rPr sz="2400" dirty="0"/>
              <a:t> a </a:t>
            </a:r>
            <a:r>
              <a:rPr sz="2400" dirty="0" err="1"/>
              <a:t>průběh</a:t>
            </a:r>
            <a:r>
              <a:rPr sz="2400" dirty="0"/>
              <a:t> </a:t>
            </a:r>
            <a:r>
              <a:rPr sz="2400" dirty="0" err="1" smtClean="0"/>
              <a:t>odlišné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29049" y="185352"/>
            <a:ext cx="11800701" cy="5387546"/>
          </a:xfrm>
          <a:prstGeom prst="rect">
            <a:avLst/>
          </a:prstGeom>
        </p:spPr>
      </p:pic>
      <p:pic>
        <p:nvPicPr>
          <p:cNvPr id="4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29048" y="5668319"/>
            <a:ext cx="11800701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54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PS vyšetření u HD"/>
          <p:cNvSpPr txBox="1">
            <a:spLocks noGrp="1"/>
          </p:cNvSpPr>
          <p:nvPr>
            <p:ph type="title"/>
          </p:nvPr>
        </p:nvSpPr>
        <p:spPr>
          <a:xfrm>
            <a:off x="3088640" y="11092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NPS </a:t>
            </a:r>
            <a:r>
              <a:rPr sz="4800" dirty="0" err="1"/>
              <a:t>vyšetření</a:t>
            </a:r>
            <a:r>
              <a:rPr sz="4800" dirty="0"/>
              <a:t> u HD</a:t>
            </a:r>
          </a:p>
        </p:txBody>
      </p:sp>
      <p:sp>
        <p:nvSpPr>
          <p:cNvPr id="125" name="Klinické vyšetření neurologem+radiodiagnostika subkortikálních struktur (ncl.caudatus)+ generické vyšetření+NPS…"/>
          <p:cNvSpPr txBox="1">
            <a:spLocks noGrp="1"/>
          </p:cNvSpPr>
          <p:nvPr>
            <p:ph type="body" idx="1"/>
          </p:nvPr>
        </p:nvSpPr>
        <p:spPr>
          <a:xfrm>
            <a:off x="383059" y="1804086"/>
            <a:ext cx="12406185" cy="78094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k</a:t>
            </a:r>
            <a:r>
              <a:rPr sz="2400" dirty="0" err="1" smtClean="0"/>
              <a:t>linické</a:t>
            </a:r>
            <a:r>
              <a:rPr sz="2400" dirty="0" smtClean="0"/>
              <a:t>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 smtClean="0"/>
              <a:t>neurologem</a:t>
            </a:r>
            <a:r>
              <a:rPr lang="cs-CZ" sz="2400" dirty="0" smtClean="0"/>
              <a:t> </a:t>
            </a:r>
            <a:r>
              <a:rPr sz="2400" dirty="0" smtClean="0"/>
              <a:t>+</a:t>
            </a:r>
            <a:r>
              <a:rPr lang="cs-CZ" sz="2400" dirty="0" smtClean="0"/>
              <a:t> </a:t>
            </a:r>
            <a:r>
              <a:rPr sz="2400" dirty="0" err="1" smtClean="0"/>
              <a:t>radiodiagnostika</a:t>
            </a:r>
            <a:r>
              <a:rPr sz="2400" dirty="0" smtClean="0"/>
              <a:t> </a:t>
            </a:r>
            <a:r>
              <a:rPr sz="2400" dirty="0" err="1"/>
              <a:t>subkortikálních</a:t>
            </a:r>
            <a:r>
              <a:rPr sz="2400" dirty="0"/>
              <a:t> </a:t>
            </a:r>
            <a:r>
              <a:rPr sz="2400" dirty="0" err="1"/>
              <a:t>struktur</a:t>
            </a:r>
            <a:r>
              <a:rPr sz="2400" dirty="0"/>
              <a:t> (</a:t>
            </a:r>
            <a:r>
              <a:rPr sz="2400" dirty="0" err="1"/>
              <a:t>ncl.caudatus</a:t>
            </a:r>
            <a:r>
              <a:rPr sz="2400" dirty="0" smtClean="0"/>
              <a:t>)</a:t>
            </a:r>
            <a:r>
              <a:rPr lang="cs-CZ" sz="2400" dirty="0" smtClean="0"/>
              <a:t> </a:t>
            </a:r>
            <a:r>
              <a:rPr sz="2400" dirty="0" smtClean="0"/>
              <a:t>+ gene</a:t>
            </a:r>
            <a:r>
              <a:rPr lang="cs-CZ" sz="2400" dirty="0" smtClean="0"/>
              <a:t>t</a:t>
            </a:r>
            <a:r>
              <a:rPr sz="2400" dirty="0" err="1" smtClean="0"/>
              <a:t>ické</a:t>
            </a:r>
            <a:r>
              <a:rPr sz="2400" dirty="0" smtClean="0"/>
              <a:t> </a:t>
            </a:r>
            <a:r>
              <a:rPr sz="2400" dirty="0" err="1" smtClean="0"/>
              <a:t>vyšetření</a:t>
            </a:r>
            <a:r>
              <a:rPr lang="cs-CZ" sz="2400" dirty="0" smtClean="0"/>
              <a:t> </a:t>
            </a:r>
            <a:r>
              <a:rPr sz="2400" dirty="0" smtClean="0"/>
              <a:t>+</a:t>
            </a:r>
            <a:r>
              <a:rPr lang="cs-CZ" sz="2400" dirty="0" smtClean="0"/>
              <a:t> </a:t>
            </a:r>
            <a:r>
              <a:rPr sz="2400" dirty="0" smtClean="0"/>
              <a:t>NPS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v</a:t>
            </a:r>
            <a:r>
              <a:rPr sz="2400" dirty="0" err="1" smtClean="0"/>
              <a:t>ětšina</a:t>
            </a:r>
            <a:r>
              <a:rPr sz="2400" dirty="0" smtClean="0"/>
              <a:t> </a:t>
            </a:r>
            <a:r>
              <a:rPr sz="2400" dirty="0"/>
              <a:t>KD se </a:t>
            </a:r>
            <a:r>
              <a:rPr sz="2400" dirty="0" err="1"/>
              <a:t>objevuje</a:t>
            </a:r>
            <a:r>
              <a:rPr sz="2400" dirty="0"/>
              <a:t> </a:t>
            </a:r>
            <a:r>
              <a:rPr sz="2400" dirty="0" err="1"/>
              <a:t>dříve</a:t>
            </a:r>
            <a:r>
              <a:rPr sz="2400" dirty="0"/>
              <a:t>, </a:t>
            </a:r>
            <a:r>
              <a:rPr sz="2400" dirty="0" err="1"/>
              <a:t>než</a:t>
            </a:r>
            <a:r>
              <a:rPr sz="2400" dirty="0"/>
              <a:t> je </a:t>
            </a:r>
            <a:r>
              <a:rPr sz="2400" dirty="0" err="1"/>
              <a:t>onemocnění</a:t>
            </a:r>
            <a:r>
              <a:rPr sz="2400" dirty="0"/>
              <a:t> </a:t>
            </a:r>
            <a:r>
              <a:rPr sz="2400" dirty="0" err="1"/>
              <a:t>potvrzeno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n</a:t>
            </a:r>
            <a:r>
              <a:rPr sz="2400" dirty="0" err="1" smtClean="0"/>
              <a:t>ěkteré</a:t>
            </a:r>
            <a:r>
              <a:rPr sz="2400" dirty="0" smtClean="0"/>
              <a:t> </a:t>
            </a:r>
            <a:r>
              <a:rPr sz="2400" dirty="0" err="1"/>
              <a:t>výzkumy</a:t>
            </a:r>
            <a:r>
              <a:rPr sz="2400" dirty="0"/>
              <a:t> </a:t>
            </a:r>
            <a:r>
              <a:rPr sz="2400" dirty="0" err="1"/>
              <a:t>ukazují</a:t>
            </a:r>
            <a:r>
              <a:rPr sz="2400" dirty="0"/>
              <a:t> </a:t>
            </a:r>
            <a:r>
              <a:rPr sz="2400" dirty="0" err="1"/>
              <a:t>rozdíly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struktuře</a:t>
            </a:r>
            <a:r>
              <a:rPr sz="2400" dirty="0"/>
              <a:t> KD u </a:t>
            </a:r>
            <a:r>
              <a:rPr sz="2400" dirty="0" err="1"/>
              <a:t>přenašečů</a:t>
            </a:r>
            <a:r>
              <a:rPr sz="2400" dirty="0"/>
              <a:t> genu HD </a:t>
            </a:r>
            <a:r>
              <a:rPr sz="2400" dirty="0" err="1"/>
              <a:t>oproti</a:t>
            </a:r>
            <a:r>
              <a:rPr sz="2400" dirty="0"/>
              <a:t> </a:t>
            </a:r>
            <a:r>
              <a:rPr sz="2400" dirty="0" err="1"/>
              <a:t>těm</a:t>
            </a:r>
            <a:r>
              <a:rPr sz="2400" dirty="0"/>
              <a:t>, </a:t>
            </a:r>
            <a:r>
              <a:rPr sz="2400" dirty="0" err="1"/>
              <a:t>kteří</a:t>
            </a:r>
            <a:r>
              <a:rPr sz="2400" dirty="0"/>
              <a:t> </a:t>
            </a:r>
            <a:r>
              <a:rPr sz="2400" dirty="0" err="1"/>
              <a:t>přenašeči</a:t>
            </a:r>
            <a:r>
              <a:rPr sz="2400" dirty="0"/>
              <a:t> </a:t>
            </a:r>
            <a:r>
              <a:rPr sz="2400" dirty="0" err="1"/>
              <a:t>nejsou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r</a:t>
            </a:r>
            <a:r>
              <a:rPr sz="2400" dirty="0" err="1" smtClean="0"/>
              <a:t>ozdíl</a:t>
            </a:r>
            <a:r>
              <a:rPr sz="2400" dirty="0" smtClean="0"/>
              <a:t> </a:t>
            </a:r>
            <a:r>
              <a:rPr sz="2400" dirty="0"/>
              <a:t>v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výkonnosti</a:t>
            </a:r>
            <a:r>
              <a:rPr sz="2400" dirty="0"/>
              <a:t> u </a:t>
            </a:r>
            <a:r>
              <a:rPr sz="2400" dirty="0" err="1"/>
              <a:t>těch</a:t>
            </a:r>
            <a:r>
              <a:rPr sz="2400" dirty="0"/>
              <a:t>, </a:t>
            </a:r>
            <a:r>
              <a:rPr sz="2400" dirty="0" err="1"/>
              <a:t>kteří</a:t>
            </a:r>
            <a:r>
              <a:rPr sz="2400" dirty="0"/>
              <a:t> </a:t>
            </a:r>
            <a:r>
              <a:rPr sz="2400" dirty="0" err="1"/>
              <a:t>konvertují</a:t>
            </a:r>
            <a:r>
              <a:rPr sz="2400" dirty="0"/>
              <a:t> do HD a </a:t>
            </a:r>
            <a:r>
              <a:rPr sz="2400" dirty="0" err="1"/>
              <a:t>těmi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kde</a:t>
            </a:r>
            <a:r>
              <a:rPr sz="2400" dirty="0" smtClean="0"/>
              <a:t> </a:t>
            </a:r>
            <a:r>
              <a:rPr sz="2400" dirty="0"/>
              <a:t>se HD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dobu</a:t>
            </a:r>
            <a:r>
              <a:rPr sz="2400" dirty="0"/>
              <a:t> </a:t>
            </a:r>
            <a:r>
              <a:rPr sz="2400" dirty="0" err="1"/>
              <a:t>sledování</a:t>
            </a:r>
            <a:r>
              <a:rPr sz="2400" dirty="0"/>
              <a:t> </a:t>
            </a:r>
            <a:r>
              <a:rPr sz="2400" dirty="0" err="1"/>
              <a:t>nerozvinula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m</a:t>
            </a:r>
            <a:r>
              <a:rPr sz="2400" dirty="0" err="1" smtClean="0"/>
              <a:t>etaanalýza</a:t>
            </a:r>
            <a:r>
              <a:rPr sz="2400" dirty="0" smtClean="0"/>
              <a:t> </a:t>
            </a:r>
            <a:r>
              <a:rPr sz="2400" dirty="0"/>
              <a:t>110 </a:t>
            </a:r>
            <a:r>
              <a:rPr sz="2400" dirty="0" err="1"/>
              <a:t>výzkumů</a:t>
            </a:r>
            <a:r>
              <a:rPr sz="2400" dirty="0"/>
              <a:t> KF u HD (Dumas,2012) - v </a:t>
            </a:r>
            <a:r>
              <a:rPr sz="2400" dirty="0" err="1"/>
              <a:t>období</a:t>
            </a:r>
            <a:r>
              <a:rPr sz="2400" dirty="0"/>
              <a:t> </a:t>
            </a:r>
            <a:r>
              <a:rPr sz="2400" dirty="0" err="1"/>
              <a:t>před</a:t>
            </a:r>
            <a:r>
              <a:rPr sz="2400" dirty="0"/>
              <a:t> </a:t>
            </a:r>
            <a:r>
              <a:rPr sz="2400" dirty="0" err="1"/>
              <a:t>nástupem</a:t>
            </a:r>
            <a:r>
              <a:rPr sz="2400" dirty="0"/>
              <a:t> </a:t>
            </a:r>
            <a:r>
              <a:rPr sz="2400" dirty="0" err="1"/>
              <a:t>klasických</a:t>
            </a:r>
            <a:r>
              <a:rPr sz="2400" dirty="0"/>
              <a:t> </a:t>
            </a:r>
            <a:r>
              <a:rPr sz="2400" dirty="0" err="1"/>
              <a:t>neurologických</a:t>
            </a:r>
            <a:r>
              <a:rPr sz="2400" dirty="0"/>
              <a:t> </a:t>
            </a:r>
            <a:r>
              <a:rPr sz="2400" dirty="0" err="1"/>
              <a:t>sy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vždy</a:t>
            </a:r>
            <a:r>
              <a:rPr sz="2400" dirty="0"/>
              <a:t> </a:t>
            </a:r>
            <a:r>
              <a:rPr sz="2400" dirty="0" err="1"/>
              <a:t>přítomny</a:t>
            </a:r>
            <a:r>
              <a:rPr sz="2400" dirty="0"/>
              <a:t> </a:t>
            </a:r>
            <a:r>
              <a:rPr sz="2400" dirty="0" err="1"/>
              <a:t>deficity</a:t>
            </a:r>
            <a:r>
              <a:rPr sz="2400" dirty="0"/>
              <a:t> PM </a:t>
            </a:r>
            <a:r>
              <a:rPr sz="2400" dirty="0" err="1"/>
              <a:t>rychlosti</a:t>
            </a:r>
            <a:r>
              <a:rPr sz="2400" dirty="0"/>
              <a:t>, </a:t>
            </a:r>
            <a:r>
              <a:rPr sz="2400" dirty="0" err="1"/>
              <a:t>narušení</a:t>
            </a:r>
            <a:r>
              <a:rPr sz="2400" dirty="0"/>
              <a:t> </a:t>
            </a:r>
            <a:r>
              <a:rPr sz="2400" dirty="0" err="1"/>
              <a:t>schopnosti</a:t>
            </a:r>
            <a:r>
              <a:rPr sz="2400" dirty="0"/>
              <a:t> </a:t>
            </a:r>
            <a:r>
              <a:rPr sz="2400" dirty="0" err="1"/>
              <a:t>identifikovat</a:t>
            </a:r>
            <a:r>
              <a:rPr sz="2400" dirty="0"/>
              <a:t> </a:t>
            </a:r>
            <a:r>
              <a:rPr sz="2400" dirty="0" err="1"/>
              <a:t>emoce</a:t>
            </a:r>
            <a:r>
              <a:rPr sz="2400" dirty="0"/>
              <a:t> a do </a:t>
            </a:r>
            <a:r>
              <a:rPr sz="2400" dirty="0" err="1"/>
              <a:t>určité</a:t>
            </a:r>
            <a:r>
              <a:rPr sz="2400" dirty="0"/>
              <a:t> </a:t>
            </a:r>
            <a:r>
              <a:rPr sz="2400" dirty="0" err="1"/>
              <a:t>míry</a:t>
            </a:r>
            <a:r>
              <a:rPr sz="2400" dirty="0"/>
              <a:t>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exekutivních</a:t>
            </a:r>
            <a:r>
              <a:rPr sz="2400" dirty="0"/>
              <a:t> </a:t>
            </a:r>
            <a:r>
              <a:rPr sz="2400" dirty="0" err="1"/>
              <a:t>fci</a:t>
            </a:r>
            <a:r>
              <a:rPr sz="2400" dirty="0"/>
              <a:t> 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k</a:t>
            </a:r>
            <a:r>
              <a:rPr sz="2400" dirty="0" err="1" smtClean="0"/>
              <a:t>linický</a:t>
            </a:r>
            <a:r>
              <a:rPr sz="2400" dirty="0" smtClean="0"/>
              <a:t> </a:t>
            </a:r>
            <a:r>
              <a:rPr sz="2400" dirty="0" err="1"/>
              <a:t>profil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 smtClean="0"/>
              <a:t>rozvinut</a:t>
            </a:r>
            <a:r>
              <a:rPr lang="cs-CZ" sz="2400" dirty="0" smtClean="0"/>
              <a:t>é</a:t>
            </a:r>
            <a:r>
              <a:rPr sz="2400" dirty="0" smtClean="0"/>
              <a:t> </a:t>
            </a:r>
            <a:r>
              <a:rPr sz="2400" dirty="0"/>
              <a:t>HD -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paměti</a:t>
            </a:r>
            <a:r>
              <a:rPr sz="2400" dirty="0"/>
              <a:t>, </a:t>
            </a:r>
            <a:r>
              <a:rPr sz="2400" dirty="0" err="1"/>
              <a:t>snížení</a:t>
            </a:r>
            <a:r>
              <a:rPr sz="2400" dirty="0"/>
              <a:t> PM </a:t>
            </a:r>
            <a:r>
              <a:rPr sz="2400" dirty="0" err="1"/>
              <a:t>rychlosti</a:t>
            </a:r>
            <a:r>
              <a:rPr sz="2400" dirty="0"/>
              <a:t>, </a:t>
            </a:r>
            <a:r>
              <a:rPr sz="2400" dirty="0" err="1"/>
              <a:t>obtíže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poznávání</a:t>
            </a:r>
            <a:r>
              <a:rPr sz="2400" dirty="0"/>
              <a:t> </a:t>
            </a:r>
            <a:r>
              <a:rPr sz="2400" dirty="0" err="1"/>
              <a:t>emočních</a:t>
            </a:r>
            <a:r>
              <a:rPr sz="2400" dirty="0"/>
              <a:t> </a:t>
            </a:r>
            <a:r>
              <a:rPr sz="2400" dirty="0" err="1"/>
              <a:t>výrazů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tváři</a:t>
            </a:r>
            <a:r>
              <a:rPr sz="2400" dirty="0"/>
              <a:t> (</a:t>
            </a:r>
            <a:r>
              <a:rPr sz="2400" dirty="0" err="1"/>
              <a:t>zvláště</a:t>
            </a:r>
            <a:r>
              <a:rPr sz="2400" dirty="0"/>
              <a:t> </a:t>
            </a:r>
            <a:r>
              <a:rPr sz="2400" dirty="0" err="1"/>
              <a:t>hnusu</a:t>
            </a:r>
            <a:r>
              <a:rPr sz="2400" dirty="0"/>
              <a:t>, </a:t>
            </a:r>
            <a:r>
              <a:rPr sz="2400" dirty="0" err="1"/>
              <a:t>znechucení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ošklivosti</a:t>
            </a:r>
            <a:r>
              <a:rPr sz="2400" dirty="0"/>
              <a:t>) </a:t>
            </a:r>
            <a:r>
              <a:rPr lang="cs-CZ" sz="2400" dirty="0" smtClean="0"/>
              <a:t>                 </a:t>
            </a:r>
            <a:r>
              <a:rPr sz="2400" dirty="0" smtClean="0"/>
              <a:t>a </a:t>
            </a:r>
            <a:r>
              <a:rPr sz="2400" dirty="0" err="1"/>
              <a:t>exekutivní</a:t>
            </a:r>
            <a:r>
              <a:rPr sz="2400" dirty="0"/>
              <a:t> </a:t>
            </a:r>
            <a:r>
              <a:rPr sz="2400" dirty="0" err="1"/>
              <a:t>fce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průběhu</a:t>
            </a:r>
            <a:r>
              <a:rPr sz="2400" dirty="0"/>
              <a:t> </a:t>
            </a:r>
            <a:r>
              <a:rPr sz="2400" dirty="0" err="1"/>
              <a:t>choroby</a:t>
            </a:r>
            <a:r>
              <a:rPr sz="2400" dirty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očekávat</a:t>
            </a:r>
            <a:r>
              <a:rPr sz="2400" dirty="0"/>
              <a:t> </a:t>
            </a:r>
            <a:r>
              <a:rPr sz="2400" dirty="0" err="1"/>
              <a:t>poruchy</a:t>
            </a:r>
            <a:r>
              <a:rPr sz="2400" dirty="0"/>
              <a:t> v </a:t>
            </a:r>
            <a:r>
              <a:rPr sz="2400" dirty="0" err="1"/>
              <a:t>oblasti</a:t>
            </a:r>
            <a:r>
              <a:rPr sz="2400" dirty="0"/>
              <a:t> </a:t>
            </a:r>
            <a:r>
              <a:rPr sz="2400" dirty="0" err="1"/>
              <a:t>pracovní</a:t>
            </a:r>
            <a:r>
              <a:rPr sz="2400" dirty="0"/>
              <a:t> </a:t>
            </a:r>
            <a:r>
              <a:rPr sz="2400" dirty="0" err="1"/>
              <a:t>paměti</a:t>
            </a:r>
            <a:r>
              <a:rPr sz="2400" dirty="0"/>
              <a:t>, </a:t>
            </a:r>
            <a:r>
              <a:rPr sz="2400" dirty="0" err="1"/>
              <a:t>psychomotorické</a:t>
            </a:r>
            <a:r>
              <a:rPr sz="2400" dirty="0"/>
              <a:t> </a:t>
            </a:r>
            <a:r>
              <a:rPr sz="2400" dirty="0" err="1"/>
              <a:t>rychlosti</a:t>
            </a:r>
            <a:r>
              <a:rPr sz="2400" dirty="0"/>
              <a:t>, </a:t>
            </a:r>
            <a:r>
              <a:rPr sz="2400" dirty="0" err="1"/>
              <a:t>poznávání</a:t>
            </a:r>
            <a:r>
              <a:rPr sz="2400" dirty="0"/>
              <a:t> </a:t>
            </a:r>
            <a:r>
              <a:rPr sz="2400" dirty="0" err="1"/>
              <a:t>negativních</a:t>
            </a:r>
            <a:r>
              <a:rPr sz="2400" dirty="0"/>
              <a:t> </a:t>
            </a:r>
            <a:r>
              <a:rPr sz="2400" dirty="0" err="1"/>
              <a:t>emocí</a:t>
            </a:r>
            <a:r>
              <a:rPr sz="2400" dirty="0"/>
              <a:t>, v </a:t>
            </a:r>
            <a:r>
              <a:rPr sz="2400" dirty="0" err="1"/>
              <a:t>pozornostních</a:t>
            </a:r>
            <a:r>
              <a:rPr sz="2400" dirty="0"/>
              <a:t> </a:t>
            </a:r>
            <a:r>
              <a:rPr lang="cs-CZ" sz="2400" dirty="0" smtClean="0"/>
              <a:t>                          </a:t>
            </a:r>
            <a:r>
              <a:rPr sz="2400" dirty="0" smtClean="0"/>
              <a:t>a </a:t>
            </a:r>
            <a:r>
              <a:rPr sz="2400" dirty="0" err="1"/>
              <a:t>zrakově-prostorových</a:t>
            </a:r>
            <a:r>
              <a:rPr sz="2400" dirty="0"/>
              <a:t> </a:t>
            </a:r>
            <a:r>
              <a:rPr sz="2400" dirty="0" err="1"/>
              <a:t>exekutivních</a:t>
            </a:r>
            <a:r>
              <a:rPr sz="2400" dirty="0"/>
              <a:t> </a:t>
            </a:r>
            <a:r>
              <a:rPr sz="2400" dirty="0" err="1"/>
              <a:t>fcích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poručované metody pro diagnostiku"/>
          <p:cNvSpPr txBox="1">
            <a:spLocks noGrp="1"/>
          </p:cNvSpPr>
          <p:nvPr>
            <p:ph type="title"/>
          </p:nvPr>
        </p:nvSpPr>
        <p:spPr>
          <a:xfrm>
            <a:off x="123568" y="382772"/>
            <a:ext cx="12776886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Doporučované</a:t>
            </a:r>
            <a:r>
              <a:rPr sz="4800" dirty="0"/>
              <a:t> </a:t>
            </a:r>
            <a:r>
              <a:rPr sz="4800" dirty="0" err="1"/>
              <a:t>metody</a:t>
            </a:r>
            <a:r>
              <a:rPr sz="4800" dirty="0"/>
              <a:t> pro </a:t>
            </a:r>
            <a:r>
              <a:rPr sz="4800" dirty="0" err="1"/>
              <a:t>diagnostiku</a:t>
            </a:r>
            <a:endParaRPr sz="4800" dirty="0"/>
          </a:p>
        </p:txBody>
      </p:sp>
      <p:sp>
        <p:nvSpPr>
          <p:cNvPr id="128" name="TAB str 394-3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12811" y="1652031"/>
            <a:ext cx="8353168" cy="7594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9350" y="1968500"/>
            <a:ext cx="107061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habilitace osob s HD"/>
          <p:cNvSpPr txBox="1">
            <a:spLocks noGrp="1"/>
          </p:cNvSpPr>
          <p:nvPr>
            <p:ph type="title"/>
          </p:nvPr>
        </p:nvSpPr>
        <p:spPr>
          <a:xfrm>
            <a:off x="3323420" y="27155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Rehabilitace</a:t>
            </a:r>
            <a:r>
              <a:rPr sz="4800" dirty="0"/>
              <a:t> </a:t>
            </a:r>
            <a:r>
              <a:rPr sz="4800" dirty="0" err="1"/>
              <a:t>osob</a:t>
            </a:r>
            <a:r>
              <a:rPr sz="4800" dirty="0"/>
              <a:t> s HD</a:t>
            </a:r>
          </a:p>
        </p:txBody>
      </p:sp>
      <p:sp>
        <p:nvSpPr>
          <p:cNvPr id="131" name="Není specifický druh rehabilitace osob s HD…"/>
          <p:cNvSpPr txBox="1">
            <a:spLocks noGrp="1"/>
          </p:cNvSpPr>
          <p:nvPr>
            <p:ph type="body" idx="1"/>
          </p:nvPr>
        </p:nvSpPr>
        <p:spPr>
          <a:xfrm>
            <a:off x="420130" y="1779373"/>
            <a:ext cx="12183762" cy="78218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n</a:t>
            </a:r>
            <a:r>
              <a:rPr sz="2400" dirty="0" err="1" smtClean="0"/>
              <a:t>ení</a:t>
            </a:r>
            <a:r>
              <a:rPr sz="2400" dirty="0" smtClean="0"/>
              <a:t> </a:t>
            </a:r>
            <a:r>
              <a:rPr sz="2400" dirty="0" err="1"/>
              <a:t>specifický</a:t>
            </a:r>
            <a:r>
              <a:rPr sz="2400" dirty="0"/>
              <a:t> </a:t>
            </a:r>
            <a:r>
              <a:rPr sz="2400" dirty="0" err="1"/>
              <a:t>druh</a:t>
            </a:r>
            <a:r>
              <a:rPr sz="2400" dirty="0"/>
              <a:t> </a:t>
            </a:r>
            <a:r>
              <a:rPr sz="2400" dirty="0" err="1"/>
              <a:t>rehabilitace</a:t>
            </a:r>
            <a:r>
              <a:rPr sz="2400" dirty="0"/>
              <a:t> </a:t>
            </a:r>
            <a:r>
              <a:rPr sz="2400" dirty="0" err="1"/>
              <a:t>osob</a:t>
            </a:r>
            <a:r>
              <a:rPr sz="2400" dirty="0"/>
              <a:t> s HD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v</a:t>
            </a:r>
            <a:r>
              <a:rPr sz="2400" dirty="0" err="1" smtClean="0"/>
              <a:t>yužití</a:t>
            </a:r>
            <a:r>
              <a:rPr sz="2400" dirty="0" smtClean="0"/>
              <a:t> </a:t>
            </a:r>
            <a:r>
              <a:rPr sz="2400" dirty="0" err="1"/>
              <a:t>postupů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zvládání</a:t>
            </a:r>
            <a:r>
              <a:rPr sz="2400" dirty="0"/>
              <a:t> </a:t>
            </a:r>
            <a:r>
              <a:rPr sz="2400" dirty="0" err="1"/>
              <a:t>narušené</a:t>
            </a:r>
            <a:r>
              <a:rPr sz="2400" dirty="0"/>
              <a:t> </a:t>
            </a:r>
            <a:r>
              <a:rPr sz="2400" dirty="0" err="1"/>
              <a:t>pohybové</a:t>
            </a:r>
            <a:r>
              <a:rPr sz="2400" dirty="0"/>
              <a:t> </a:t>
            </a:r>
            <a:r>
              <a:rPr sz="2400" dirty="0" err="1"/>
              <a:t>složky</a:t>
            </a:r>
            <a:r>
              <a:rPr sz="2400" dirty="0"/>
              <a:t>, </a:t>
            </a:r>
            <a:r>
              <a:rPr sz="2400" dirty="0" err="1"/>
              <a:t>která</a:t>
            </a:r>
            <a:r>
              <a:rPr sz="2400" dirty="0"/>
              <a:t>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rysy</a:t>
            </a:r>
            <a:r>
              <a:rPr sz="2400" dirty="0"/>
              <a:t> </a:t>
            </a:r>
            <a:r>
              <a:rPr sz="2400" dirty="0" err="1"/>
              <a:t>parkinsonismu</a:t>
            </a:r>
            <a:r>
              <a:rPr sz="2400" dirty="0"/>
              <a:t> </a:t>
            </a:r>
            <a:r>
              <a:rPr sz="2400" dirty="0" err="1"/>
              <a:t>obohaceného</a:t>
            </a:r>
            <a:r>
              <a:rPr sz="2400" dirty="0"/>
              <a:t> o </a:t>
            </a:r>
            <a:r>
              <a:rPr sz="2400" dirty="0" err="1"/>
              <a:t>choreu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p</a:t>
            </a:r>
            <a:r>
              <a:rPr sz="2400" dirty="0" err="1" smtClean="0"/>
              <a:t>rimární</a:t>
            </a:r>
            <a:r>
              <a:rPr sz="2400" dirty="0" smtClean="0"/>
              <a:t> </a:t>
            </a:r>
            <a:r>
              <a:rPr sz="2400" dirty="0" err="1"/>
              <a:t>zaměření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prevenci</a:t>
            </a:r>
            <a:r>
              <a:rPr sz="2400" dirty="0"/>
              <a:t> </a:t>
            </a:r>
            <a:r>
              <a:rPr sz="2400" dirty="0" err="1"/>
              <a:t>pádů</a:t>
            </a:r>
            <a:r>
              <a:rPr sz="2400" dirty="0"/>
              <a:t> - </a:t>
            </a:r>
            <a:r>
              <a:rPr sz="2400" dirty="0" err="1"/>
              <a:t>nácvikový</a:t>
            </a:r>
            <a:r>
              <a:rPr sz="2400" dirty="0"/>
              <a:t> </a:t>
            </a:r>
            <a:r>
              <a:rPr sz="2400" dirty="0" err="1"/>
              <a:t>postup</a:t>
            </a:r>
            <a:r>
              <a:rPr sz="2400" dirty="0"/>
              <a:t>, </a:t>
            </a:r>
            <a:r>
              <a:rPr sz="2400" dirty="0" err="1"/>
              <a:t>kdy</a:t>
            </a:r>
            <a:r>
              <a:rPr sz="2400" dirty="0"/>
              <a:t> se </a:t>
            </a:r>
            <a:r>
              <a:rPr sz="2400" dirty="0" err="1"/>
              <a:t>pacient</a:t>
            </a:r>
            <a:r>
              <a:rPr sz="2400" dirty="0"/>
              <a:t> </a:t>
            </a:r>
            <a:r>
              <a:rPr sz="2400" dirty="0" err="1"/>
              <a:t>soustředí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stereotypy </a:t>
            </a:r>
            <a:r>
              <a:rPr sz="2400" dirty="0" err="1"/>
              <a:t>své</a:t>
            </a:r>
            <a:r>
              <a:rPr sz="2400" dirty="0"/>
              <a:t> </a:t>
            </a:r>
            <a:r>
              <a:rPr sz="2400" dirty="0" err="1"/>
              <a:t>chůze</a:t>
            </a:r>
            <a:r>
              <a:rPr sz="2400" dirty="0"/>
              <a:t> a </a:t>
            </a:r>
            <a:r>
              <a:rPr sz="2400" dirty="0" err="1"/>
              <a:t>stabilizuje</a:t>
            </a:r>
            <a:r>
              <a:rPr sz="2400" dirty="0"/>
              <a:t> je </a:t>
            </a:r>
            <a:r>
              <a:rPr sz="2400" dirty="0" err="1"/>
              <a:t>pomocí</a:t>
            </a:r>
            <a:r>
              <a:rPr sz="2400" dirty="0"/>
              <a:t> </a:t>
            </a:r>
            <a:r>
              <a:rPr sz="2400" dirty="0" err="1"/>
              <a:t>metronomu</a:t>
            </a:r>
            <a:r>
              <a:rPr sz="2400" dirty="0"/>
              <a:t> (</a:t>
            </a:r>
            <a:r>
              <a:rPr sz="2400" dirty="0" err="1"/>
              <a:t>zkrácení</a:t>
            </a:r>
            <a:r>
              <a:rPr sz="2400" dirty="0"/>
              <a:t> </a:t>
            </a:r>
            <a:r>
              <a:rPr sz="2400" dirty="0" err="1"/>
              <a:t>délky</a:t>
            </a:r>
            <a:r>
              <a:rPr sz="2400" dirty="0"/>
              <a:t> </a:t>
            </a:r>
            <a:r>
              <a:rPr sz="2400" dirty="0" err="1"/>
              <a:t>kroku</a:t>
            </a:r>
            <a:r>
              <a:rPr sz="2400" dirty="0"/>
              <a:t>), </a:t>
            </a:r>
            <a:r>
              <a:rPr sz="2400" dirty="0" err="1"/>
              <a:t>tedy</a:t>
            </a:r>
            <a:r>
              <a:rPr sz="2400" dirty="0"/>
              <a:t> </a:t>
            </a:r>
            <a:r>
              <a:rPr sz="2400" dirty="0" err="1"/>
              <a:t>externím</a:t>
            </a:r>
            <a:r>
              <a:rPr sz="2400" dirty="0"/>
              <a:t> </a:t>
            </a:r>
            <a:r>
              <a:rPr sz="2400" dirty="0" err="1"/>
              <a:t>řízením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p</a:t>
            </a:r>
            <a:r>
              <a:rPr sz="2400" dirty="0" err="1" smtClean="0"/>
              <a:t>ři</a:t>
            </a:r>
            <a:r>
              <a:rPr sz="2400" dirty="0" smtClean="0"/>
              <a:t> </a:t>
            </a:r>
            <a:r>
              <a:rPr sz="2400" dirty="0" err="1"/>
              <a:t>interním</a:t>
            </a:r>
            <a:r>
              <a:rPr sz="2400" dirty="0"/>
              <a:t> </a:t>
            </a:r>
            <a:r>
              <a:rPr sz="2400" dirty="0" err="1"/>
              <a:t>řízení</a:t>
            </a:r>
            <a:r>
              <a:rPr sz="2400" dirty="0"/>
              <a:t> </a:t>
            </a:r>
            <a:r>
              <a:rPr sz="2400" dirty="0" err="1"/>
              <a:t>odečítání</a:t>
            </a:r>
            <a:r>
              <a:rPr sz="2400" dirty="0"/>
              <a:t> </a:t>
            </a:r>
            <a:r>
              <a:rPr sz="2400" dirty="0" err="1"/>
              <a:t>číselné</a:t>
            </a:r>
            <a:r>
              <a:rPr sz="2400" dirty="0"/>
              <a:t> </a:t>
            </a:r>
            <a:r>
              <a:rPr sz="2400" dirty="0" err="1" smtClean="0"/>
              <a:t>řady</a:t>
            </a:r>
            <a:r>
              <a:rPr lang="cs-CZ" sz="2400" dirty="0" smtClean="0"/>
              <a:t> – </a:t>
            </a:r>
            <a:r>
              <a:rPr sz="2400" dirty="0" err="1" smtClean="0"/>
              <a:t>distrakce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odklonění</a:t>
            </a:r>
            <a:r>
              <a:rPr sz="2400" dirty="0"/>
              <a:t> </a:t>
            </a:r>
            <a:r>
              <a:rPr sz="2400" dirty="0" err="1"/>
              <a:t>pozornosti</a:t>
            </a:r>
            <a:r>
              <a:rPr sz="2400" dirty="0"/>
              <a:t> </a:t>
            </a:r>
            <a:r>
              <a:rPr lang="cs-CZ" sz="2400" dirty="0" smtClean="0"/>
              <a:t>                 </a:t>
            </a:r>
            <a:r>
              <a:rPr sz="2400" dirty="0" smtClean="0"/>
              <a:t>od </a:t>
            </a:r>
            <a:r>
              <a:rPr sz="2400" dirty="0" err="1"/>
              <a:t>sledování</a:t>
            </a:r>
            <a:r>
              <a:rPr sz="2400" dirty="0"/>
              <a:t> </a:t>
            </a:r>
            <a:r>
              <a:rPr sz="2400" dirty="0" err="1"/>
              <a:t>chůze</a:t>
            </a:r>
            <a:r>
              <a:rPr sz="2400" dirty="0"/>
              <a:t> - </a:t>
            </a:r>
            <a:r>
              <a:rPr sz="2400" dirty="0" err="1"/>
              <a:t>snížení</a:t>
            </a:r>
            <a:r>
              <a:rPr sz="2400" dirty="0"/>
              <a:t> </a:t>
            </a:r>
            <a:r>
              <a:rPr sz="2400" dirty="0" err="1"/>
              <a:t>problémů</a:t>
            </a:r>
            <a:r>
              <a:rPr sz="2400" dirty="0"/>
              <a:t> s </a:t>
            </a:r>
            <a:r>
              <a:rPr sz="2400" dirty="0" err="1"/>
              <a:t>narušenou</a:t>
            </a:r>
            <a:r>
              <a:rPr sz="2400" dirty="0"/>
              <a:t> </a:t>
            </a:r>
            <a:r>
              <a:rPr sz="2400" dirty="0" err="1"/>
              <a:t>kadencí</a:t>
            </a:r>
            <a:r>
              <a:rPr sz="2400" dirty="0"/>
              <a:t> </a:t>
            </a:r>
            <a:r>
              <a:rPr sz="2400" dirty="0" err="1"/>
              <a:t>krokových</a:t>
            </a:r>
            <a:r>
              <a:rPr sz="2400" dirty="0"/>
              <a:t> </a:t>
            </a:r>
            <a:r>
              <a:rPr sz="2400" dirty="0" err="1"/>
              <a:t>stereotypů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p</a:t>
            </a:r>
            <a:r>
              <a:rPr sz="2400" dirty="0" err="1" smtClean="0"/>
              <a:t>omoc</a:t>
            </a:r>
            <a:r>
              <a:rPr sz="2400" dirty="0" smtClean="0"/>
              <a:t> </a:t>
            </a:r>
            <a:r>
              <a:rPr sz="2400" dirty="0" err="1"/>
              <a:t>směrována</a:t>
            </a:r>
            <a:r>
              <a:rPr sz="2400" dirty="0"/>
              <a:t> </a:t>
            </a:r>
            <a:r>
              <a:rPr sz="2400" dirty="0" err="1"/>
              <a:t>nejen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pacienta</a:t>
            </a:r>
            <a:r>
              <a:rPr sz="2400" dirty="0"/>
              <a:t>, ale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pečující</a:t>
            </a:r>
            <a:r>
              <a:rPr sz="2400" dirty="0"/>
              <a:t> </a:t>
            </a:r>
            <a:r>
              <a:rPr sz="2400" dirty="0" err="1"/>
              <a:t>osoby</a:t>
            </a:r>
            <a:r>
              <a:rPr sz="2400" dirty="0"/>
              <a:t> - </a:t>
            </a:r>
            <a:r>
              <a:rPr sz="2400" dirty="0" err="1"/>
              <a:t>dostatečná</a:t>
            </a:r>
            <a:r>
              <a:rPr sz="2400" dirty="0"/>
              <a:t> </a:t>
            </a:r>
            <a:r>
              <a:rPr sz="2400" dirty="0" err="1"/>
              <a:t>edukace</a:t>
            </a:r>
            <a:r>
              <a:rPr sz="2400" dirty="0"/>
              <a:t> a </a:t>
            </a:r>
            <a:r>
              <a:rPr sz="2400" dirty="0" err="1"/>
              <a:t>informovanost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s</a:t>
            </a:r>
            <a:r>
              <a:rPr sz="2400" dirty="0" err="1" smtClean="0"/>
              <a:t>ociální</a:t>
            </a:r>
            <a:r>
              <a:rPr sz="2400" dirty="0" smtClean="0"/>
              <a:t> </a:t>
            </a:r>
            <a:r>
              <a:rPr sz="2400" dirty="0"/>
              <a:t>a PST </a:t>
            </a:r>
            <a:r>
              <a:rPr sz="2400" dirty="0" err="1"/>
              <a:t>péče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I </a:t>
            </a:r>
            <a:r>
              <a:rPr sz="2400" dirty="0" err="1"/>
              <a:t>spolupráce</a:t>
            </a:r>
            <a:r>
              <a:rPr sz="2400" dirty="0"/>
              <a:t> </a:t>
            </a:r>
            <a:r>
              <a:rPr sz="2400" dirty="0" err="1"/>
              <a:t>psychiatra</a:t>
            </a:r>
            <a:r>
              <a:rPr sz="2400" dirty="0"/>
              <a:t> s </a:t>
            </a:r>
            <a:r>
              <a:rPr sz="2400" dirty="0" err="1"/>
              <a:t>neuropsychoterapeutem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PST </a:t>
            </a:r>
            <a:r>
              <a:rPr sz="2400" dirty="0" err="1"/>
              <a:t>péče</a:t>
            </a:r>
            <a:r>
              <a:rPr sz="2400" dirty="0"/>
              <a:t> je </a:t>
            </a:r>
            <a:r>
              <a:rPr sz="2400" dirty="0" err="1"/>
              <a:t>zvláště</a:t>
            </a:r>
            <a:r>
              <a:rPr sz="2400" dirty="0"/>
              <a:t> </a:t>
            </a:r>
            <a:r>
              <a:rPr sz="2400" dirty="0" err="1"/>
              <a:t>významná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řešení</a:t>
            </a:r>
            <a:r>
              <a:rPr sz="2400" dirty="0"/>
              <a:t> </a:t>
            </a:r>
            <a:r>
              <a:rPr sz="2400" dirty="0" err="1"/>
              <a:t>problémů</a:t>
            </a:r>
            <a:r>
              <a:rPr sz="2400" dirty="0"/>
              <a:t> </a:t>
            </a:r>
            <a:r>
              <a:rPr sz="2400" dirty="0" err="1"/>
              <a:t>partnerů</a:t>
            </a:r>
            <a:r>
              <a:rPr sz="2400" dirty="0"/>
              <a:t> </a:t>
            </a:r>
            <a:r>
              <a:rPr sz="2400" dirty="0" err="1"/>
              <a:t>rozdílného</a:t>
            </a:r>
            <a:r>
              <a:rPr sz="2400" dirty="0"/>
              <a:t> </a:t>
            </a:r>
            <a:r>
              <a:rPr sz="2400" dirty="0" err="1"/>
              <a:t>pohlaví</a:t>
            </a:r>
            <a:r>
              <a:rPr sz="2400" dirty="0"/>
              <a:t>, </a:t>
            </a:r>
            <a:r>
              <a:rPr sz="2400" dirty="0" err="1"/>
              <a:t>zda</a:t>
            </a:r>
            <a:r>
              <a:rPr sz="2400" dirty="0"/>
              <a:t> “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nemít</a:t>
            </a:r>
            <a:r>
              <a:rPr sz="2400" dirty="0"/>
              <a:t>” </a:t>
            </a:r>
            <a:r>
              <a:rPr sz="2400" dirty="0" err="1"/>
              <a:t>děti</a:t>
            </a:r>
            <a:r>
              <a:rPr sz="2400" dirty="0"/>
              <a:t>, </a:t>
            </a:r>
            <a:r>
              <a:rPr sz="2400" dirty="0" err="1"/>
              <a:t>pokud</a:t>
            </a:r>
            <a:r>
              <a:rPr sz="2400" dirty="0"/>
              <a:t> je </a:t>
            </a:r>
            <a:r>
              <a:rPr sz="2400" dirty="0" err="1"/>
              <a:t>zjištěna</a:t>
            </a:r>
            <a:r>
              <a:rPr sz="2400" dirty="0"/>
              <a:t> </a:t>
            </a:r>
            <a:r>
              <a:rPr sz="2400" dirty="0" err="1"/>
              <a:t>genetická</a:t>
            </a:r>
            <a:r>
              <a:rPr sz="2400" dirty="0"/>
              <a:t> </a:t>
            </a:r>
            <a:r>
              <a:rPr sz="2400" dirty="0" err="1"/>
              <a:t>zátěž</a:t>
            </a:r>
            <a:r>
              <a:rPr sz="2400" dirty="0"/>
              <a:t> u </a:t>
            </a:r>
            <a:r>
              <a:rPr sz="2400" dirty="0" err="1"/>
              <a:t>některého</a:t>
            </a:r>
            <a:r>
              <a:rPr sz="2400" dirty="0"/>
              <a:t> z </a:t>
            </a:r>
            <a:r>
              <a:rPr sz="2400" dirty="0" err="1"/>
              <a:t>nich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14</TotalTime>
  <Words>488</Words>
  <Application>Microsoft Office PowerPoint</Application>
  <PresentationFormat>Vlastní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Kondenzační stopa</vt:lpstr>
      <vt:lpstr>Huntingtonova nemoc                    (Huntigton’s disease; HD)</vt:lpstr>
      <vt:lpstr>Prezentace aplikace PowerPoint</vt:lpstr>
      <vt:lpstr>Prezentace aplikace PowerPoint</vt:lpstr>
      <vt:lpstr>Prezentace aplikace PowerPoint</vt:lpstr>
      <vt:lpstr>Prezentace aplikace PowerPoint</vt:lpstr>
      <vt:lpstr>NPS vyšetření u HD</vt:lpstr>
      <vt:lpstr>Doporučované metody pro diagnostiku</vt:lpstr>
      <vt:lpstr>Prezentace aplikace PowerPoint</vt:lpstr>
      <vt:lpstr>Rehabilitace osob s HD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Huntingtonova nemoc                    (Huntigton’s disease; HD)</dc:title>
  <cp:lastModifiedBy>user</cp:lastModifiedBy>
  <cp:revision>4</cp:revision>
  <dcterms:modified xsi:type="dcterms:W3CDTF">2018-10-15T07:30:56Z</dcterms:modified>
</cp:coreProperties>
</file>