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3" r:id="rId15"/>
    <p:sldId id="269" r:id="rId16"/>
    <p:sldId id="270" r:id="rId17"/>
    <p:sldId id="271" r:id="rId18"/>
    <p:sldId id="272" r:id="rId19"/>
    <p:sldId id="273" r:id="rId20"/>
    <p:sldId id="274" r:id="rId21"/>
    <p:sldId id="30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4151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dirty="0" smtClean="0"/>
              <a:t>Podrobněji str. 428-429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85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4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36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977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43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28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60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033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99647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67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2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5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158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33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5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7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1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78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985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zečkové léze a kognic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 err="1"/>
              <a:t>Mozečkové</a:t>
            </a:r>
            <a:r>
              <a:rPr dirty="0"/>
              <a:t> </a:t>
            </a:r>
            <a:r>
              <a:rPr dirty="0" err="1"/>
              <a:t>léze</a:t>
            </a:r>
            <a:r>
              <a:rPr dirty="0"/>
              <a:t> a </a:t>
            </a:r>
            <a:r>
              <a:rPr dirty="0" err="1"/>
              <a:t>kognice</a:t>
            </a:r>
            <a:endParaRPr dirty="0"/>
          </a:p>
        </p:txBody>
      </p:sp>
      <p:sp>
        <p:nvSpPr>
          <p:cNvPr id="120" name="prikrylovakucerovahana@gmail.com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prikrylovakucerovahana@gmail.com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ybridní model Koziola a Buddingové (2009)"/>
          <p:cNvSpPr txBox="1">
            <a:spLocks noGrp="1"/>
          </p:cNvSpPr>
          <p:nvPr>
            <p:ph type="title"/>
          </p:nvPr>
        </p:nvSpPr>
        <p:spPr>
          <a:xfrm>
            <a:off x="580773" y="246844"/>
            <a:ext cx="12048277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Hybridní</a:t>
            </a:r>
            <a:r>
              <a:rPr sz="4800" dirty="0"/>
              <a:t> model </a:t>
            </a:r>
            <a:r>
              <a:rPr sz="4800" dirty="0" err="1"/>
              <a:t>Koziola</a:t>
            </a:r>
            <a:r>
              <a:rPr sz="4800" dirty="0"/>
              <a:t> a </a:t>
            </a:r>
            <a:r>
              <a:rPr sz="4800" dirty="0" err="1"/>
              <a:t>Buddingové</a:t>
            </a:r>
            <a:r>
              <a:rPr sz="4800" dirty="0"/>
              <a:t> </a:t>
            </a:r>
            <a:r>
              <a:rPr sz="2800" dirty="0"/>
              <a:t>(2009)</a:t>
            </a:r>
          </a:p>
        </p:txBody>
      </p:sp>
      <p:sp>
        <p:nvSpPr>
          <p:cNvPr id="146" name="Mozeček nehraje roli primárního generátoru kognice, emocí či chování - ovlivňuje je však tím, že upravuje vstupy z jiných částí mozku…"/>
          <p:cNvSpPr txBox="1">
            <a:spLocks noGrp="1"/>
          </p:cNvSpPr>
          <p:nvPr>
            <p:ph type="body" idx="1"/>
          </p:nvPr>
        </p:nvSpPr>
        <p:spPr>
          <a:xfrm>
            <a:off x="444843" y="2248931"/>
            <a:ext cx="12184207" cy="69815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nehraje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 </a:t>
            </a:r>
            <a:r>
              <a:rPr sz="2200" dirty="0" err="1"/>
              <a:t>primárního</a:t>
            </a:r>
            <a:r>
              <a:rPr sz="2200" dirty="0"/>
              <a:t> </a:t>
            </a:r>
            <a:r>
              <a:rPr sz="2200" dirty="0" err="1"/>
              <a:t>generátoru</a:t>
            </a:r>
            <a:r>
              <a:rPr sz="2200" dirty="0"/>
              <a:t> </a:t>
            </a:r>
            <a:r>
              <a:rPr sz="2200" dirty="0" err="1"/>
              <a:t>kognice</a:t>
            </a:r>
            <a:r>
              <a:rPr sz="2200" dirty="0"/>
              <a:t>, </a:t>
            </a:r>
            <a:r>
              <a:rPr sz="2200" dirty="0" err="1"/>
              <a:t>emocí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- </a:t>
            </a:r>
            <a:r>
              <a:rPr sz="2200" dirty="0" err="1"/>
              <a:t>ovlivňuje</a:t>
            </a:r>
            <a:r>
              <a:rPr sz="2200" dirty="0"/>
              <a:t> je </a:t>
            </a:r>
            <a:r>
              <a:rPr sz="2200" dirty="0" err="1"/>
              <a:t>však</a:t>
            </a:r>
            <a:r>
              <a:rPr sz="2200" dirty="0"/>
              <a:t> </a:t>
            </a:r>
            <a:r>
              <a:rPr sz="2200" dirty="0" err="1"/>
              <a:t>tím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upravuje</a:t>
            </a:r>
            <a:r>
              <a:rPr sz="2200" dirty="0"/>
              <a:t> </a:t>
            </a:r>
            <a:r>
              <a:rPr sz="2200" dirty="0" err="1"/>
              <a:t>vstupy</a:t>
            </a:r>
            <a:r>
              <a:rPr sz="2200" dirty="0"/>
              <a:t> z </a:t>
            </a:r>
            <a:r>
              <a:rPr sz="2200" dirty="0" err="1"/>
              <a:t>jiných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h</a:t>
            </a:r>
            <a:r>
              <a:rPr sz="2200" dirty="0" err="1" smtClean="0"/>
              <a:t>ybridní</a:t>
            </a:r>
            <a:r>
              <a:rPr sz="2200" dirty="0" smtClean="0"/>
              <a:t> </a:t>
            </a:r>
            <a:r>
              <a:rPr sz="2200" dirty="0"/>
              <a:t>model - pro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pohyb</a:t>
            </a:r>
            <a:r>
              <a:rPr sz="2200" dirty="0"/>
              <a:t> a </a:t>
            </a:r>
            <a:r>
              <a:rPr sz="2200" dirty="0" err="1"/>
              <a:t>kognice</a:t>
            </a:r>
            <a:r>
              <a:rPr sz="2200" dirty="0"/>
              <a:t> </a:t>
            </a:r>
            <a:r>
              <a:rPr sz="2200" dirty="0" err="1"/>
              <a:t>ekvivalentními</a:t>
            </a:r>
            <a:r>
              <a:rPr sz="2200" dirty="0"/>
              <a:t> </a:t>
            </a:r>
            <a:r>
              <a:rPr sz="2200" dirty="0" err="1"/>
              <a:t>obsahy</a:t>
            </a:r>
            <a:r>
              <a:rPr sz="2200" dirty="0"/>
              <a:t>, se </a:t>
            </a:r>
            <a:r>
              <a:rPr sz="2200" dirty="0" err="1"/>
              <a:t>kterými</a:t>
            </a:r>
            <a:r>
              <a:rPr sz="2200" dirty="0"/>
              <a:t> </a:t>
            </a:r>
            <a:r>
              <a:rPr sz="2200" dirty="0" err="1"/>
              <a:t>pracuje</a:t>
            </a:r>
            <a:r>
              <a:rPr sz="2200" dirty="0"/>
              <a:t> </a:t>
            </a:r>
            <a:r>
              <a:rPr sz="2200" dirty="0" err="1"/>
              <a:t>analogickým</a:t>
            </a:r>
            <a:r>
              <a:rPr sz="2200" dirty="0"/>
              <a:t> </a:t>
            </a:r>
            <a:r>
              <a:rPr sz="2200" dirty="0" err="1"/>
              <a:t>způsobem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přijímá</a:t>
            </a:r>
            <a:r>
              <a:rPr sz="2200" dirty="0"/>
              <a:t> </a:t>
            </a:r>
            <a:r>
              <a:rPr sz="2200" dirty="0" err="1"/>
              <a:t>signály</a:t>
            </a:r>
            <a:r>
              <a:rPr sz="2200" dirty="0"/>
              <a:t> </a:t>
            </a:r>
            <a:r>
              <a:rPr sz="2200" dirty="0" err="1"/>
              <a:t>obsahující</a:t>
            </a:r>
            <a:r>
              <a:rPr sz="2200" dirty="0"/>
              <a:t> </a:t>
            </a:r>
            <a:r>
              <a:rPr sz="2200" dirty="0" err="1"/>
              <a:t>údaje</a:t>
            </a:r>
            <a:r>
              <a:rPr sz="2200" dirty="0"/>
              <a:t> o </a:t>
            </a:r>
            <a:r>
              <a:rPr sz="2200" dirty="0" err="1"/>
              <a:t>poloze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těla</a:t>
            </a:r>
            <a:r>
              <a:rPr sz="2200" dirty="0"/>
              <a:t>, o </a:t>
            </a:r>
            <a:r>
              <a:rPr sz="2200" dirty="0" err="1"/>
              <a:t>vnímaných</a:t>
            </a:r>
            <a:r>
              <a:rPr sz="2200" dirty="0"/>
              <a:t> </a:t>
            </a:r>
            <a:r>
              <a:rPr sz="2200" dirty="0" err="1"/>
              <a:t>objektech</a:t>
            </a:r>
            <a:r>
              <a:rPr sz="2200" dirty="0"/>
              <a:t> </a:t>
            </a:r>
            <a:r>
              <a:rPr lang="cs-CZ" sz="2200" dirty="0" smtClean="0"/>
              <a:t> </a:t>
            </a:r>
            <a:r>
              <a:rPr sz="2200" dirty="0" smtClean="0"/>
              <a:t>a </a:t>
            </a:r>
            <a:r>
              <a:rPr sz="2200" dirty="0" err="1"/>
              <a:t>také</a:t>
            </a:r>
            <a:r>
              <a:rPr sz="2200" dirty="0"/>
              <a:t> o </a:t>
            </a:r>
            <a:r>
              <a:rPr sz="2200" dirty="0" err="1"/>
              <a:t>vnitřních</a:t>
            </a:r>
            <a:r>
              <a:rPr sz="2200" dirty="0"/>
              <a:t> </a:t>
            </a:r>
            <a:r>
              <a:rPr sz="2200" dirty="0" err="1"/>
              <a:t>tělesných</a:t>
            </a:r>
            <a:r>
              <a:rPr sz="2200" dirty="0"/>
              <a:t>, </a:t>
            </a:r>
            <a:r>
              <a:rPr sz="2200" dirty="0" err="1"/>
              <a:t>autonomních</a:t>
            </a:r>
            <a:r>
              <a:rPr sz="2200" dirty="0"/>
              <a:t> a </a:t>
            </a:r>
            <a:r>
              <a:rPr sz="2200" dirty="0" err="1"/>
              <a:t>emočních</a:t>
            </a:r>
            <a:r>
              <a:rPr sz="2200" dirty="0"/>
              <a:t> </a:t>
            </a:r>
            <a:r>
              <a:rPr sz="2200" dirty="0" err="1"/>
              <a:t>stavech</a:t>
            </a:r>
            <a:r>
              <a:rPr sz="2200" dirty="0"/>
              <a:t>; </a:t>
            </a:r>
            <a:r>
              <a:rPr sz="2200" dirty="0" err="1"/>
              <a:t>dostává</a:t>
            </a:r>
            <a:r>
              <a:rPr sz="2200" dirty="0"/>
              <a:t> info </a:t>
            </a:r>
            <a:r>
              <a:rPr sz="2200" dirty="0" err="1"/>
              <a:t>obsahující</a:t>
            </a:r>
            <a:r>
              <a:rPr sz="2200" dirty="0"/>
              <a:t> </a:t>
            </a:r>
            <a:r>
              <a:rPr sz="2200" dirty="0" err="1"/>
              <a:t>naše</a:t>
            </a:r>
            <a:r>
              <a:rPr sz="2200" dirty="0"/>
              <a:t> </a:t>
            </a:r>
            <a:r>
              <a:rPr sz="2200" dirty="0" err="1"/>
              <a:t>záměry</a:t>
            </a:r>
            <a:r>
              <a:rPr sz="2200" dirty="0"/>
              <a:t> a </a:t>
            </a:r>
            <a:r>
              <a:rPr sz="2200" dirty="0" err="1"/>
              <a:t>cíle</a:t>
            </a:r>
            <a:r>
              <a:rPr sz="2200" dirty="0"/>
              <a:t>;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určuje</a:t>
            </a:r>
            <a:r>
              <a:rPr sz="2200" dirty="0"/>
              <a:t> </a:t>
            </a:r>
            <a:r>
              <a:rPr sz="2200" dirty="0" err="1"/>
              <a:t>plán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, se </a:t>
            </a:r>
            <a:r>
              <a:rPr sz="2200" dirty="0" err="1"/>
              <a:t>kterým</a:t>
            </a:r>
            <a:r>
              <a:rPr sz="2200" dirty="0"/>
              <a:t> se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srovnává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průběh</a:t>
            </a:r>
            <a:r>
              <a:rPr sz="2200" dirty="0"/>
              <a:t> a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chování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/>
              <a:t>Ito (2005, 2008) -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dirty="0" err="1"/>
              <a:t>tento</a:t>
            </a:r>
            <a:r>
              <a:rPr sz="2200" dirty="0"/>
              <a:t> </a:t>
            </a:r>
            <a:r>
              <a:rPr sz="2200" dirty="0" err="1"/>
              <a:t>typ</a:t>
            </a:r>
            <a:r>
              <a:rPr sz="2200" dirty="0"/>
              <a:t> </a:t>
            </a:r>
            <a:r>
              <a:rPr sz="2200" dirty="0" err="1"/>
              <a:t>vnitřních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reprezentací</a:t>
            </a:r>
            <a:r>
              <a:rPr sz="2200" dirty="0"/>
              <a:t> </a:t>
            </a:r>
            <a:r>
              <a:rPr sz="2200" dirty="0" err="1"/>
              <a:t>přímý</a:t>
            </a:r>
            <a:r>
              <a:rPr sz="2200" dirty="0"/>
              <a:t> (forward) model -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předchozí</a:t>
            </a:r>
            <a:r>
              <a:rPr sz="2200" dirty="0"/>
              <a:t> </a:t>
            </a:r>
            <a:r>
              <a:rPr sz="2200" dirty="0" err="1"/>
              <a:t>zkušenosti</a:t>
            </a:r>
            <a:r>
              <a:rPr sz="2200" dirty="0"/>
              <a:t> a </a:t>
            </a:r>
            <a:r>
              <a:rPr sz="2200" dirty="0" err="1"/>
              <a:t>aktuálních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vstupů</a:t>
            </a:r>
            <a:r>
              <a:rPr sz="2200" dirty="0"/>
              <a:t> </a:t>
            </a:r>
            <a:r>
              <a:rPr lang="cs-CZ" sz="2200" dirty="0" smtClean="0"/>
              <a:t>                    </a:t>
            </a:r>
            <a:r>
              <a:rPr sz="2200" dirty="0" smtClean="0"/>
              <a:t>a </a:t>
            </a:r>
            <a:r>
              <a:rPr sz="2200" dirty="0" err="1"/>
              <a:t>předpovídá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probíhající</a:t>
            </a:r>
            <a:r>
              <a:rPr sz="2200" dirty="0"/>
              <a:t> </a:t>
            </a:r>
            <a:r>
              <a:rPr sz="2200" dirty="0" err="1"/>
              <a:t>akce</a:t>
            </a:r>
            <a:r>
              <a:rPr sz="2200" dirty="0"/>
              <a:t> - </a:t>
            </a:r>
            <a:r>
              <a:rPr sz="2200" dirty="0" err="1"/>
              <a:t>kdyby</a:t>
            </a:r>
            <a:r>
              <a:rPr sz="2200" dirty="0"/>
              <a:t> </a:t>
            </a:r>
            <a:r>
              <a:rPr sz="2200" dirty="0" err="1"/>
              <a:t>mozková</a:t>
            </a:r>
            <a:r>
              <a:rPr sz="2200" dirty="0"/>
              <a:t> </a:t>
            </a:r>
            <a:r>
              <a:rPr sz="2200" dirty="0" err="1"/>
              <a:t>kůra</a:t>
            </a:r>
            <a:r>
              <a:rPr sz="2200" dirty="0"/>
              <a:t> </a:t>
            </a:r>
            <a:r>
              <a:rPr sz="2200" dirty="0" err="1"/>
              <a:t>čekala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ZV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smyslových</a:t>
            </a:r>
            <a:r>
              <a:rPr sz="2200" dirty="0"/>
              <a:t> </a:t>
            </a:r>
            <a:r>
              <a:rPr sz="2200" dirty="0" err="1"/>
              <a:t>orgánů</a:t>
            </a:r>
            <a:r>
              <a:rPr sz="2200" dirty="0"/>
              <a:t>, </a:t>
            </a:r>
            <a:r>
              <a:rPr sz="2200" dirty="0" err="1"/>
              <a:t>reakce</a:t>
            </a:r>
            <a:r>
              <a:rPr sz="2200" dirty="0"/>
              <a:t> by </a:t>
            </a:r>
            <a:r>
              <a:rPr sz="2200" dirty="0" err="1"/>
              <a:t>byly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pomalé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výsledku</a:t>
            </a:r>
            <a:r>
              <a:rPr sz="2200" dirty="0"/>
              <a:t> </a:t>
            </a:r>
            <a:r>
              <a:rPr sz="2200" dirty="0" err="1"/>
              <a:t>navrhne</a:t>
            </a:r>
            <a:r>
              <a:rPr sz="2200" dirty="0"/>
              <a:t>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úpravy</a:t>
            </a:r>
            <a:r>
              <a:rPr sz="2200" dirty="0"/>
              <a:t> (</a:t>
            </a:r>
            <a:r>
              <a:rPr sz="2200" dirty="0" err="1"/>
              <a:t>rychlosti</a:t>
            </a:r>
            <a:r>
              <a:rPr sz="2200" dirty="0"/>
              <a:t>, </a:t>
            </a:r>
            <a:r>
              <a:rPr sz="2200" dirty="0" err="1"/>
              <a:t>načasování</a:t>
            </a:r>
            <a:r>
              <a:rPr sz="2200" dirty="0"/>
              <a:t>, </a:t>
            </a:r>
            <a:r>
              <a:rPr sz="2200" dirty="0" err="1"/>
              <a:t>síly</a:t>
            </a:r>
            <a:r>
              <a:rPr sz="2200" dirty="0"/>
              <a:t>) - ty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odeslány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</a:t>
            </a:r>
            <a:r>
              <a:rPr sz="2200" dirty="0" err="1"/>
              <a:t>akce</a:t>
            </a:r>
            <a:r>
              <a:rPr sz="2200" dirty="0"/>
              <a:t> </a:t>
            </a:r>
            <a:r>
              <a:rPr sz="2200" dirty="0" err="1"/>
              <a:t>proběhne</a:t>
            </a:r>
            <a:r>
              <a:rPr sz="2200" dirty="0"/>
              <a:t> a do </a:t>
            </a:r>
            <a:r>
              <a:rPr sz="2200" dirty="0" err="1"/>
              <a:t>mozečku</a:t>
            </a:r>
            <a:r>
              <a:rPr sz="2200" dirty="0"/>
              <a:t> se </a:t>
            </a:r>
            <a:r>
              <a:rPr sz="2200" dirty="0" err="1"/>
              <a:t>dostane</a:t>
            </a:r>
            <a:r>
              <a:rPr sz="2200" dirty="0"/>
              <a:t> </a:t>
            </a:r>
            <a:r>
              <a:rPr sz="2200" dirty="0" err="1"/>
              <a:t>senzorická</a:t>
            </a:r>
            <a:r>
              <a:rPr sz="2200" dirty="0"/>
              <a:t> </a:t>
            </a:r>
            <a:r>
              <a:rPr sz="2200" dirty="0" err="1"/>
              <a:t>zpětná</a:t>
            </a:r>
            <a:r>
              <a:rPr sz="2200" dirty="0"/>
              <a:t> </a:t>
            </a:r>
            <a:r>
              <a:rPr sz="2200" dirty="0" err="1"/>
              <a:t>vazba</a:t>
            </a:r>
            <a:r>
              <a:rPr sz="2200" dirty="0"/>
              <a:t>;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srovná</a:t>
            </a:r>
            <a:r>
              <a:rPr sz="2200" dirty="0"/>
              <a:t> </a:t>
            </a:r>
            <a:r>
              <a:rPr sz="2200" dirty="0" err="1"/>
              <a:t>skutečný</a:t>
            </a:r>
            <a:r>
              <a:rPr sz="2200" dirty="0"/>
              <a:t> </a:t>
            </a:r>
            <a:r>
              <a:rPr sz="2200" dirty="0" err="1"/>
              <a:t>výsledek</a:t>
            </a:r>
            <a:r>
              <a:rPr sz="2200" dirty="0"/>
              <a:t> s </a:t>
            </a:r>
            <a:r>
              <a:rPr sz="2200" dirty="0" err="1"/>
              <a:t>výstupem</a:t>
            </a:r>
            <a:r>
              <a:rPr sz="2200" dirty="0"/>
              <a:t> </a:t>
            </a:r>
            <a:r>
              <a:rPr sz="2200" dirty="0" err="1"/>
              <a:t>původně</a:t>
            </a:r>
            <a:r>
              <a:rPr sz="2200" dirty="0"/>
              <a:t> </a:t>
            </a:r>
            <a:r>
              <a:rPr sz="2200" dirty="0" err="1"/>
              <a:t>odhadnutým</a:t>
            </a:r>
            <a:r>
              <a:rPr sz="2200" dirty="0"/>
              <a:t>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modelu</a:t>
            </a:r>
            <a:r>
              <a:rPr sz="2200" dirty="0"/>
              <a:t>: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olivo-mozečkovému</a:t>
            </a:r>
            <a:r>
              <a:rPr sz="2200" dirty="0"/>
              <a:t> </a:t>
            </a:r>
            <a:r>
              <a:rPr sz="2200" dirty="0" err="1"/>
              <a:t>okruhu</a:t>
            </a:r>
            <a:r>
              <a:rPr sz="2200" dirty="0"/>
              <a:t> </a:t>
            </a:r>
            <a:r>
              <a:rPr sz="2200" dirty="0" err="1"/>
              <a:t>detekuje</a:t>
            </a:r>
            <a:r>
              <a:rPr sz="2200" dirty="0"/>
              <a:t> </a:t>
            </a:r>
            <a:r>
              <a:rPr sz="2200" dirty="0" err="1"/>
              <a:t>chyby</a:t>
            </a:r>
            <a:r>
              <a:rPr sz="2200" dirty="0"/>
              <a:t> a </a:t>
            </a:r>
            <a:r>
              <a:rPr sz="2200" dirty="0" err="1"/>
              <a:t>výsledek</a:t>
            </a:r>
            <a:r>
              <a:rPr sz="2200" dirty="0"/>
              <a:t> </a:t>
            </a:r>
            <a:r>
              <a:rPr sz="2200" dirty="0" err="1"/>
              <a:t>odešle</a:t>
            </a:r>
            <a:r>
              <a:rPr sz="2200" dirty="0"/>
              <a:t> </a:t>
            </a:r>
            <a:r>
              <a:rPr sz="2200" dirty="0" err="1"/>
              <a:t>Purkyňovým</a:t>
            </a:r>
            <a:r>
              <a:rPr sz="2200" dirty="0"/>
              <a:t> </a:t>
            </a:r>
            <a:r>
              <a:rPr sz="2200" dirty="0" err="1"/>
              <a:t>buňkám</a:t>
            </a:r>
            <a:r>
              <a:rPr sz="2200" dirty="0"/>
              <a:t>, </a:t>
            </a:r>
            <a:r>
              <a:rPr sz="2200" dirty="0" err="1"/>
              <a:t>kde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úpravy</a:t>
            </a:r>
            <a:r>
              <a:rPr sz="2200" dirty="0"/>
              <a:t> </a:t>
            </a:r>
            <a:r>
              <a:rPr sz="2200" dirty="0" err="1"/>
              <a:t>zakódovány</a:t>
            </a:r>
            <a:r>
              <a:rPr sz="2200" dirty="0"/>
              <a:t>; </a:t>
            </a:r>
            <a:r>
              <a:rPr sz="2200" dirty="0" err="1"/>
              <a:t>cyklus</a:t>
            </a:r>
            <a:r>
              <a:rPr sz="2200" dirty="0"/>
              <a:t> se </a:t>
            </a:r>
            <a:r>
              <a:rPr sz="2200" dirty="0" err="1"/>
              <a:t>mnohokrát</a:t>
            </a:r>
            <a:r>
              <a:rPr sz="2200" dirty="0"/>
              <a:t> </a:t>
            </a:r>
            <a:r>
              <a:rPr sz="2200" dirty="0" err="1" smtClean="0"/>
              <a:t>opakuje</a:t>
            </a:r>
            <a:r>
              <a:rPr lang="cs-CZ" sz="2200" dirty="0" smtClean="0"/>
              <a:t>                    </a:t>
            </a:r>
            <a:r>
              <a:rPr sz="2200" dirty="0" smtClean="0"/>
              <a:t> </a:t>
            </a:r>
            <a:r>
              <a:rPr sz="2200" dirty="0"/>
              <a:t>a model se </a:t>
            </a:r>
            <a:r>
              <a:rPr sz="2200" dirty="0" err="1"/>
              <a:t>vylepšuje</a:t>
            </a:r>
            <a:r>
              <a:rPr sz="2200" dirty="0"/>
              <a:t> a </a:t>
            </a:r>
            <a:r>
              <a:rPr sz="2200" dirty="0" err="1"/>
              <a:t>zpřesňuje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íky tréninku jsou pohyby přesnější a účinnější a postupně se automatizují - probíhá procedurální učení - chování přestává vyžadovat vědomou kontrolu a probíhá dle inverzního modelu (Ito 2005,2008) - nemusíme přemýšlet, jak hýbat nohama při chůzi nebo při jízdě na kole - chování probíhá na základě modelu uloženého v mozečku a nepotřebuje již vědomou korekci - umožňuje rychlé, přesné a koordinované pohyby…"/>
          <p:cNvSpPr txBox="1">
            <a:spLocks noGrp="1"/>
          </p:cNvSpPr>
          <p:nvPr>
            <p:ph type="body" idx="1"/>
          </p:nvPr>
        </p:nvSpPr>
        <p:spPr>
          <a:xfrm>
            <a:off x="668295" y="1949621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err="1" smtClean="0"/>
              <a:t>d</a:t>
            </a:r>
            <a:r>
              <a:rPr sz="2400" dirty="0" err="1" smtClean="0"/>
              <a:t>íky</a:t>
            </a:r>
            <a:r>
              <a:rPr sz="2400" dirty="0" smtClean="0"/>
              <a:t> </a:t>
            </a:r>
            <a:r>
              <a:rPr sz="2400" dirty="0" err="1"/>
              <a:t>tréninku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pohyby</a:t>
            </a:r>
            <a:r>
              <a:rPr sz="2400" dirty="0"/>
              <a:t> </a:t>
            </a:r>
            <a:r>
              <a:rPr sz="2400" dirty="0" err="1"/>
              <a:t>přesnější</a:t>
            </a:r>
            <a:r>
              <a:rPr sz="2400" dirty="0"/>
              <a:t> a </a:t>
            </a:r>
            <a:r>
              <a:rPr sz="2400" dirty="0" err="1"/>
              <a:t>účinnější</a:t>
            </a:r>
            <a:r>
              <a:rPr sz="2400" dirty="0"/>
              <a:t> a </a:t>
            </a:r>
            <a:r>
              <a:rPr sz="2400" dirty="0" err="1"/>
              <a:t>postupně</a:t>
            </a:r>
            <a:r>
              <a:rPr sz="2400" dirty="0"/>
              <a:t> se </a:t>
            </a:r>
            <a:r>
              <a:rPr sz="2400" dirty="0" err="1"/>
              <a:t>automatizují</a:t>
            </a:r>
            <a:r>
              <a:rPr sz="2400" dirty="0"/>
              <a:t> -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procedurální</a:t>
            </a:r>
            <a:r>
              <a:rPr sz="2400" dirty="0"/>
              <a:t> </a:t>
            </a:r>
            <a:r>
              <a:rPr sz="2400" dirty="0" err="1"/>
              <a:t>učení</a:t>
            </a:r>
            <a:r>
              <a:rPr sz="2400" dirty="0"/>
              <a:t> - </a:t>
            </a:r>
            <a:r>
              <a:rPr sz="2400" dirty="0" err="1"/>
              <a:t>chování</a:t>
            </a:r>
            <a:r>
              <a:rPr sz="2400" dirty="0"/>
              <a:t> </a:t>
            </a:r>
            <a:r>
              <a:rPr sz="2400" dirty="0" err="1"/>
              <a:t>přestává</a:t>
            </a:r>
            <a:r>
              <a:rPr sz="2400" dirty="0"/>
              <a:t> </a:t>
            </a:r>
            <a:r>
              <a:rPr sz="2400" dirty="0" err="1"/>
              <a:t>vyžadovat</a:t>
            </a:r>
            <a:r>
              <a:rPr sz="2400" dirty="0"/>
              <a:t> </a:t>
            </a:r>
            <a:r>
              <a:rPr sz="2400" dirty="0" err="1"/>
              <a:t>vědomou</a:t>
            </a:r>
            <a:r>
              <a:rPr sz="2400" dirty="0"/>
              <a:t> </a:t>
            </a:r>
            <a:r>
              <a:rPr sz="2400" dirty="0" err="1"/>
              <a:t>kontrolu</a:t>
            </a:r>
            <a:r>
              <a:rPr sz="2400" dirty="0"/>
              <a:t> a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inverzního</a:t>
            </a:r>
            <a:r>
              <a:rPr sz="2400" dirty="0"/>
              <a:t> </a:t>
            </a:r>
            <a:r>
              <a:rPr sz="2400" dirty="0" err="1"/>
              <a:t>modelu</a:t>
            </a:r>
            <a:r>
              <a:rPr sz="2400" dirty="0"/>
              <a:t> (Ito 2005,2008) - </a:t>
            </a:r>
            <a:r>
              <a:rPr sz="2400" dirty="0" err="1"/>
              <a:t>nemusíme</a:t>
            </a:r>
            <a:r>
              <a:rPr sz="2400" dirty="0"/>
              <a:t> </a:t>
            </a:r>
            <a:r>
              <a:rPr sz="2400" dirty="0" err="1"/>
              <a:t>přemýšlet</a:t>
            </a:r>
            <a:r>
              <a:rPr sz="2400" dirty="0"/>
              <a:t>, </a:t>
            </a:r>
            <a:r>
              <a:rPr sz="2400" dirty="0" err="1"/>
              <a:t>jak</a:t>
            </a:r>
            <a:r>
              <a:rPr sz="2400" dirty="0"/>
              <a:t> </a:t>
            </a:r>
            <a:r>
              <a:rPr sz="2400" dirty="0" err="1"/>
              <a:t>hýbat</a:t>
            </a:r>
            <a:r>
              <a:rPr sz="2400" dirty="0"/>
              <a:t> </a:t>
            </a:r>
            <a:r>
              <a:rPr sz="2400" dirty="0" err="1"/>
              <a:t>nohama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chůzi</a:t>
            </a:r>
            <a:r>
              <a:rPr sz="2400" dirty="0"/>
              <a:t>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jízdě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kole</a:t>
            </a:r>
            <a:r>
              <a:rPr sz="2400" dirty="0"/>
              <a:t> - </a:t>
            </a:r>
            <a:r>
              <a:rPr sz="2400" dirty="0" err="1"/>
              <a:t>chování</a:t>
            </a:r>
            <a:r>
              <a:rPr sz="2400" dirty="0"/>
              <a:t> </a:t>
            </a:r>
            <a:r>
              <a:rPr sz="2400" dirty="0" err="1"/>
              <a:t>probíhá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základě</a:t>
            </a:r>
            <a:r>
              <a:rPr sz="2400" dirty="0"/>
              <a:t> </a:t>
            </a:r>
            <a:r>
              <a:rPr sz="2400" dirty="0" err="1"/>
              <a:t>modelu</a:t>
            </a:r>
            <a:r>
              <a:rPr sz="2400" dirty="0"/>
              <a:t> </a:t>
            </a:r>
            <a:r>
              <a:rPr sz="2400" dirty="0" err="1"/>
              <a:t>uloženého</a:t>
            </a:r>
            <a:r>
              <a:rPr sz="2400" dirty="0"/>
              <a:t> </a:t>
            </a:r>
            <a:r>
              <a:rPr lang="cs-CZ" sz="2400" dirty="0" smtClean="0"/>
              <a:t>                          </a:t>
            </a:r>
            <a:r>
              <a:rPr sz="2400" dirty="0" smtClean="0"/>
              <a:t>v </a:t>
            </a:r>
            <a:r>
              <a:rPr sz="2400" dirty="0" err="1"/>
              <a:t>mozečku</a:t>
            </a:r>
            <a:r>
              <a:rPr sz="2400" dirty="0"/>
              <a:t> a </a:t>
            </a:r>
            <a:r>
              <a:rPr sz="2400" dirty="0" err="1"/>
              <a:t>nepotřebuje</a:t>
            </a:r>
            <a:r>
              <a:rPr sz="2400" dirty="0"/>
              <a:t> </a:t>
            </a:r>
            <a:r>
              <a:rPr sz="2400" dirty="0" err="1"/>
              <a:t>již</a:t>
            </a:r>
            <a:r>
              <a:rPr sz="2400" dirty="0"/>
              <a:t> </a:t>
            </a:r>
            <a:r>
              <a:rPr sz="2400" dirty="0" err="1"/>
              <a:t>vědomou</a:t>
            </a:r>
            <a:r>
              <a:rPr sz="2400" dirty="0"/>
              <a:t> </a:t>
            </a:r>
            <a:r>
              <a:rPr sz="2400" dirty="0" err="1"/>
              <a:t>korekci</a:t>
            </a:r>
            <a:r>
              <a:rPr sz="2400" dirty="0"/>
              <a:t> - </a:t>
            </a:r>
            <a:r>
              <a:rPr sz="2400" dirty="0" err="1"/>
              <a:t>umožňuje</a:t>
            </a:r>
            <a:r>
              <a:rPr sz="2400" dirty="0"/>
              <a:t> </a:t>
            </a:r>
            <a:r>
              <a:rPr sz="2400" dirty="0" err="1"/>
              <a:t>rychlé</a:t>
            </a:r>
            <a:r>
              <a:rPr sz="2400" dirty="0"/>
              <a:t>, </a:t>
            </a:r>
            <a:r>
              <a:rPr sz="2400" dirty="0" err="1"/>
              <a:t>přesné</a:t>
            </a:r>
            <a:r>
              <a:rPr sz="2400" dirty="0"/>
              <a:t> a </a:t>
            </a:r>
            <a:r>
              <a:rPr sz="2400" dirty="0" err="1"/>
              <a:t>koordinované</a:t>
            </a:r>
            <a:r>
              <a:rPr sz="2400" dirty="0"/>
              <a:t> </a:t>
            </a:r>
            <a:r>
              <a:rPr sz="2400" dirty="0" err="1"/>
              <a:t>pohyby</a:t>
            </a:r>
            <a:endParaRPr sz="2400" dirty="0"/>
          </a:p>
          <a:p>
            <a:pPr marL="426719" indent="-426719" defTabSz="560831">
              <a:lnSpc>
                <a:spcPct val="100000"/>
              </a:lnSpc>
              <a:spcBef>
                <a:spcPts val="4000"/>
              </a:spcBef>
              <a:defRPr sz="3072"/>
            </a:pPr>
            <a:r>
              <a:rPr lang="cs-CZ" sz="2400" dirty="0" smtClean="0"/>
              <a:t>t</a:t>
            </a:r>
            <a:r>
              <a:rPr sz="2400" dirty="0" smtClean="0"/>
              <a:t>o </a:t>
            </a:r>
            <a:r>
              <a:rPr sz="2400" dirty="0" err="1"/>
              <a:t>platí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pro KF - </a:t>
            </a:r>
            <a:r>
              <a:rPr sz="2400" dirty="0" err="1"/>
              <a:t>mozeček</a:t>
            </a:r>
            <a:r>
              <a:rPr sz="2400" dirty="0"/>
              <a:t> </a:t>
            </a:r>
            <a:r>
              <a:rPr sz="2400" dirty="0" err="1"/>
              <a:t>umožňuje</a:t>
            </a:r>
            <a:r>
              <a:rPr sz="2400" dirty="0"/>
              <a:t> </a:t>
            </a:r>
            <a:r>
              <a:rPr sz="2400" dirty="0" err="1"/>
              <a:t>např</a:t>
            </a:r>
            <a:r>
              <a:rPr sz="2400" dirty="0"/>
              <a:t>. </a:t>
            </a:r>
            <a:r>
              <a:rPr sz="2400" dirty="0" err="1"/>
              <a:t>získávat</a:t>
            </a:r>
            <a:r>
              <a:rPr sz="2400" dirty="0"/>
              <a:t> </a:t>
            </a:r>
            <a:r>
              <a:rPr sz="2400" dirty="0" err="1"/>
              <a:t>dovednosti</a:t>
            </a:r>
            <a:r>
              <a:rPr sz="2400" dirty="0"/>
              <a:t> </a:t>
            </a:r>
            <a:r>
              <a:rPr sz="2400" dirty="0" err="1"/>
              <a:t>při</a:t>
            </a:r>
            <a:r>
              <a:rPr sz="2400" dirty="0"/>
              <a:t> </a:t>
            </a:r>
            <a:r>
              <a:rPr sz="2400" dirty="0" err="1"/>
              <a:t>řešení</a:t>
            </a:r>
            <a:r>
              <a:rPr sz="2400" dirty="0"/>
              <a:t> </a:t>
            </a:r>
            <a:r>
              <a:rPr sz="2400" dirty="0" err="1"/>
              <a:t>různých</a:t>
            </a:r>
            <a:r>
              <a:rPr sz="2400" dirty="0"/>
              <a:t> </a:t>
            </a:r>
            <a:r>
              <a:rPr sz="2400" dirty="0" err="1"/>
              <a:t>matematických</a:t>
            </a:r>
            <a:r>
              <a:rPr sz="2400" dirty="0"/>
              <a:t> </a:t>
            </a:r>
            <a:r>
              <a:rPr sz="2400" dirty="0" err="1"/>
              <a:t>úloh</a:t>
            </a:r>
            <a:r>
              <a:rPr sz="2400" dirty="0"/>
              <a:t> -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začátku</a:t>
            </a:r>
            <a:r>
              <a:rPr sz="2400" dirty="0"/>
              <a:t> je </a:t>
            </a:r>
            <a:r>
              <a:rPr sz="2400" dirty="0" err="1"/>
              <a:t>třeba</a:t>
            </a:r>
            <a:r>
              <a:rPr sz="2400" dirty="0"/>
              <a:t> se </a:t>
            </a:r>
            <a:r>
              <a:rPr sz="2400" dirty="0" err="1"/>
              <a:t>soustředit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porozumění</a:t>
            </a:r>
            <a:r>
              <a:rPr sz="2400" dirty="0"/>
              <a:t> </a:t>
            </a:r>
            <a:r>
              <a:rPr sz="2400" dirty="0" err="1"/>
              <a:t>novým</a:t>
            </a:r>
            <a:r>
              <a:rPr sz="2400" dirty="0"/>
              <a:t>  </a:t>
            </a:r>
            <a:r>
              <a:rPr sz="2400" dirty="0" err="1"/>
              <a:t>postupům</a:t>
            </a:r>
            <a:r>
              <a:rPr sz="2400" dirty="0"/>
              <a:t> a </a:t>
            </a:r>
            <a:r>
              <a:rPr sz="2400" dirty="0" err="1"/>
              <a:t>nad</a:t>
            </a:r>
            <a:r>
              <a:rPr sz="2400" dirty="0"/>
              <a:t> </a:t>
            </a:r>
            <a:r>
              <a:rPr sz="2400" dirty="0" err="1"/>
              <a:t>každým</a:t>
            </a:r>
            <a:r>
              <a:rPr sz="2400" dirty="0"/>
              <a:t> </a:t>
            </a:r>
            <a:r>
              <a:rPr sz="2400" dirty="0" err="1"/>
              <a:t>krokem</a:t>
            </a:r>
            <a:r>
              <a:rPr sz="2400" dirty="0"/>
              <a:t> </a:t>
            </a:r>
            <a:r>
              <a:rPr sz="2400" dirty="0" err="1"/>
              <a:t>přemýšlet</a:t>
            </a:r>
            <a:r>
              <a:rPr sz="2400" dirty="0"/>
              <a:t> - </a:t>
            </a:r>
            <a:r>
              <a:rPr sz="2400" dirty="0" err="1"/>
              <a:t>díky</a:t>
            </a:r>
            <a:r>
              <a:rPr sz="2400" dirty="0"/>
              <a:t> </a:t>
            </a:r>
            <a:r>
              <a:rPr sz="2400" dirty="0" err="1"/>
              <a:t>opakování</a:t>
            </a:r>
            <a:r>
              <a:rPr sz="2400" dirty="0"/>
              <a:t> a </a:t>
            </a:r>
            <a:r>
              <a:rPr sz="2400" dirty="0" err="1"/>
              <a:t>učení</a:t>
            </a:r>
            <a:r>
              <a:rPr sz="2400" dirty="0"/>
              <a:t> </a:t>
            </a:r>
            <a:r>
              <a:rPr sz="2400" dirty="0" err="1"/>
              <a:t>jsme</a:t>
            </a:r>
            <a:r>
              <a:rPr sz="2400" dirty="0"/>
              <a:t> </a:t>
            </a:r>
            <a:r>
              <a:rPr sz="2400" dirty="0" err="1"/>
              <a:t>pak</a:t>
            </a:r>
            <a:r>
              <a:rPr sz="2400" dirty="0"/>
              <a:t> </a:t>
            </a:r>
            <a:r>
              <a:rPr sz="2400" dirty="0" err="1"/>
              <a:t>schopni</a:t>
            </a:r>
            <a:r>
              <a:rPr sz="2400" dirty="0"/>
              <a:t> </a:t>
            </a:r>
            <a:r>
              <a:rPr sz="2400" dirty="0" err="1"/>
              <a:t>problémy</a:t>
            </a:r>
            <a:r>
              <a:rPr sz="2400" dirty="0"/>
              <a:t> </a:t>
            </a:r>
            <a:r>
              <a:rPr sz="2400" dirty="0" err="1"/>
              <a:t>řešit</a:t>
            </a:r>
            <a:r>
              <a:rPr sz="2400" dirty="0"/>
              <a:t> </a:t>
            </a:r>
            <a:r>
              <a:rPr sz="2400" dirty="0" err="1"/>
              <a:t>automaticky</a:t>
            </a:r>
            <a:r>
              <a:rPr sz="2400" dirty="0"/>
              <a:t>,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/>
              <a:t>inverzních</a:t>
            </a:r>
            <a:r>
              <a:rPr sz="2400" dirty="0"/>
              <a:t> </a:t>
            </a:r>
            <a:r>
              <a:rPr sz="2400" dirty="0" err="1"/>
              <a:t>modelů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ozečkový kognitivně-afektivní syndrom…"/>
          <p:cNvSpPr txBox="1">
            <a:spLocks noGrp="1"/>
          </p:cNvSpPr>
          <p:nvPr>
            <p:ph type="title"/>
          </p:nvPr>
        </p:nvSpPr>
        <p:spPr>
          <a:xfrm>
            <a:off x="2434283" y="518694"/>
            <a:ext cx="10170050" cy="183897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21310">
              <a:defRPr sz="4400"/>
            </a:pPr>
            <a:r>
              <a:rPr dirty="0" err="1"/>
              <a:t>Mozečkový</a:t>
            </a:r>
            <a:r>
              <a:rPr dirty="0"/>
              <a:t> </a:t>
            </a:r>
            <a:r>
              <a:rPr dirty="0" err="1"/>
              <a:t>kognitivně-afektivní</a:t>
            </a:r>
            <a:r>
              <a:rPr dirty="0"/>
              <a:t> </a:t>
            </a:r>
            <a:r>
              <a:rPr dirty="0" err="1"/>
              <a:t>syndrom</a:t>
            </a:r>
            <a:endParaRPr dirty="0"/>
          </a:p>
          <a:p>
            <a:pPr defTabSz="321310">
              <a:defRPr sz="4400"/>
            </a:pPr>
            <a:r>
              <a:rPr dirty="0"/>
              <a:t>(cerebellar cognitive affective syndrome CCAS)</a:t>
            </a:r>
          </a:p>
        </p:txBody>
      </p:sp>
      <p:sp>
        <p:nvSpPr>
          <p:cNvPr id="151" name="Deskriptivní diagnostický termín, zahrnuje kognitivní, emoční s behaviorální  symptomy u pacientů s poškozením mozečku…"/>
          <p:cNvSpPr txBox="1">
            <a:spLocks noGrp="1"/>
          </p:cNvSpPr>
          <p:nvPr>
            <p:ph type="body" idx="1"/>
          </p:nvPr>
        </p:nvSpPr>
        <p:spPr>
          <a:xfrm>
            <a:off x="345989" y="2953265"/>
            <a:ext cx="12258343" cy="66355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eskriptivní</a:t>
            </a:r>
            <a:r>
              <a:rPr sz="2200" dirty="0" smtClean="0"/>
              <a:t> </a:t>
            </a:r>
            <a:r>
              <a:rPr sz="2200" dirty="0" err="1"/>
              <a:t>diagnostický</a:t>
            </a:r>
            <a:r>
              <a:rPr sz="2200" dirty="0"/>
              <a:t> </a:t>
            </a:r>
            <a:r>
              <a:rPr sz="2200" dirty="0" err="1"/>
              <a:t>termín</a:t>
            </a:r>
            <a:r>
              <a:rPr sz="2200" dirty="0"/>
              <a:t>,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,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lang="cs-CZ" sz="2200" dirty="0" smtClean="0"/>
              <a:t>a</a:t>
            </a:r>
            <a:r>
              <a:rPr sz="2200" dirty="0" smtClean="0"/>
              <a:t> </a:t>
            </a:r>
            <a:r>
              <a:rPr sz="2200" dirty="0" err="1"/>
              <a:t>behaviorální</a:t>
            </a:r>
            <a:r>
              <a:rPr sz="2200" dirty="0"/>
              <a:t>  </a:t>
            </a:r>
            <a:r>
              <a:rPr sz="2200" dirty="0" err="1"/>
              <a:t>symptomy</a:t>
            </a:r>
            <a:r>
              <a:rPr sz="2200" dirty="0"/>
              <a:t> </a:t>
            </a:r>
            <a:r>
              <a:rPr lang="cs-CZ" sz="2200" dirty="0" smtClean="0"/>
              <a:t>     </a:t>
            </a:r>
            <a:r>
              <a:rPr sz="2200" dirty="0" smtClean="0"/>
              <a:t>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poškozením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původně</a:t>
            </a:r>
            <a:r>
              <a:rPr sz="2200" dirty="0"/>
              <a:t> </a:t>
            </a:r>
            <a:r>
              <a:rPr sz="2200" dirty="0" err="1"/>
              <a:t>popsány</a:t>
            </a:r>
            <a:r>
              <a:rPr sz="2200" dirty="0"/>
              <a:t> v </a:t>
            </a:r>
            <a:r>
              <a:rPr sz="2200" dirty="0" err="1"/>
              <a:t>následujících</a:t>
            </a:r>
            <a:r>
              <a:rPr sz="2200" dirty="0"/>
              <a:t> </a:t>
            </a:r>
            <a:r>
              <a:rPr sz="2200" dirty="0" err="1"/>
              <a:t>oblastech</a:t>
            </a:r>
            <a:endParaRPr sz="2200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e</a:t>
            </a:r>
            <a:r>
              <a:rPr sz="1915" dirty="0" err="1" smtClean="0"/>
              <a:t>xekutivní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oslabení</a:t>
            </a:r>
            <a:r>
              <a:rPr sz="1915" dirty="0"/>
              <a:t> multi-</a:t>
            </a:r>
            <a:r>
              <a:rPr sz="1915" dirty="0" err="1"/>
              <a:t>taskingu</a:t>
            </a:r>
            <a:r>
              <a:rPr sz="1915" dirty="0"/>
              <a:t>, </a:t>
            </a:r>
            <a:r>
              <a:rPr sz="1915" dirty="0" err="1"/>
              <a:t>pracovní</a:t>
            </a:r>
            <a:r>
              <a:rPr sz="1915" dirty="0"/>
              <a:t> </a:t>
            </a:r>
            <a:r>
              <a:rPr sz="1915" dirty="0" err="1"/>
              <a:t>paměti</a:t>
            </a:r>
            <a:r>
              <a:rPr sz="1915" dirty="0"/>
              <a:t>, </a:t>
            </a:r>
            <a:r>
              <a:rPr sz="1915" dirty="0" err="1"/>
              <a:t>abstraktního</a:t>
            </a:r>
            <a:r>
              <a:rPr sz="1915" dirty="0"/>
              <a:t> </a:t>
            </a:r>
            <a:r>
              <a:rPr sz="1915" dirty="0" err="1"/>
              <a:t>usuzování</a:t>
            </a:r>
            <a:r>
              <a:rPr sz="1915" dirty="0"/>
              <a:t>, </a:t>
            </a:r>
            <a:r>
              <a:rPr sz="1915" dirty="0" err="1"/>
              <a:t>plánování</a:t>
            </a:r>
            <a:r>
              <a:rPr sz="1915" dirty="0"/>
              <a:t>, </a:t>
            </a:r>
            <a:r>
              <a:rPr sz="1915" dirty="0" err="1"/>
              <a:t>verbální</a:t>
            </a:r>
            <a:r>
              <a:rPr sz="1915" dirty="0"/>
              <a:t> a </a:t>
            </a:r>
            <a:r>
              <a:rPr sz="1915" dirty="0" err="1"/>
              <a:t>prostorové</a:t>
            </a:r>
            <a:r>
              <a:rPr sz="1915" dirty="0"/>
              <a:t> </a:t>
            </a:r>
            <a:r>
              <a:rPr sz="1915" dirty="0" err="1"/>
              <a:t>fluence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ř</a:t>
            </a:r>
            <a:r>
              <a:rPr sz="1915" dirty="0" err="1" smtClean="0"/>
              <a:t>ečové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dysartrie</a:t>
            </a:r>
            <a:r>
              <a:rPr sz="1915" dirty="0"/>
              <a:t>, </a:t>
            </a:r>
            <a:r>
              <a:rPr sz="1915" dirty="0" err="1"/>
              <a:t>mutismus</a:t>
            </a:r>
            <a:r>
              <a:rPr sz="1915" dirty="0"/>
              <a:t>, </a:t>
            </a:r>
            <a:r>
              <a:rPr sz="1915" dirty="0" err="1"/>
              <a:t>agramatismus</a:t>
            </a:r>
            <a:r>
              <a:rPr sz="1915" dirty="0"/>
              <a:t>, </a:t>
            </a:r>
            <a:r>
              <a:rPr sz="1915" dirty="0" err="1"/>
              <a:t>řečová</a:t>
            </a:r>
            <a:r>
              <a:rPr sz="1915" dirty="0"/>
              <a:t> </a:t>
            </a:r>
            <a:r>
              <a:rPr sz="1915" dirty="0" err="1"/>
              <a:t>apraxie</a:t>
            </a:r>
            <a:r>
              <a:rPr sz="1915" dirty="0"/>
              <a:t>, </a:t>
            </a:r>
            <a:r>
              <a:rPr sz="1915" dirty="0" err="1"/>
              <a:t>snížená</a:t>
            </a:r>
            <a:r>
              <a:rPr sz="1915" dirty="0"/>
              <a:t> </a:t>
            </a:r>
            <a:r>
              <a:rPr sz="1915" dirty="0" err="1"/>
              <a:t>verbální</a:t>
            </a:r>
            <a:r>
              <a:rPr sz="1915" dirty="0"/>
              <a:t> </a:t>
            </a:r>
            <a:r>
              <a:rPr sz="1915" dirty="0" err="1"/>
              <a:t>fluence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v</a:t>
            </a:r>
            <a:r>
              <a:rPr sz="1915" dirty="0" err="1" smtClean="0"/>
              <a:t>izuospaciální</a:t>
            </a:r>
            <a:r>
              <a:rPr sz="1915" dirty="0" smtClean="0"/>
              <a:t> </a:t>
            </a:r>
            <a:r>
              <a:rPr sz="1915" dirty="0" err="1"/>
              <a:t>fce</a:t>
            </a:r>
            <a:r>
              <a:rPr sz="1915" dirty="0"/>
              <a:t> - </a:t>
            </a:r>
            <a:r>
              <a:rPr sz="1915" dirty="0" err="1"/>
              <a:t>zhoršení</a:t>
            </a:r>
            <a:r>
              <a:rPr sz="1915" dirty="0"/>
              <a:t> </a:t>
            </a:r>
            <a:r>
              <a:rPr sz="1915" dirty="0" err="1"/>
              <a:t>prostorové</a:t>
            </a:r>
            <a:r>
              <a:rPr sz="1915" dirty="0"/>
              <a:t> </a:t>
            </a:r>
            <a:r>
              <a:rPr sz="1915" dirty="0" err="1"/>
              <a:t>orientace</a:t>
            </a:r>
            <a:r>
              <a:rPr sz="1915" dirty="0"/>
              <a:t>, </a:t>
            </a:r>
            <a:r>
              <a:rPr sz="1915" dirty="0" err="1"/>
              <a:t>snížená</a:t>
            </a:r>
            <a:r>
              <a:rPr sz="1915" dirty="0"/>
              <a:t> </a:t>
            </a:r>
            <a:r>
              <a:rPr sz="1915" dirty="0" err="1"/>
              <a:t>schopnost</a:t>
            </a:r>
            <a:r>
              <a:rPr sz="1915" dirty="0"/>
              <a:t> </a:t>
            </a:r>
            <a:r>
              <a:rPr sz="1915" dirty="0" err="1"/>
              <a:t>mentální</a:t>
            </a:r>
            <a:r>
              <a:rPr sz="1915" dirty="0"/>
              <a:t> </a:t>
            </a:r>
            <a:r>
              <a:rPr sz="1915" dirty="0" err="1"/>
              <a:t>rotace</a:t>
            </a:r>
            <a:r>
              <a:rPr sz="1915" dirty="0" smtClean="0"/>
              <a:t>,</a:t>
            </a:r>
            <a:r>
              <a:rPr lang="cs-CZ" sz="1915" dirty="0" smtClean="0"/>
              <a:t> </a:t>
            </a:r>
            <a:r>
              <a:rPr sz="1915" dirty="0" err="1" smtClean="0"/>
              <a:t>oslabení</a:t>
            </a:r>
            <a:r>
              <a:rPr sz="1915" dirty="0" smtClean="0"/>
              <a:t> </a:t>
            </a:r>
            <a:r>
              <a:rPr sz="1915" dirty="0" err="1"/>
              <a:t>vizuospaciální</a:t>
            </a:r>
            <a:r>
              <a:rPr sz="1915" dirty="0"/>
              <a:t> </a:t>
            </a:r>
            <a:r>
              <a:rPr sz="1915" dirty="0" err="1"/>
              <a:t>paměti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p</a:t>
            </a:r>
            <a:r>
              <a:rPr sz="1915" dirty="0" err="1" smtClean="0"/>
              <a:t>aměť</a:t>
            </a:r>
            <a:r>
              <a:rPr sz="1915" dirty="0" smtClean="0"/>
              <a:t> </a:t>
            </a:r>
            <a:r>
              <a:rPr sz="1915" dirty="0"/>
              <a:t>a </a:t>
            </a:r>
            <a:r>
              <a:rPr sz="1915" dirty="0" err="1"/>
              <a:t>učení</a:t>
            </a:r>
            <a:r>
              <a:rPr sz="1915" dirty="0"/>
              <a:t> - </a:t>
            </a:r>
            <a:r>
              <a:rPr sz="1915" dirty="0" err="1"/>
              <a:t>ztráta</a:t>
            </a:r>
            <a:r>
              <a:rPr sz="1915" dirty="0"/>
              <a:t> </a:t>
            </a:r>
            <a:r>
              <a:rPr sz="1915" dirty="0" err="1"/>
              <a:t>podmíněných</a:t>
            </a:r>
            <a:r>
              <a:rPr sz="1915" dirty="0"/>
              <a:t> </a:t>
            </a:r>
            <a:r>
              <a:rPr sz="1915" dirty="0" err="1"/>
              <a:t>reflexů</a:t>
            </a:r>
            <a:r>
              <a:rPr sz="1915" dirty="0"/>
              <a:t>, </a:t>
            </a:r>
            <a:r>
              <a:rPr sz="1915" dirty="0" err="1"/>
              <a:t>oslabené</a:t>
            </a:r>
            <a:r>
              <a:rPr sz="1915" dirty="0"/>
              <a:t> </a:t>
            </a:r>
            <a:r>
              <a:rPr sz="1915" dirty="0" err="1"/>
              <a:t>učení</a:t>
            </a:r>
            <a:r>
              <a:rPr sz="1915" dirty="0"/>
              <a:t> </a:t>
            </a:r>
            <a:r>
              <a:rPr sz="1915" dirty="0" err="1"/>
              <a:t>dovednostem</a:t>
            </a:r>
            <a:r>
              <a:rPr sz="1915" dirty="0"/>
              <a:t>, </a:t>
            </a:r>
            <a:r>
              <a:rPr sz="1915" dirty="0" err="1"/>
              <a:t>nižší</a:t>
            </a:r>
            <a:r>
              <a:rPr sz="1915" dirty="0"/>
              <a:t> </a:t>
            </a:r>
            <a:r>
              <a:rPr sz="1915" dirty="0" err="1"/>
              <a:t>kapacita</a:t>
            </a:r>
            <a:r>
              <a:rPr sz="1915" dirty="0"/>
              <a:t> </a:t>
            </a:r>
            <a:r>
              <a:rPr sz="1915" dirty="0" err="1"/>
              <a:t>párových</a:t>
            </a:r>
            <a:r>
              <a:rPr sz="1915" dirty="0"/>
              <a:t> </a:t>
            </a:r>
            <a:r>
              <a:rPr sz="1915" dirty="0" err="1"/>
              <a:t>asociací</a:t>
            </a:r>
            <a:r>
              <a:rPr sz="1915" dirty="0"/>
              <a:t>, </a:t>
            </a:r>
            <a:r>
              <a:rPr sz="1915" dirty="0" err="1"/>
              <a:t>zhoršená</a:t>
            </a:r>
            <a:r>
              <a:rPr sz="1915" dirty="0"/>
              <a:t> </a:t>
            </a:r>
            <a:r>
              <a:rPr sz="1915" dirty="0" err="1"/>
              <a:t>prostorová</a:t>
            </a:r>
            <a:r>
              <a:rPr sz="1915" dirty="0"/>
              <a:t> </a:t>
            </a:r>
            <a:r>
              <a:rPr sz="1915" dirty="0" err="1"/>
              <a:t>paměť</a:t>
            </a:r>
            <a:endParaRPr sz="1915" dirty="0"/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p</a:t>
            </a:r>
            <a:r>
              <a:rPr sz="1915" dirty="0" err="1" smtClean="0"/>
              <a:t>ozornost</a:t>
            </a:r>
            <a:r>
              <a:rPr sz="1915" dirty="0" smtClean="0"/>
              <a:t> </a:t>
            </a:r>
            <a:r>
              <a:rPr sz="1915" dirty="0"/>
              <a:t>- </a:t>
            </a:r>
            <a:r>
              <a:rPr sz="1915" dirty="0" err="1"/>
              <a:t>snížení</a:t>
            </a:r>
            <a:r>
              <a:rPr sz="1915" dirty="0"/>
              <a:t> </a:t>
            </a:r>
            <a:r>
              <a:rPr sz="1915" dirty="0" err="1"/>
              <a:t>kapacity</a:t>
            </a:r>
            <a:r>
              <a:rPr sz="1915" dirty="0"/>
              <a:t>, deficit </a:t>
            </a:r>
            <a:r>
              <a:rPr sz="1915" dirty="0" err="1"/>
              <a:t>přesouvání</a:t>
            </a:r>
            <a:r>
              <a:rPr sz="1915" dirty="0"/>
              <a:t> </a:t>
            </a:r>
            <a:r>
              <a:rPr sz="1915" dirty="0" err="1"/>
              <a:t>pozornosti</a:t>
            </a:r>
            <a:r>
              <a:rPr sz="1915" dirty="0"/>
              <a:t> (set-shifting)</a:t>
            </a:r>
          </a:p>
          <a:p>
            <a:pPr marL="934709" lvl="1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1915" dirty="0" smtClean="0"/>
              <a:t>o</a:t>
            </a:r>
            <a:r>
              <a:rPr sz="1915" dirty="0" err="1" smtClean="0"/>
              <a:t>sobnost</a:t>
            </a:r>
            <a:r>
              <a:rPr sz="1915" dirty="0" smtClean="0"/>
              <a:t> </a:t>
            </a:r>
            <a:r>
              <a:rPr sz="1915" dirty="0"/>
              <a:t>a </a:t>
            </a:r>
            <a:r>
              <a:rPr sz="1915" dirty="0" err="1"/>
              <a:t>emoce</a:t>
            </a:r>
            <a:r>
              <a:rPr sz="1915" dirty="0"/>
              <a:t> - </a:t>
            </a:r>
            <a:r>
              <a:rPr sz="1915" dirty="0" err="1"/>
              <a:t>emoční</a:t>
            </a:r>
            <a:r>
              <a:rPr sz="1915" dirty="0"/>
              <a:t> </a:t>
            </a:r>
            <a:r>
              <a:rPr sz="1915" dirty="0" err="1"/>
              <a:t>labilita</a:t>
            </a:r>
            <a:r>
              <a:rPr sz="1915" dirty="0"/>
              <a:t>, </a:t>
            </a:r>
            <a:r>
              <a:rPr sz="1915" dirty="0" err="1"/>
              <a:t>otupělost</a:t>
            </a:r>
            <a:r>
              <a:rPr sz="1915" dirty="0"/>
              <a:t>, </a:t>
            </a:r>
            <a:r>
              <a:rPr sz="1915" dirty="0" err="1"/>
              <a:t>dezinhibice</a:t>
            </a:r>
            <a:r>
              <a:rPr sz="1915" dirty="0"/>
              <a:t>, </a:t>
            </a:r>
            <a:r>
              <a:rPr sz="1915" dirty="0" err="1"/>
              <a:t>úzkostnost</a:t>
            </a:r>
            <a:r>
              <a:rPr sz="1915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Oslaben bývá výkon při testování intelektu - důsledek oslabení jednotlivých KF…"/>
          <p:cNvSpPr txBox="1">
            <a:spLocks noGrp="1"/>
          </p:cNvSpPr>
          <p:nvPr>
            <p:ph type="body" idx="1"/>
          </p:nvPr>
        </p:nvSpPr>
        <p:spPr>
          <a:xfrm>
            <a:off x="457200" y="1742302"/>
            <a:ext cx="12319686" cy="77971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o</a:t>
            </a:r>
            <a:r>
              <a:rPr sz="2200" dirty="0" err="1" smtClean="0"/>
              <a:t>slaben</a:t>
            </a:r>
            <a:r>
              <a:rPr sz="2200" dirty="0" smtClean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výkon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testování</a:t>
            </a:r>
            <a:r>
              <a:rPr sz="2200" dirty="0"/>
              <a:t> </a:t>
            </a:r>
            <a:r>
              <a:rPr sz="2200" dirty="0" err="1"/>
              <a:t>intelektu</a:t>
            </a:r>
            <a:r>
              <a:rPr sz="2200" dirty="0"/>
              <a:t> 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oslabení</a:t>
            </a:r>
            <a:r>
              <a:rPr sz="2200" dirty="0"/>
              <a:t> </a:t>
            </a:r>
            <a:r>
              <a:rPr sz="2200" dirty="0" err="1"/>
              <a:t>jednotlivých</a:t>
            </a:r>
            <a:r>
              <a:rPr sz="2200" dirty="0"/>
              <a:t> KF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z</a:t>
            </a:r>
            <a:r>
              <a:rPr sz="2200" dirty="0" err="1" smtClean="0"/>
              <a:t>ůstává</a:t>
            </a:r>
            <a:r>
              <a:rPr sz="2200" dirty="0" smtClean="0"/>
              <a:t> </a:t>
            </a:r>
            <a:r>
              <a:rPr sz="2200" dirty="0" err="1"/>
              <a:t>zachována</a:t>
            </a:r>
            <a:r>
              <a:rPr sz="2200" dirty="0"/>
              <a:t> </a:t>
            </a:r>
            <a:r>
              <a:rPr sz="2200" dirty="0" err="1"/>
              <a:t>bdělost</a:t>
            </a:r>
            <a:r>
              <a:rPr sz="2200" dirty="0"/>
              <a:t> a </a:t>
            </a:r>
            <a:r>
              <a:rPr sz="2200" dirty="0" err="1"/>
              <a:t>dlouhodobá</a:t>
            </a:r>
            <a:r>
              <a:rPr sz="2200" dirty="0"/>
              <a:t> </a:t>
            </a:r>
            <a:r>
              <a:rPr sz="2200" dirty="0" err="1" smtClean="0"/>
              <a:t>epizodick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/>
              <a:t>a </a:t>
            </a:r>
            <a:r>
              <a:rPr sz="2200" dirty="0" err="1"/>
              <a:t>sémantická</a:t>
            </a:r>
            <a:r>
              <a:rPr sz="2200" dirty="0"/>
              <a:t> </a:t>
            </a:r>
            <a:r>
              <a:rPr sz="2200" dirty="0" err="1"/>
              <a:t>paměť</a:t>
            </a:r>
            <a:r>
              <a:rPr sz="2200" dirty="0"/>
              <a:t>; </a:t>
            </a:r>
            <a:r>
              <a:rPr sz="2200" dirty="0" err="1"/>
              <a:t>nebyly</a:t>
            </a:r>
            <a:r>
              <a:rPr sz="2200" dirty="0"/>
              <a:t> </a:t>
            </a:r>
            <a:r>
              <a:rPr sz="2200" dirty="0" err="1"/>
              <a:t>pozorovány</a:t>
            </a:r>
            <a:r>
              <a:rPr sz="2200" dirty="0"/>
              <a:t> </a:t>
            </a:r>
            <a:r>
              <a:rPr sz="2200" dirty="0" err="1"/>
              <a:t>znaky</a:t>
            </a:r>
            <a:r>
              <a:rPr sz="2200" dirty="0"/>
              <a:t> </a:t>
            </a:r>
            <a:r>
              <a:rPr sz="2200" dirty="0" err="1"/>
              <a:t>apraxie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agnózie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ejvýraznější</a:t>
            </a:r>
            <a:r>
              <a:rPr sz="2200" dirty="0" smtClean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posteriorně</a:t>
            </a:r>
            <a:r>
              <a:rPr sz="2200" dirty="0"/>
              <a:t> a u </a:t>
            </a:r>
            <a:r>
              <a:rPr sz="2200" dirty="0" err="1"/>
              <a:t>bilaterálních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- </a:t>
            </a:r>
            <a:r>
              <a:rPr sz="2200" dirty="0" err="1"/>
              <a:t>převažují</a:t>
            </a:r>
            <a:r>
              <a:rPr sz="2200" dirty="0"/>
              <a:t> </a:t>
            </a:r>
            <a:r>
              <a:rPr sz="2200" dirty="0" err="1"/>
              <a:t>exekutivní</a:t>
            </a:r>
            <a:r>
              <a:rPr sz="2200" dirty="0"/>
              <a:t> a </a:t>
            </a:r>
            <a:r>
              <a:rPr sz="2200" dirty="0" err="1"/>
              <a:t>vizuospaciální</a:t>
            </a:r>
            <a:r>
              <a:rPr sz="2200" dirty="0"/>
              <a:t> </a:t>
            </a:r>
            <a:r>
              <a:rPr sz="2200" dirty="0" err="1"/>
              <a:t>dysfce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a</a:t>
            </a:r>
            <a:r>
              <a:rPr sz="2200" dirty="0" err="1" smtClean="0"/>
              <a:t>fektivní</a:t>
            </a:r>
            <a:r>
              <a:rPr sz="2200" dirty="0" smtClean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souvisí</a:t>
            </a:r>
            <a:r>
              <a:rPr sz="2200" dirty="0"/>
              <a:t> s </a:t>
            </a:r>
            <a:r>
              <a:rPr sz="2200" dirty="0" err="1"/>
              <a:t>oblastí</a:t>
            </a:r>
            <a:r>
              <a:rPr sz="2200" dirty="0"/>
              <a:t> vermis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z</a:t>
            </a:r>
            <a:r>
              <a:rPr sz="2200" dirty="0" err="1" smtClean="0"/>
              <a:t>ávažnost</a:t>
            </a:r>
            <a:r>
              <a:rPr sz="2200" dirty="0" smtClean="0"/>
              <a:t> </a:t>
            </a:r>
            <a:r>
              <a:rPr sz="2200" dirty="0" err="1"/>
              <a:t>deficitu</a:t>
            </a:r>
            <a:r>
              <a:rPr sz="2200" dirty="0"/>
              <a:t> </a:t>
            </a:r>
            <a:r>
              <a:rPr sz="2200" dirty="0" err="1"/>
              <a:t>koreluje</a:t>
            </a:r>
            <a:r>
              <a:rPr sz="2200" dirty="0"/>
              <a:t> s </a:t>
            </a:r>
            <a:r>
              <a:rPr sz="2200" dirty="0" err="1"/>
              <a:t>velikostí</a:t>
            </a:r>
            <a:r>
              <a:rPr sz="2200" dirty="0"/>
              <a:t> </a:t>
            </a:r>
            <a:r>
              <a:rPr sz="2200" dirty="0" err="1"/>
              <a:t>léze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n</a:t>
            </a:r>
            <a:r>
              <a:rPr sz="2200" dirty="0" err="1" smtClean="0"/>
              <a:t>ejčastější</a:t>
            </a:r>
            <a:r>
              <a:rPr sz="2200" dirty="0" smtClean="0"/>
              <a:t> </a:t>
            </a:r>
            <a:r>
              <a:rPr sz="2200" dirty="0" err="1"/>
              <a:t>etiologií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CMP a </a:t>
            </a:r>
            <a:r>
              <a:rPr sz="2200" dirty="0" err="1"/>
              <a:t>tumory</a:t>
            </a:r>
            <a:r>
              <a:rPr sz="2200" dirty="0"/>
              <a:t> -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když</a:t>
            </a:r>
            <a:r>
              <a:rPr sz="2200" dirty="0"/>
              <a:t> </a:t>
            </a:r>
            <a:r>
              <a:rPr sz="2200" dirty="0" err="1"/>
              <a:t>tito</a:t>
            </a:r>
            <a:r>
              <a:rPr sz="2200" dirty="0"/>
              <a:t>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nemají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,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deficity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u </a:t>
            </a:r>
            <a:r>
              <a:rPr sz="2200" dirty="0" err="1"/>
              <a:t>těch</a:t>
            </a:r>
            <a:r>
              <a:rPr sz="2200" dirty="0"/>
              <a:t>, </a:t>
            </a:r>
            <a:r>
              <a:rPr sz="2200" dirty="0" err="1"/>
              <a:t>kteří</a:t>
            </a:r>
            <a:r>
              <a:rPr sz="2200" dirty="0"/>
              <a:t> </a:t>
            </a:r>
            <a:r>
              <a:rPr sz="2200" dirty="0" err="1"/>
              <a:t>tato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mají</a:t>
            </a:r>
            <a:r>
              <a:rPr sz="2200" dirty="0"/>
              <a:t> - je to </a:t>
            </a:r>
            <a:r>
              <a:rPr sz="2200" dirty="0" err="1"/>
              <a:t>kvůli</a:t>
            </a:r>
            <a:r>
              <a:rPr sz="2200" dirty="0"/>
              <a:t> </a:t>
            </a:r>
            <a:r>
              <a:rPr sz="2200" dirty="0" err="1"/>
              <a:t>vzájemnému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a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 a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diaschize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deficitů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tendenci</a:t>
            </a:r>
            <a:r>
              <a:rPr sz="2200" dirty="0"/>
              <a:t> se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upravit</a:t>
            </a:r>
            <a:r>
              <a:rPr sz="2200" dirty="0"/>
              <a:t>, </a:t>
            </a:r>
            <a:r>
              <a:rPr sz="2200" dirty="0" err="1"/>
              <a:t>při</a:t>
            </a:r>
            <a:r>
              <a:rPr sz="2200" dirty="0"/>
              <a:t> KO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roce</a:t>
            </a:r>
            <a:r>
              <a:rPr sz="2200" dirty="0"/>
              <a:t>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již</a:t>
            </a:r>
            <a:r>
              <a:rPr sz="2200" dirty="0"/>
              <a:t> v </a:t>
            </a:r>
            <a:r>
              <a:rPr sz="2200" dirty="0" err="1"/>
              <a:t>normě</a:t>
            </a:r>
            <a:r>
              <a:rPr sz="2200" dirty="0"/>
              <a:t>; </a:t>
            </a:r>
            <a:r>
              <a:rPr sz="2200" dirty="0" err="1"/>
              <a:t>vyjímkou</a:t>
            </a:r>
            <a:r>
              <a:rPr sz="2200" dirty="0"/>
              <a:t> </a:t>
            </a:r>
            <a:r>
              <a:rPr sz="2200" dirty="0" err="1"/>
              <a:t>exekutivní</a:t>
            </a:r>
            <a:r>
              <a:rPr sz="2200" dirty="0"/>
              <a:t> </a:t>
            </a:r>
            <a:r>
              <a:rPr sz="2200" dirty="0" err="1" smtClean="0"/>
              <a:t>fce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přetrvává</a:t>
            </a:r>
            <a:r>
              <a:rPr sz="2200" dirty="0"/>
              <a:t> deficit; </a:t>
            </a:r>
            <a:r>
              <a:rPr sz="2200" dirty="0" err="1"/>
              <a:t>delší</a:t>
            </a:r>
            <a:r>
              <a:rPr sz="2200" dirty="0"/>
              <a:t> </a:t>
            </a:r>
            <a:r>
              <a:rPr sz="2200" dirty="0" err="1"/>
              <a:t>přetrvávání</a:t>
            </a:r>
            <a:r>
              <a:rPr sz="2200" dirty="0"/>
              <a:t> </a:t>
            </a:r>
            <a:r>
              <a:rPr sz="2200" dirty="0" err="1"/>
              <a:t>deficitů</a:t>
            </a:r>
            <a:r>
              <a:rPr sz="2200" dirty="0"/>
              <a:t> u </a:t>
            </a:r>
            <a:r>
              <a:rPr sz="2200" dirty="0" err="1"/>
              <a:t>dětí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ozečkovo-mozková</a:t>
            </a:r>
            <a:r>
              <a:rPr sz="2200" dirty="0" smtClean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nepostradatelná</a:t>
            </a:r>
            <a:r>
              <a:rPr sz="2200" dirty="0"/>
              <a:t> pro </a:t>
            </a:r>
            <a:r>
              <a:rPr sz="2200" dirty="0" err="1"/>
              <a:t>normální</a:t>
            </a:r>
            <a:r>
              <a:rPr sz="2200" dirty="0"/>
              <a:t> </a:t>
            </a:r>
            <a:r>
              <a:rPr sz="2200" dirty="0" err="1"/>
              <a:t>vývoj</a:t>
            </a:r>
            <a:r>
              <a:rPr sz="2200" dirty="0"/>
              <a:t>,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narušena</a:t>
            </a:r>
            <a:r>
              <a:rPr sz="2200" dirty="0"/>
              <a:t>, </a:t>
            </a:r>
            <a:r>
              <a:rPr sz="2200" dirty="0" err="1"/>
              <a:t>mozek</a:t>
            </a:r>
            <a:r>
              <a:rPr sz="2200" dirty="0"/>
              <a:t> se </a:t>
            </a:r>
            <a:r>
              <a:rPr sz="2200" dirty="0" err="1"/>
              <a:t>nedokáže</a:t>
            </a:r>
            <a:r>
              <a:rPr sz="2200" dirty="0"/>
              <a:t> </a:t>
            </a:r>
            <a:r>
              <a:rPr sz="2200" dirty="0" err="1"/>
              <a:t>reorganizovat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, aby </a:t>
            </a:r>
            <a:r>
              <a:rPr sz="2200" dirty="0" err="1"/>
              <a:t>toto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 smtClean="0"/>
              <a:t>kompenzoval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284204" y="1657868"/>
            <a:ext cx="12505039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6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Řečové fce"/>
          <p:cNvSpPr txBox="1">
            <a:spLocks noGrp="1"/>
          </p:cNvSpPr>
          <p:nvPr>
            <p:ph type="title"/>
          </p:nvPr>
        </p:nvSpPr>
        <p:spPr>
          <a:xfrm>
            <a:off x="3088640" y="172702"/>
            <a:ext cx="9070848" cy="1838973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sz="4800" dirty="0" err="1"/>
              <a:t>Řečové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56" name="Deficity zahrnují dysartrii, mutismus, agramatismus, řečovou apraxii, anomii, sníženou fonemickou a sémantickou verbální fluenci, auditivní složku pracovní paměti, problémy se čtením a psaním, snížené porozumění slyšené řeči a zhoršené vyjadřování se ( ze zkřížené diaschizy vyplývá, že s řečí by měla výrazněji souviset pravá mozečková hemisféra)…"/>
          <p:cNvSpPr txBox="1">
            <a:spLocks noGrp="1"/>
          </p:cNvSpPr>
          <p:nvPr>
            <p:ph type="body" idx="1"/>
          </p:nvPr>
        </p:nvSpPr>
        <p:spPr>
          <a:xfrm>
            <a:off x="518984" y="2162433"/>
            <a:ext cx="12060194" cy="74264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dysartrii</a:t>
            </a:r>
            <a:r>
              <a:rPr sz="2200" dirty="0"/>
              <a:t>, </a:t>
            </a:r>
            <a:r>
              <a:rPr sz="2200" dirty="0" err="1"/>
              <a:t>mutismus</a:t>
            </a:r>
            <a:r>
              <a:rPr sz="2200" dirty="0"/>
              <a:t>, </a:t>
            </a:r>
            <a:r>
              <a:rPr sz="2200" dirty="0" err="1"/>
              <a:t>agramatismus</a:t>
            </a:r>
            <a:r>
              <a:rPr sz="2200" dirty="0"/>
              <a:t>, </a:t>
            </a:r>
            <a:r>
              <a:rPr sz="2200" dirty="0" err="1"/>
              <a:t>řečovou</a:t>
            </a:r>
            <a:r>
              <a:rPr sz="2200" dirty="0"/>
              <a:t> </a:t>
            </a:r>
            <a:r>
              <a:rPr sz="2200" dirty="0" err="1"/>
              <a:t>apraxii</a:t>
            </a:r>
            <a:r>
              <a:rPr sz="2200" dirty="0"/>
              <a:t>, </a:t>
            </a:r>
            <a:r>
              <a:rPr sz="2200" dirty="0" err="1"/>
              <a:t>anomii</a:t>
            </a:r>
            <a:r>
              <a:rPr sz="2200" dirty="0"/>
              <a:t>, </a:t>
            </a:r>
            <a:r>
              <a:rPr sz="2200" dirty="0" err="1"/>
              <a:t>sníženou</a:t>
            </a:r>
            <a:r>
              <a:rPr sz="2200" dirty="0"/>
              <a:t> </a:t>
            </a:r>
            <a:r>
              <a:rPr sz="2200" dirty="0" err="1"/>
              <a:t>fonemickou</a:t>
            </a:r>
            <a:r>
              <a:rPr sz="2200" dirty="0"/>
              <a:t> a </a:t>
            </a:r>
            <a:r>
              <a:rPr sz="2200" dirty="0" err="1"/>
              <a:t>sémantickou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fluenci</a:t>
            </a:r>
            <a:r>
              <a:rPr sz="2200" dirty="0"/>
              <a:t>, </a:t>
            </a:r>
            <a:r>
              <a:rPr sz="2200" dirty="0" err="1"/>
              <a:t>auditivní</a:t>
            </a:r>
            <a:r>
              <a:rPr sz="2200" dirty="0"/>
              <a:t> </a:t>
            </a:r>
            <a:r>
              <a:rPr sz="2200" dirty="0" err="1"/>
              <a:t>složku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problémy</a:t>
            </a:r>
            <a:r>
              <a:rPr sz="2200" dirty="0"/>
              <a:t> se </a:t>
            </a:r>
            <a:r>
              <a:rPr sz="2200" dirty="0" err="1"/>
              <a:t>čtením</a:t>
            </a:r>
            <a:r>
              <a:rPr sz="2200" dirty="0"/>
              <a:t> a </a:t>
            </a:r>
            <a:r>
              <a:rPr sz="2200" dirty="0" err="1"/>
              <a:t>psaním</a:t>
            </a:r>
            <a:r>
              <a:rPr sz="2200" dirty="0"/>
              <a:t>, </a:t>
            </a:r>
            <a:r>
              <a:rPr sz="2200" dirty="0" err="1"/>
              <a:t>snížené</a:t>
            </a:r>
            <a:r>
              <a:rPr sz="2200" dirty="0"/>
              <a:t>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slyšené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a </a:t>
            </a:r>
            <a:r>
              <a:rPr sz="2200" dirty="0" err="1"/>
              <a:t>zhoršené</a:t>
            </a:r>
            <a:r>
              <a:rPr sz="2200" dirty="0"/>
              <a:t> </a:t>
            </a:r>
            <a:r>
              <a:rPr sz="2200" dirty="0" err="1"/>
              <a:t>vyjadřování</a:t>
            </a:r>
            <a:r>
              <a:rPr sz="2200" dirty="0"/>
              <a:t> se </a:t>
            </a:r>
            <a:r>
              <a:rPr sz="2200" dirty="0" smtClean="0"/>
              <a:t>(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diaschizy</a:t>
            </a:r>
            <a:r>
              <a:rPr sz="2200" dirty="0"/>
              <a:t> </a:t>
            </a:r>
            <a:r>
              <a:rPr sz="2200" dirty="0" err="1"/>
              <a:t>vyplývá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s </a:t>
            </a:r>
            <a:r>
              <a:rPr sz="2200" dirty="0" err="1"/>
              <a:t>řečí</a:t>
            </a:r>
            <a:r>
              <a:rPr sz="2200" dirty="0"/>
              <a:t> by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výrazněji</a:t>
            </a:r>
            <a:r>
              <a:rPr sz="2200" dirty="0"/>
              <a:t> </a:t>
            </a:r>
            <a:r>
              <a:rPr sz="2200" dirty="0" err="1"/>
              <a:t>souviset</a:t>
            </a:r>
            <a:r>
              <a:rPr sz="2200" dirty="0"/>
              <a:t> </a:t>
            </a:r>
            <a:r>
              <a:rPr sz="2200" dirty="0" err="1"/>
              <a:t>pravá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hemisféra</a:t>
            </a:r>
            <a:r>
              <a:rPr sz="2200" dirty="0"/>
              <a:t>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taxická</a:t>
            </a:r>
            <a:r>
              <a:rPr sz="2200" b="1" dirty="0" smtClean="0"/>
              <a:t> </a:t>
            </a:r>
            <a:r>
              <a:rPr sz="2200" b="1" dirty="0" err="1"/>
              <a:t>dysartrie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důsledek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koordinace</a:t>
            </a:r>
            <a:r>
              <a:rPr sz="2200" dirty="0"/>
              <a:t> </a:t>
            </a:r>
            <a:r>
              <a:rPr sz="2200" dirty="0" err="1"/>
              <a:t>mluvidel</a:t>
            </a:r>
            <a:r>
              <a:rPr sz="2200" dirty="0"/>
              <a:t> - </a:t>
            </a:r>
            <a:r>
              <a:rPr sz="2200" dirty="0" err="1"/>
              <a:t>nepřesná</a:t>
            </a:r>
            <a:r>
              <a:rPr sz="2200" dirty="0"/>
              <a:t> </a:t>
            </a:r>
            <a:r>
              <a:rPr sz="2200" dirty="0" err="1"/>
              <a:t>výslovnost</a:t>
            </a:r>
            <a:r>
              <a:rPr sz="2200" dirty="0"/>
              <a:t> </a:t>
            </a:r>
            <a:r>
              <a:rPr sz="2200" dirty="0" err="1"/>
              <a:t>jednotlivých</a:t>
            </a:r>
            <a:r>
              <a:rPr sz="2200" dirty="0"/>
              <a:t> </a:t>
            </a:r>
            <a:r>
              <a:rPr sz="2200" dirty="0" err="1"/>
              <a:t>hlásek</a:t>
            </a:r>
            <a:r>
              <a:rPr sz="2200" dirty="0"/>
              <a:t>,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artikulací</a:t>
            </a:r>
            <a:r>
              <a:rPr sz="2200" dirty="0"/>
              <a:t> a </a:t>
            </a:r>
            <a:r>
              <a:rPr sz="2200" dirty="0" err="1"/>
              <a:t>přízvukem</a:t>
            </a:r>
            <a:r>
              <a:rPr sz="2200" dirty="0"/>
              <a:t>, </a:t>
            </a:r>
            <a:r>
              <a:rPr sz="2200" dirty="0" err="1"/>
              <a:t>pomalým</a:t>
            </a:r>
            <a:r>
              <a:rPr sz="2200" dirty="0"/>
              <a:t> </a:t>
            </a:r>
            <a:r>
              <a:rPr sz="2200" dirty="0" err="1"/>
              <a:t>tempem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lang="cs-CZ" sz="2200" dirty="0" smtClean="0"/>
              <a:t>           </a:t>
            </a:r>
            <a:r>
              <a:rPr sz="2200" dirty="0" smtClean="0"/>
              <a:t>a </a:t>
            </a:r>
            <a:r>
              <a:rPr sz="2200" dirty="0" err="1"/>
              <a:t>drsným</a:t>
            </a:r>
            <a:r>
              <a:rPr sz="2200" dirty="0"/>
              <a:t> </a:t>
            </a:r>
            <a:r>
              <a:rPr sz="2200" dirty="0" err="1"/>
              <a:t>hlasem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gramatismus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projev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vyšších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; </a:t>
            </a:r>
            <a:r>
              <a:rPr sz="2200" dirty="0" err="1"/>
              <a:t>vynechávání</a:t>
            </a:r>
            <a:r>
              <a:rPr sz="2200" dirty="0"/>
              <a:t> </a:t>
            </a:r>
            <a:r>
              <a:rPr sz="2200" dirty="0" err="1"/>
              <a:t>spojek</a:t>
            </a:r>
            <a:r>
              <a:rPr sz="2200" dirty="0"/>
              <a:t>, </a:t>
            </a:r>
            <a:r>
              <a:rPr sz="2200" dirty="0" err="1"/>
              <a:t>pomocných</a:t>
            </a:r>
            <a:r>
              <a:rPr sz="2200" dirty="0"/>
              <a:t> </a:t>
            </a:r>
            <a:r>
              <a:rPr sz="2200" dirty="0" err="1"/>
              <a:t>slov</a:t>
            </a:r>
            <a:r>
              <a:rPr sz="2200" dirty="0"/>
              <a:t> a </a:t>
            </a:r>
            <a:r>
              <a:rPr sz="2200" dirty="0" err="1"/>
              <a:t>užívání</a:t>
            </a:r>
            <a:r>
              <a:rPr sz="2200" dirty="0"/>
              <a:t> </a:t>
            </a:r>
            <a:r>
              <a:rPr sz="2200" dirty="0" err="1"/>
              <a:t>infinitivů</a:t>
            </a:r>
            <a:r>
              <a:rPr sz="2200" dirty="0"/>
              <a:t> </a:t>
            </a:r>
            <a:r>
              <a:rPr sz="2200" dirty="0" err="1"/>
              <a:t>namísto</a:t>
            </a:r>
            <a:r>
              <a:rPr sz="2200" dirty="0"/>
              <a:t> </a:t>
            </a:r>
            <a:r>
              <a:rPr sz="2200" dirty="0" err="1" smtClean="0"/>
              <a:t>časovaných</a:t>
            </a:r>
            <a:r>
              <a:rPr sz="2200" dirty="0" smtClean="0"/>
              <a:t> </a:t>
            </a:r>
            <a:r>
              <a:rPr sz="2200" dirty="0" err="1"/>
              <a:t>forem</a:t>
            </a:r>
            <a:r>
              <a:rPr sz="2200" dirty="0"/>
              <a:t> </a:t>
            </a:r>
            <a:r>
              <a:rPr sz="2200" dirty="0" err="1"/>
              <a:t>sloves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ř</a:t>
            </a:r>
            <a:r>
              <a:rPr sz="2200" b="1" dirty="0" err="1" smtClean="0"/>
              <a:t>ečová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artikulační</a:t>
            </a:r>
            <a:r>
              <a:rPr sz="2200" b="1" dirty="0"/>
              <a:t>) </a:t>
            </a:r>
            <a:r>
              <a:rPr sz="2200" b="1" dirty="0" err="1"/>
              <a:t>apraxie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podobná</a:t>
            </a:r>
            <a:r>
              <a:rPr sz="2200" dirty="0"/>
              <a:t> </a:t>
            </a:r>
            <a:r>
              <a:rPr sz="2200" dirty="0" err="1"/>
              <a:t>dysartrii</a:t>
            </a:r>
            <a:r>
              <a:rPr sz="2200" dirty="0"/>
              <a:t>; </a:t>
            </a:r>
            <a:r>
              <a:rPr sz="2200" dirty="0" err="1"/>
              <a:t>těžko</a:t>
            </a:r>
            <a:r>
              <a:rPr sz="2200" dirty="0"/>
              <a:t> </a:t>
            </a:r>
            <a:r>
              <a:rPr sz="2200" dirty="0" err="1"/>
              <a:t>rozlišitelná</a:t>
            </a:r>
            <a:r>
              <a:rPr sz="2200" dirty="0"/>
              <a:t>; </a:t>
            </a:r>
            <a:r>
              <a:rPr sz="2200" dirty="0" err="1"/>
              <a:t>apraxie</a:t>
            </a:r>
            <a:r>
              <a:rPr sz="2200" dirty="0"/>
              <a:t> je </a:t>
            </a:r>
            <a:r>
              <a:rPr sz="2200" dirty="0" err="1"/>
              <a:t>projevem</a:t>
            </a:r>
            <a:r>
              <a:rPr sz="2200" dirty="0"/>
              <a:t> </a:t>
            </a:r>
            <a:r>
              <a:rPr sz="2200" dirty="0" err="1"/>
              <a:t>jiného</a:t>
            </a:r>
            <a:r>
              <a:rPr sz="2200" dirty="0"/>
              <a:t> </a:t>
            </a:r>
            <a:r>
              <a:rPr sz="2200" dirty="0" err="1"/>
              <a:t>mechanismu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- </a:t>
            </a:r>
            <a:r>
              <a:rPr sz="2200" dirty="0" err="1"/>
              <a:t>jde</a:t>
            </a:r>
            <a:r>
              <a:rPr sz="2200" dirty="0"/>
              <a:t> o </a:t>
            </a:r>
            <a:r>
              <a:rPr sz="2200" dirty="0" err="1"/>
              <a:t>neschopnost</a:t>
            </a:r>
            <a:r>
              <a:rPr sz="2200" dirty="0"/>
              <a:t> </a:t>
            </a:r>
            <a:r>
              <a:rPr sz="2200" dirty="0" err="1"/>
              <a:t>volního</a:t>
            </a:r>
            <a:r>
              <a:rPr sz="2200" dirty="0"/>
              <a:t> </a:t>
            </a:r>
            <a:r>
              <a:rPr sz="2200" dirty="0" err="1"/>
              <a:t>ovládání</a:t>
            </a:r>
            <a:r>
              <a:rPr sz="2200" dirty="0"/>
              <a:t> </a:t>
            </a:r>
            <a:r>
              <a:rPr lang="cs-CZ" sz="2200" dirty="0" smtClean="0"/>
              <a:t>                    </a:t>
            </a:r>
            <a:r>
              <a:rPr sz="2200" dirty="0" smtClean="0"/>
              <a:t>a </a:t>
            </a:r>
            <a:r>
              <a:rPr sz="2200" dirty="0" err="1"/>
              <a:t>koordinace</a:t>
            </a:r>
            <a:r>
              <a:rPr sz="2200" dirty="0"/>
              <a:t> </a:t>
            </a:r>
            <a:r>
              <a:rPr sz="2200" dirty="0" err="1"/>
              <a:t>svalů</a:t>
            </a:r>
            <a:r>
              <a:rPr sz="2200" dirty="0"/>
              <a:t> </a:t>
            </a:r>
            <a:r>
              <a:rPr sz="2200" dirty="0" err="1"/>
              <a:t>potřebných</a:t>
            </a:r>
            <a:r>
              <a:rPr sz="2200" dirty="0"/>
              <a:t> pro </a:t>
            </a:r>
            <a:r>
              <a:rPr sz="2200" dirty="0" err="1"/>
              <a:t>řeč</a:t>
            </a:r>
            <a:r>
              <a:rPr sz="2200" dirty="0"/>
              <a:t>, bez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senzorických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drah</a:t>
            </a:r>
            <a:r>
              <a:rPr sz="2200" dirty="0"/>
              <a:t>;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artikulací</a:t>
            </a:r>
            <a:r>
              <a:rPr sz="2200" dirty="0"/>
              <a:t>, </a:t>
            </a:r>
            <a:r>
              <a:rPr sz="2200" dirty="0" err="1"/>
              <a:t>fonetickými</a:t>
            </a:r>
            <a:r>
              <a:rPr sz="2200" dirty="0"/>
              <a:t> </a:t>
            </a:r>
            <a:r>
              <a:rPr sz="2200" dirty="0" err="1"/>
              <a:t>nedostatky</a:t>
            </a:r>
            <a:r>
              <a:rPr sz="2200" dirty="0"/>
              <a:t> a </a:t>
            </a:r>
            <a:r>
              <a:rPr sz="2200" dirty="0" err="1"/>
              <a:t>dysprozódií</a:t>
            </a:r>
            <a:r>
              <a:rPr sz="2200" dirty="0"/>
              <a:t> (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přízvuku</a:t>
            </a:r>
            <a:r>
              <a:rPr sz="2200" dirty="0"/>
              <a:t>, </a:t>
            </a:r>
            <a:r>
              <a:rPr sz="2200" dirty="0" err="1"/>
              <a:t>rytmu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hlasitosti</a:t>
            </a:r>
            <a:r>
              <a:rPr sz="2200" dirty="0"/>
              <a:t> </a:t>
            </a:r>
            <a:r>
              <a:rPr sz="2200" dirty="0" err="1"/>
              <a:t>řečového</a:t>
            </a:r>
            <a:r>
              <a:rPr sz="2200" dirty="0"/>
              <a:t> </a:t>
            </a:r>
            <a:r>
              <a:rPr sz="2200" dirty="0" err="1"/>
              <a:t>projevu</a:t>
            </a:r>
            <a:r>
              <a:rPr sz="2200" dirty="0"/>
              <a:t>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b="1" dirty="0" err="1" smtClean="0"/>
              <a:t>a</a:t>
            </a:r>
            <a:r>
              <a:rPr sz="2200" b="1" dirty="0" err="1" smtClean="0"/>
              <a:t>mnestická</a:t>
            </a:r>
            <a:r>
              <a:rPr sz="2200" b="1" dirty="0" smtClean="0"/>
              <a:t> </a:t>
            </a:r>
            <a:r>
              <a:rPr sz="2200" b="1" dirty="0"/>
              <a:t>a </a:t>
            </a:r>
            <a:r>
              <a:rPr sz="2200" b="1" dirty="0" err="1"/>
              <a:t>transkortikální</a:t>
            </a:r>
            <a:r>
              <a:rPr sz="2200" b="1" dirty="0"/>
              <a:t> </a:t>
            </a:r>
            <a:r>
              <a:rPr sz="2200" b="1" dirty="0" err="1"/>
              <a:t>motorická</a:t>
            </a:r>
            <a:r>
              <a:rPr sz="2200" b="1" dirty="0"/>
              <a:t> </a:t>
            </a:r>
            <a:r>
              <a:rPr sz="2200" b="1" dirty="0" err="1"/>
              <a:t>afázie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potíže</a:t>
            </a:r>
            <a:r>
              <a:rPr sz="2200" dirty="0"/>
              <a:t> s </a:t>
            </a:r>
            <a:r>
              <a:rPr sz="2200" dirty="0" err="1"/>
              <a:t>produkcí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lang="cs-CZ" sz="2200" dirty="0" smtClean="0"/>
              <a:t>                                     </a:t>
            </a:r>
            <a:r>
              <a:rPr sz="2200" dirty="0" smtClean="0"/>
              <a:t>a </a:t>
            </a:r>
            <a:r>
              <a:rPr sz="2200" dirty="0" err="1"/>
              <a:t>pojmenováváním</a:t>
            </a:r>
            <a:r>
              <a:rPr sz="2200" dirty="0"/>
              <a:t> </a:t>
            </a:r>
            <a:r>
              <a:rPr sz="2200" dirty="0" err="1"/>
              <a:t>předmětů</a:t>
            </a:r>
            <a:r>
              <a:rPr sz="2200" dirty="0"/>
              <a:t>; </a:t>
            </a:r>
            <a:r>
              <a:rPr sz="2200" dirty="0" err="1"/>
              <a:t>porozumění</a:t>
            </a:r>
            <a:r>
              <a:rPr sz="2200" dirty="0"/>
              <a:t> </a:t>
            </a:r>
            <a:r>
              <a:rPr sz="2200" dirty="0" err="1"/>
              <a:t>slyšenému</a:t>
            </a:r>
            <a:r>
              <a:rPr sz="2200" dirty="0"/>
              <a:t> a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zachováno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Vizuospaciální fce"/>
          <p:cNvSpPr txBox="1">
            <a:spLocks noGrp="1"/>
          </p:cNvSpPr>
          <p:nvPr>
            <p:ph type="title"/>
          </p:nvPr>
        </p:nvSpPr>
        <p:spPr>
          <a:xfrm>
            <a:off x="3100997" y="82761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Vizuospaciální</a:t>
            </a:r>
            <a:r>
              <a:rPr sz="4800" dirty="0"/>
              <a:t> </a:t>
            </a:r>
            <a:r>
              <a:rPr sz="4800" dirty="0" err="1"/>
              <a:t>fce</a:t>
            </a:r>
            <a:endParaRPr sz="4800" dirty="0"/>
          </a:p>
        </p:txBody>
      </p:sp>
      <p:sp>
        <p:nvSpPr>
          <p:cNvPr id="159" name="Dle zkřížené diaschizy by se do zrakově-prostorových fcí měla více zapojovat levá mozečková hemisfér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zkřížené</a:t>
            </a:r>
            <a:r>
              <a:rPr sz="2200" dirty="0"/>
              <a:t> </a:t>
            </a:r>
            <a:r>
              <a:rPr sz="2200" dirty="0" err="1"/>
              <a:t>diaschizy</a:t>
            </a:r>
            <a:r>
              <a:rPr sz="2200" dirty="0"/>
              <a:t> by se do </a:t>
            </a:r>
            <a:r>
              <a:rPr sz="2200" dirty="0" err="1"/>
              <a:t>zrakově-prostorových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měla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zapojovat</a:t>
            </a:r>
            <a:r>
              <a:rPr sz="2200" dirty="0"/>
              <a:t> </a:t>
            </a:r>
            <a:r>
              <a:rPr sz="2200" dirty="0" err="1"/>
              <a:t>levá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hemisféra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zde</a:t>
            </a:r>
            <a:r>
              <a:rPr sz="2200" dirty="0"/>
              <a:t> </a:t>
            </a:r>
            <a:r>
              <a:rPr sz="2200" dirty="0" err="1"/>
              <a:t>plní</a:t>
            </a:r>
            <a:r>
              <a:rPr sz="2200" dirty="0"/>
              <a:t> </a:t>
            </a:r>
            <a:r>
              <a:rPr sz="2200" dirty="0" err="1"/>
              <a:t>spíše</a:t>
            </a:r>
            <a:r>
              <a:rPr sz="2200" dirty="0"/>
              <a:t> </a:t>
            </a:r>
            <a:r>
              <a:rPr sz="2200" dirty="0" err="1"/>
              <a:t>podpůrnou</a:t>
            </a:r>
            <a:r>
              <a:rPr sz="2200" dirty="0"/>
              <a:t> </a:t>
            </a:r>
            <a:r>
              <a:rPr sz="2200" dirty="0" err="1"/>
              <a:t>roli</a:t>
            </a:r>
            <a:r>
              <a:rPr sz="2200" dirty="0"/>
              <a:t>, </a:t>
            </a:r>
            <a:r>
              <a:rPr sz="2200" dirty="0" err="1"/>
              <a:t>podílí</a:t>
            </a:r>
            <a:r>
              <a:rPr sz="2200" dirty="0"/>
              <a:t> se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některých</a:t>
            </a:r>
            <a:r>
              <a:rPr sz="2200" dirty="0"/>
              <a:t> </a:t>
            </a:r>
            <a:r>
              <a:rPr sz="2200" dirty="0" err="1"/>
              <a:t>elementárních</a:t>
            </a:r>
            <a:r>
              <a:rPr sz="2200" dirty="0"/>
              <a:t> </a:t>
            </a:r>
            <a:r>
              <a:rPr sz="2200" dirty="0" err="1"/>
              <a:t>úkonech</a:t>
            </a:r>
            <a:r>
              <a:rPr sz="2200" dirty="0"/>
              <a:t> - </a:t>
            </a:r>
            <a:r>
              <a:rPr sz="2200" dirty="0" err="1"/>
              <a:t>posouzení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 </a:t>
            </a:r>
            <a:r>
              <a:rPr sz="2200" dirty="0" err="1"/>
              <a:t>čáry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prostorová</a:t>
            </a:r>
            <a:r>
              <a:rPr sz="2200" dirty="0"/>
              <a:t> </a:t>
            </a:r>
            <a:r>
              <a:rPr sz="2200" dirty="0" err="1"/>
              <a:t>lokalizace</a:t>
            </a:r>
            <a:r>
              <a:rPr sz="2200" dirty="0"/>
              <a:t> </a:t>
            </a:r>
            <a:r>
              <a:rPr sz="2200" dirty="0" err="1"/>
              <a:t>stimulu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zrakově-prostorových</a:t>
            </a:r>
            <a:r>
              <a:rPr sz="2200" dirty="0"/>
              <a:t> </a:t>
            </a:r>
            <a:r>
              <a:rPr sz="2200" dirty="0" err="1"/>
              <a:t>úloh</a:t>
            </a:r>
            <a:r>
              <a:rPr sz="2200" dirty="0"/>
              <a:t> je </a:t>
            </a:r>
            <a:r>
              <a:rPr sz="2200" dirty="0" err="1"/>
              <a:t>komplexní</a:t>
            </a:r>
            <a:r>
              <a:rPr sz="2200" dirty="0"/>
              <a:t>, </a:t>
            </a:r>
            <a:r>
              <a:rPr sz="2200" dirty="0" err="1"/>
              <a:t>vyžaduje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a </a:t>
            </a:r>
            <a:r>
              <a:rPr sz="2200" dirty="0" err="1"/>
              <a:t>koordinaci</a:t>
            </a:r>
            <a:r>
              <a:rPr sz="2200" dirty="0"/>
              <a:t> </a:t>
            </a:r>
            <a:r>
              <a:rPr sz="2200" dirty="0" err="1"/>
              <a:t>různých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; je </a:t>
            </a:r>
            <a:r>
              <a:rPr sz="2200" dirty="0" err="1"/>
              <a:t>obtížné</a:t>
            </a:r>
            <a:r>
              <a:rPr sz="2200" dirty="0"/>
              <a:t> </a:t>
            </a:r>
            <a:r>
              <a:rPr sz="2200" dirty="0" err="1"/>
              <a:t>extrahovat</a:t>
            </a:r>
            <a:r>
              <a:rPr sz="2200" dirty="0"/>
              <a:t> data </a:t>
            </a:r>
            <a:r>
              <a:rPr sz="2200" dirty="0" err="1"/>
              <a:t>týkající</a:t>
            </a:r>
            <a:r>
              <a:rPr sz="2200" dirty="0"/>
              <a:t> se </a:t>
            </a:r>
            <a:r>
              <a:rPr sz="2200" dirty="0" err="1"/>
              <a:t>čistě</a:t>
            </a:r>
            <a:r>
              <a:rPr sz="2200" dirty="0"/>
              <a:t> </a:t>
            </a:r>
            <a:r>
              <a:rPr sz="2200" dirty="0" err="1"/>
              <a:t>vizuospaciálního</a:t>
            </a:r>
            <a:r>
              <a:rPr sz="2200" dirty="0"/>
              <a:t> </a:t>
            </a:r>
            <a:r>
              <a:rPr sz="2200" dirty="0" err="1"/>
              <a:t>zpracování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Učení a paměť"/>
          <p:cNvSpPr txBox="1">
            <a:spLocks noGrp="1"/>
          </p:cNvSpPr>
          <p:nvPr>
            <p:ph type="title"/>
          </p:nvPr>
        </p:nvSpPr>
        <p:spPr>
          <a:xfrm>
            <a:off x="3113354" y="51869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Učení</a:t>
            </a:r>
            <a:r>
              <a:rPr sz="4800" dirty="0"/>
              <a:t> a </a:t>
            </a:r>
            <a:r>
              <a:rPr sz="4800" dirty="0" err="1"/>
              <a:t>paměť</a:t>
            </a:r>
            <a:endParaRPr sz="4800" dirty="0"/>
          </a:p>
        </p:txBody>
      </p:sp>
      <p:sp>
        <p:nvSpPr>
          <p:cNvPr id="162" name="Nedeklarativní (implicitní) paměť - mozeček je při tvorbě podmíněných reflexů nejdůležitější strukturou, ovlivňuje i procedurální učení; neurální okruh zabezpečující procedurální a asociační učení zahrnuje mozeček, prefrontální mozkovou kůru a subkortikální oblast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b="1" dirty="0" err="1" smtClean="0"/>
              <a:t>n</a:t>
            </a:r>
            <a:r>
              <a:rPr sz="2200" b="1" dirty="0" err="1" smtClean="0"/>
              <a:t>edeklarativní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implicitní</a:t>
            </a:r>
            <a:r>
              <a:rPr sz="2200" b="1" dirty="0"/>
              <a:t>) </a:t>
            </a:r>
            <a:r>
              <a:rPr sz="2200" b="1" dirty="0" err="1"/>
              <a:t>paměť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mozeček</a:t>
            </a:r>
            <a:r>
              <a:rPr sz="2200" dirty="0"/>
              <a:t> je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tvorbě</a:t>
            </a:r>
            <a:r>
              <a:rPr sz="2200" dirty="0"/>
              <a:t> </a:t>
            </a:r>
            <a:r>
              <a:rPr sz="2200" dirty="0" err="1"/>
              <a:t>podmíněných</a:t>
            </a:r>
            <a:r>
              <a:rPr sz="2200" dirty="0"/>
              <a:t> </a:t>
            </a:r>
            <a:r>
              <a:rPr sz="2200" dirty="0" err="1"/>
              <a:t>reflexů</a:t>
            </a:r>
            <a:r>
              <a:rPr sz="2200" dirty="0"/>
              <a:t> </a:t>
            </a:r>
            <a:r>
              <a:rPr sz="2200" dirty="0" err="1"/>
              <a:t>nejdůležitější</a:t>
            </a:r>
            <a:r>
              <a:rPr sz="2200" dirty="0"/>
              <a:t> </a:t>
            </a:r>
            <a:r>
              <a:rPr sz="2200" dirty="0" err="1"/>
              <a:t>strukturou</a:t>
            </a:r>
            <a:r>
              <a:rPr sz="2200" dirty="0"/>
              <a:t>, </a:t>
            </a:r>
            <a:r>
              <a:rPr sz="2200" dirty="0" err="1"/>
              <a:t>ovlivňuje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procedurální</a:t>
            </a:r>
            <a:r>
              <a:rPr sz="2200" dirty="0"/>
              <a:t> </a:t>
            </a:r>
            <a:r>
              <a:rPr sz="2200" dirty="0" err="1"/>
              <a:t>učení</a:t>
            </a:r>
            <a:r>
              <a:rPr sz="2200" dirty="0"/>
              <a:t>; </a:t>
            </a:r>
            <a:r>
              <a:rPr sz="2200" dirty="0" err="1"/>
              <a:t>neurální</a:t>
            </a:r>
            <a:r>
              <a:rPr sz="2200" dirty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zabezpečující</a:t>
            </a:r>
            <a:r>
              <a:rPr sz="2200" dirty="0"/>
              <a:t> </a:t>
            </a:r>
            <a:r>
              <a:rPr sz="2200" dirty="0" err="1"/>
              <a:t>procedurální</a:t>
            </a:r>
            <a:r>
              <a:rPr sz="2200" dirty="0"/>
              <a:t> a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učení</a:t>
            </a:r>
            <a:r>
              <a:rPr sz="2200" dirty="0"/>
              <a:t>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mozeček</a:t>
            </a:r>
            <a:r>
              <a:rPr sz="2200" dirty="0"/>
              <a:t>,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mozkovou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a </a:t>
            </a:r>
            <a:r>
              <a:rPr sz="2200" dirty="0" err="1"/>
              <a:t>subkortikální</a:t>
            </a:r>
            <a:r>
              <a:rPr sz="2200" dirty="0"/>
              <a:t> </a:t>
            </a:r>
            <a:r>
              <a:rPr sz="2200" dirty="0" err="1"/>
              <a:t>oblasti</a:t>
            </a:r>
            <a:endParaRPr sz="2200" dirty="0"/>
          </a:p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b="1" dirty="0" err="1" smtClean="0"/>
              <a:t>d</a:t>
            </a:r>
            <a:r>
              <a:rPr sz="2200" b="1" dirty="0" err="1" smtClean="0"/>
              <a:t>eklarativní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explicitní</a:t>
            </a:r>
            <a:r>
              <a:rPr sz="2200" b="1" dirty="0"/>
              <a:t>) </a:t>
            </a:r>
            <a:r>
              <a:rPr sz="2200" b="1" dirty="0" err="1"/>
              <a:t>paměť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- </a:t>
            </a:r>
            <a:r>
              <a:rPr sz="2200" dirty="0" err="1"/>
              <a:t>snížení</a:t>
            </a:r>
            <a:r>
              <a:rPr sz="2200" dirty="0"/>
              <a:t> </a:t>
            </a:r>
            <a:r>
              <a:rPr sz="2200" dirty="0" err="1"/>
              <a:t>samostatného</a:t>
            </a:r>
            <a:r>
              <a:rPr sz="2200" dirty="0"/>
              <a:t> </a:t>
            </a:r>
            <a:r>
              <a:rPr sz="2200" dirty="0" err="1"/>
              <a:t>oddáleného</a:t>
            </a:r>
            <a:r>
              <a:rPr sz="2200" dirty="0"/>
              <a:t> </a:t>
            </a:r>
            <a:r>
              <a:rPr sz="2200" dirty="0" err="1"/>
              <a:t>vybavení</a:t>
            </a:r>
            <a:r>
              <a:rPr sz="2200" dirty="0"/>
              <a:t>, ale ne </a:t>
            </a:r>
            <a:r>
              <a:rPr sz="2200" dirty="0" err="1"/>
              <a:t>schopnosti</a:t>
            </a:r>
            <a:r>
              <a:rPr sz="2200" dirty="0"/>
              <a:t> </a:t>
            </a:r>
            <a:r>
              <a:rPr sz="2200" dirty="0" err="1"/>
              <a:t>rekognice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implicitního</a:t>
            </a:r>
            <a:r>
              <a:rPr sz="2200" dirty="0"/>
              <a:t> </a:t>
            </a:r>
            <a:r>
              <a:rPr sz="2200" dirty="0" err="1"/>
              <a:t>učení</a:t>
            </a:r>
            <a:endParaRPr sz="2200" dirty="0"/>
          </a:p>
          <a:p>
            <a:pPr marL="1014719" lvl="1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sz="1915" dirty="0" err="1" smtClean="0"/>
              <a:t>deficity</a:t>
            </a:r>
            <a:r>
              <a:rPr sz="1915" dirty="0" smtClean="0"/>
              <a:t> </a:t>
            </a:r>
            <a:r>
              <a:rPr sz="1915" dirty="0" err="1"/>
              <a:t>vysvětlovány</a:t>
            </a:r>
            <a:r>
              <a:rPr sz="1915" dirty="0"/>
              <a:t> </a:t>
            </a:r>
            <a:r>
              <a:rPr sz="1915" dirty="0" err="1"/>
              <a:t>spíše</a:t>
            </a:r>
            <a:r>
              <a:rPr sz="1915" dirty="0"/>
              <a:t> </a:t>
            </a:r>
            <a:r>
              <a:rPr sz="1915" dirty="0" err="1"/>
              <a:t>na</a:t>
            </a:r>
            <a:r>
              <a:rPr sz="1915" dirty="0"/>
              <a:t> </a:t>
            </a:r>
            <a:r>
              <a:rPr sz="1915" dirty="0" err="1"/>
              <a:t>základě</a:t>
            </a:r>
            <a:r>
              <a:rPr sz="1915" dirty="0"/>
              <a:t> </a:t>
            </a:r>
            <a:r>
              <a:rPr sz="1915" dirty="0" err="1"/>
              <a:t>poškození</a:t>
            </a:r>
            <a:r>
              <a:rPr sz="1915" dirty="0"/>
              <a:t> </a:t>
            </a:r>
            <a:r>
              <a:rPr sz="1915" dirty="0" err="1"/>
              <a:t>exekutivních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 </a:t>
            </a:r>
            <a:r>
              <a:rPr sz="1915" dirty="0" err="1"/>
              <a:t>než</a:t>
            </a:r>
            <a:r>
              <a:rPr sz="1915" dirty="0"/>
              <a:t> </a:t>
            </a:r>
            <a:r>
              <a:rPr sz="1915" dirty="0" err="1"/>
              <a:t>paměti</a:t>
            </a:r>
            <a:r>
              <a:rPr sz="1915" dirty="0"/>
              <a:t> </a:t>
            </a:r>
            <a:r>
              <a:rPr sz="1915" dirty="0" err="1"/>
              <a:t>samotné</a:t>
            </a:r>
            <a:endParaRPr sz="1915" dirty="0"/>
          </a:p>
          <a:p>
            <a:pPr marL="364489" indent="-364489" defTabSz="479044">
              <a:lnSpc>
                <a:spcPct val="110000"/>
              </a:lnSpc>
              <a:spcBef>
                <a:spcPts val="3400"/>
              </a:spcBef>
              <a:defRPr sz="2624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paměti</a:t>
            </a:r>
            <a:r>
              <a:rPr sz="2200" dirty="0"/>
              <a:t> je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 smtClean="0"/>
              <a:t>léz</a:t>
            </a:r>
            <a:r>
              <a:rPr lang="cs-CZ" sz="2200" dirty="0" err="1" smtClean="0"/>
              <a:t>ích</a:t>
            </a:r>
            <a:r>
              <a:rPr sz="2200" dirty="0" smtClean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deficitům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lézi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a </a:t>
            </a:r>
            <a:r>
              <a:rPr sz="2200" dirty="0" err="1"/>
              <a:t>naopak</a:t>
            </a:r>
            <a:r>
              <a:rPr sz="2200" dirty="0"/>
              <a:t> se </a:t>
            </a:r>
            <a:r>
              <a:rPr sz="2200" dirty="0" err="1"/>
              <a:t>liší</a:t>
            </a:r>
            <a:r>
              <a:rPr sz="2200" dirty="0"/>
              <a:t> od </a:t>
            </a:r>
            <a:r>
              <a:rPr sz="2200" dirty="0" err="1"/>
              <a:t>amnézie</a:t>
            </a:r>
            <a:r>
              <a:rPr sz="2200" dirty="0"/>
              <a:t> v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temporálního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kdy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narušena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rekognice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ozornost"/>
          <p:cNvSpPr txBox="1">
            <a:spLocks noGrp="1"/>
          </p:cNvSpPr>
          <p:nvPr>
            <p:ph type="title"/>
          </p:nvPr>
        </p:nvSpPr>
        <p:spPr>
          <a:xfrm>
            <a:off x="3088640" y="64226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Pozornost</a:t>
            </a:r>
            <a:endParaRPr sz="4800" dirty="0"/>
          </a:p>
        </p:txBody>
      </p:sp>
      <p:sp>
        <p:nvSpPr>
          <p:cNvPr id="165" name="Zejména přesouvání pozornosti mezi různými cíli, smyslovými modalitam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ejména</a:t>
            </a:r>
            <a:r>
              <a:rPr sz="2200" dirty="0" smtClean="0"/>
              <a:t> </a:t>
            </a:r>
            <a:r>
              <a:rPr sz="2200" dirty="0" err="1"/>
              <a:t>přesouvání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cíli</a:t>
            </a:r>
            <a:r>
              <a:rPr sz="2200" dirty="0"/>
              <a:t>, </a:t>
            </a:r>
            <a:r>
              <a:rPr sz="2200" dirty="0" err="1"/>
              <a:t>smyslovými</a:t>
            </a:r>
            <a:r>
              <a:rPr sz="2200" dirty="0"/>
              <a:t> </a:t>
            </a:r>
            <a:r>
              <a:rPr sz="2200" dirty="0" err="1"/>
              <a:t>modalitami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apojení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analogicky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do </a:t>
            </a:r>
            <a:r>
              <a:rPr sz="2200" dirty="0" err="1"/>
              <a:t>sakadických</a:t>
            </a:r>
            <a:r>
              <a:rPr sz="2200" dirty="0"/>
              <a:t> </a:t>
            </a:r>
            <a:r>
              <a:rPr sz="2200" dirty="0" err="1"/>
              <a:t>očních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 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 </a:t>
            </a:r>
            <a:r>
              <a:rPr sz="2200" dirty="0" err="1"/>
              <a:t>nemizí</a:t>
            </a:r>
            <a:r>
              <a:rPr sz="2200" dirty="0"/>
              <a:t>, ale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přesné</a:t>
            </a:r>
            <a:r>
              <a:rPr sz="2200" dirty="0"/>
              <a:t> v </a:t>
            </a:r>
            <a:r>
              <a:rPr sz="2200" dirty="0" err="1"/>
              <a:t>čase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prostoru</a:t>
            </a:r>
            <a:r>
              <a:rPr sz="2200" dirty="0"/>
              <a:t> - </a:t>
            </a:r>
            <a:r>
              <a:rPr sz="2200" dirty="0" err="1"/>
              <a:t>jde</a:t>
            </a:r>
            <a:r>
              <a:rPr sz="2200" dirty="0"/>
              <a:t> o </a:t>
            </a:r>
            <a:r>
              <a:rPr sz="2200" dirty="0" err="1"/>
              <a:t>dysmetrii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h</a:t>
            </a:r>
            <a:r>
              <a:rPr sz="2200" dirty="0" err="1" smtClean="0"/>
              <a:t>ypotéza</a:t>
            </a:r>
            <a:r>
              <a:rPr sz="2200" dirty="0" smtClean="0"/>
              <a:t> </a:t>
            </a:r>
            <a:r>
              <a:rPr sz="2200" dirty="0" err="1"/>
              <a:t>dysmetrie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- </a:t>
            </a:r>
            <a:r>
              <a:rPr sz="2200" dirty="0" err="1"/>
              <a:t>přesuny</a:t>
            </a:r>
            <a:r>
              <a:rPr sz="2200" dirty="0"/>
              <a:t> </a:t>
            </a:r>
            <a:r>
              <a:rPr sz="2200" dirty="0" err="1"/>
              <a:t>zaměření</a:t>
            </a:r>
            <a:r>
              <a:rPr sz="2200" dirty="0"/>
              <a:t> </a:t>
            </a:r>
            <a:r>
              <a:rPr sz="2200" dirty="0" err="1"/>
              <a:t>pomalejší</a:t>
            </a:r>
            <a:r>
              <a:rPr sz="2200" dirty="0"/>
              <a:t> a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přesné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v</a:t>
            </a:r>
            <a:r>
              <a:rPr sz="2200" dirty="0" err="1" smtClean="0"/>
              <a:t>ětšina</a:t>
            </a:r>
            <a:r>
              <a:rPr sz="2200" dirty="0" smtClean="0"/>
              <a:t> </a:t>
            </a:r>
            <a:r>
              <a:rPr sz="2200" dirty="0" err="1"/>
              <a:t>testových</a:t>
            </a:r>
            <a:r>
              <a:rPr sz="2200" dirty="0"/>
              <a:t> </a:t>
            </a:r>
            <a:r>
              <a:rPr sz="2200" dirty="0" err="1"/>
              <a:t>metod</a:t>
            </a:r>
            <a:r>
              <a:rPr sz="2200" dirty="0"/>
              <a:t> </a:t>
            </a:r>
            <a:r>
              <a:rPr sz="2200" dirty="0" err="1"/>
              <a:t>vyžaduje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dalších</a:t>
            </a:r>
            <a:r>
              <a:rPr sz="2200" dirty="0"/>
              <a:t> KF,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motorických</a:t>
            </a:r>
            <a:r>
              <a:rPr sz="2200" dirty="0"/>
              <a:t> </a:t>
            </a:r>
            <a:r>
              <a:rPr sz="2200" dirty="0" err="1"/>
              <a:t>projevů</a:t>
            </a:r>
            <a:r>
              <a:rPr sz="2200" dirty="0"/>
              <a:t> (</a:t>
            </a:r>
            <a:r>
              <a:rPr sz="2200" dirty="0" err="1"/>
              <a:t>pohyby</a:t>
            </a:r>
            <a:r>
              <a:rPr sz="2200" dirty="0"/>
              <a:t> </a:t>
            </a:r>
            <a:r>
              <a:rPr sz="2200" dirty="0" err="1"/>
              <a:t>očí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vyhledávání</a:t>
            </a:r>
            <a:r>
              <a:rPr sz="2200" dirty="0"/>
              <a:t> </a:t>
            </a:r>
            <a:r>
              <a:rPr sz="2200" dirty="0" err="1"/>
              <a:t>cílů</a:t>
            </a:r>
            <a:r>
              <a:rPr sz="2200" dirty="0"/>
              <a:t>, </a:t>
            </a:r>
            <a:r>
              <a:rPr sz="2200" dirty="0" err="1"/>
              <a:t>jemná</a:t>
            </a:r>
            <a:r>
              <a:rPr sz="2200" dirty="0"/>
              <a:t> </a:t>
            </a:r>
            <a:r>
              <a:rPr sz="2200" dirty="0" err="1"/>
              <a:t>motorika</a:t>
            </a:r>
            <a:r>
              <a:rPr sz="2200" dirty="0"/>
              <a:t> </a:t>
            </a:r>
            <a:r>
              <a:rPr sz="2200" dirty="0" err="1"/>
              <a:t>psaní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kreslení</a:t>
            </a:r>
            <a:r>
              <a:rPr sz="2200" dirty="0"/>
              <a:t>),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- </a:t>
            </a:r>
            <a:r>
              <a:rPr sz="2200" dirty="0" err="1"/>
              <a:t>pokud</a:t>
            </a:r>
            <a:r>
              <a:rPr sz="2200" dirty="0"/>
              <a:t> se </a:t>
            </a:r>
            <a:r>
              <a:rPr sz="2200" dirty="0" err="1"/>
              <a:t>odečtou</a:t>
            </a:r>
            <a:r>
              <a:rPr sz="2200" dirty="0"/>
              <a:t> </a:t>
            </a:r>
            <a:r>
              <a:rPr sz="2200" dirty="0" err="1"/>
              <a:t>tyto</a:t>
            </a:r>
            <a:r>
              <a:rPr sz="2200" dirty="0"/>
              <a:t> </a:t>
            </a:r>
            <a:r>
              <a:rPr sz="2200" dirty="0" err="1"/>
              <a:t>vlivy</a:t>
            </a:r>
            <a:r>
              <a:rPr sz="2200" dirty="0"/>
              <a:t>, </a:t>
            </a:r>
            <a:r>
              <a:rPr sz="2200" dirty="0" err="1"/>
              <a:t>výsledky</a:t>
            </a:r>
            <a:r>
              <a:rPr sz="2200" dirty="0"/>
              <a:t> </a:t>
            </a:r>
            <a:r>
              <a:rPr sz="2200" dirty="0" err="1"/>
              <a:t>nepřesvědčivé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studií</a:t>
            </a:r>
            <a:r>
              <a:rPr sz="2200" dirty="0"/>
              <a:t> se </a:t>
            </a:r>
            <a:r>
              <a:rPr sz="2200" dirty="0" err="1"/>
              <a:t>zobrazovacími</a:t>
            </a:r>
            <a:r>
              <a:rPr sz="2200" dirty="0"/>
              <a:t> </a:t>
            </a:r>
            <a:r>
              <a:rPr sz="2200" dirty="0" err="1"/>
              <a:t>metodami</a:t>
            </a:r>
            <a:r>
              <a:rPr sz="2200" dirty="0"/>
              <a:t> - </a:t>
            </a:r>
            <a:r>
              <a:rPr sz="2200" dirty="0" err="1"/>
              <a:t>kritika</a:t>
            </a:r>
            <a:r>
              <a:rPr sz="2200" dirty="0"/>
              <a:t> </a:t>
            </a:r>
            <a:r>
              <a:rPr sz="2200" dirty="0" err="1"/>
              <a:t>nedostatku</a:t>
            </a:r>
            <a:r>
              <a:rPr sz="2200" dirty="0"/>
              <a:t> </a:t>
            </a:r>
            <a:r>
              <a:rPr sz="2200" dirty="0" err="1"/>
              <a:t>kontroly</a:t>
            </a:r>
            <a:r>
              <a:rPr sz="2200" dirty="0"/>
              <a:t> </a:t>
            </a:r>
            <a:r>
              <a:rPr sz="2200" dirty="0" err="1"/>
              <a:t>intervenujících</a:t>
            </a:r>
            <a:r>
              <a:rPr sz="2200" dirty="0"/>
              <a:t> </a:t>
            </a:r>
            <a:r>
              <a:rPr sz="2200" dirty="0" err="1"/>
              <a:t>proměnných</a:t>
            </a:r>
            <a:r>
              <a:rPr sz="2200" dirty="0"/>
              <a:t> (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motoriky</a:t>
            </a:r>
            <a:r>
              <a:rPr sz="2200" dirty="0"/>
              <a:t>),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způsobují</a:t>
            </a:r>
            <a:r>
              <a:rPr sz="2200" dirty="0"/>
              <a:t> </a:t>
            </a:r>
            <a:r>
              <a:rPr sz="2200" dirty="0" err="1"/>
              <a:t>aktivaci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315594" indent="-315594" defTabSz="414781">
              <a:lnSpc>
                <a:spcPct val="100000"/>
              </a:lnSpc>
              <a:spcBef>
                <a:spcPts val="2900"/>
              </a:spcBef>
              <a:defRPr sz="2272"/>
            </a:pPr>
            <a:r>
              <a:rPr lang="cs-CZ" sz="2200" dirty="0" err="1" smtClean="0"/>
              <a:t>z</a:t>
            </a:r>
            <a:r>
              <a:rPr sz="2200" dirty="0" err="1" smtClean="0"/>
              <a:t>ávěr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b="1" dirty="0" err="1"/>
              <a:t>mozeček</a:t>
            </a:r>
            <a:r>
              <a:rPr sz="2200" b="1" dirty="0"/>
              <a:t> </a:t>
            </a:r>
            <a:r>
              <a:rPr sz="2200" b="1" dirty="0" err="1"/>
              <a:t>pozornost</a:t>
            </a:r>
            <a:r>
              <a:rPr sz="2200" b="1" dirty="0"/>
              <a:t> </a:t>
            </a:r>
            <a:r>
              <a:rPr sz="2200" b="1" dirty="0" err="1"/>
              <a:t>přímo</a:t>
            </a:r>
            <a:r>
              <a:rPr sz="2200" b="1" dirty="0"/>
              <a:t> </a:t>
            </a:r>
            <a:r>
              <a:rPr sz="2200" b="1" dirty="0" err="1"/>
              <a:t>neovlivňuje</a:t>
            </a:r>
            <a:endParaRPr sz="2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xekutivní fcen"/>
          <p:cNvSpPr txBox="1">
            <a:spLocks noGrp="1"/>
          </p:cNvSpPr>
          <p:nvPr>
            <p:ph type="title"/>
          </p:nvPr>
        </p:nvSpPr>
        <p:spPr>
          <a:xfrm>
            <a:off x="3088640" y="53105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Exekutivní</a:t>
            </a:r>
            <a:r>
              <a:rPr sz="4800" dirty="0"/>
              <a:t> </a:t>
            </a:r>
            <a:r>
              <a:rPr sz="4800" dirty="0" err="1" smtClean="0"/>
              <a:t>fce</a:t>
            </a:r>
            <a:endParaRPr sz="4800" dirty="0"/>
          </a:p>
        </p:txBody>
      </p:sp>
      <p:sp>
        <p:nvSpPr>
          <p:cNvPr id="168" name="Neurální okruh exekutivních fcí zahrnuje prefrontální a frontální kůru, talamus, bazální ganglia a mozeček…"/>
          <p:cNvSpPr txBox="1">
            <a:spLocks noGrp="1"/>
          </p:cNvSpPr>
          <p:nvPr>
            <p:ph type="body" idx="1"/>
          </p:nvPr>
        </p:nvSpPr>
        <p:spPr>
          <a:xfrm>
            <a:off x="845311" y="2370025"/>
            <a:ext cx="11647369" cy="70705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eurální</a:t>
            </a:r>
            <a:r>
              <a:rPr sz="2200" dirty="0" smtClean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zahrnuje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a </a:t>
            </a:r>
            <a:r>
              <a:rPr sz="2200" dirty="0" err="1"/>
              <a:t>frontální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, </a:t>
            </a:r>
            <a:r>
              <a:rPr sz="2200" dirty="0" err="1"/>
              <a:t>talamus</a:t>
            </a:r>
            <a:r>
              <a:rPr sz="2200" dirty="0"/>
              <a:t>, </a:t>
            </a:r>
            <a:r>
              <a:rPr sz="2200" dirty="0" err="1"/>
              <a:t>bazální</a:t>
            </a:r>
            <a:r>
              <a:rPr sz="2200" dirty="0"/>
              <a:t> ganglia a </a:t>
            </a:r>
            <a:r>
              <a:rPr sz="2200" dirty="0" err="1"/>
              <a:t>mozeček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d</a:t>
            </a:r>
            <a:r>
              <a:rPr sz="2200" dirty="0" err="1" smtClean="0"/>
              <a:t>eficity</a:t>
            </a:r>
            <a:r>
              <a:rPr sz="2200" dirty="0" smtClean="0"/>
              <a:t> </a:t>
            </a:r>
            <a:r>
              <a:rPr sz="2200" dirty="0" err="1"/>
              <a:t>plánování</a:t>
            </a:r>
            <a:r>
              <a:rPr sz="2200" dirty="0"/>
              <a:t>, </a:t>
            </a:r>
            <a:r>
              <a:rPr sz="2200" dirty="0" err="1"/>
              <a:t>změn</a:t>
            </a:r>
            <a:r>
              <a:rPr sz="2200" dirty="0"/>
              <a:t> </a:t>
            </a:r>
            <a:r>
              <a:rPr sz="2200" dirty="0" err="1"/>
              <a:t>strategie</a:t>
            </a:r>
            <a:r>
              <a:rPr sz="2200" dirty="0"/>
              <a:t>, </a:t>
            </a:r>
            <a:r>
              <a:rPr sz="2200" dirty="0" err="1"/>
              <a:t>abstraktního</a:t>
            </a:r>
            <a:r>
              <a:rPr sz="2200" dirty="0"/>
              <a:t> </a:t>
            </a:r>
            <a:r>
              <a:rPr sz="2200" dirty="0" err="1"/>
              <a:t>uvažování</a:t>
            </a:r>
            <a:r>
              <a:rPr sz="2200" dirty="0"/>
              <a:t>,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</a:t>
            </a:r>
            <a:r>
              <a:rPr lang="cs-CZ" sz="2200" dirty="0" smtClean="0"/>
              <a:t>                 </a:t>
            </a:r>
            <a:r>
              <a:rPr sz="2200" dirty="0" smtClean="0"/>
              <a:t>a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n</a:t>
            </a:r>
            <a:r>
              <a:rPr sz="2200" dirty="0" err="1" smtClean="0"/>
              <a:t>arušeno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hlavně</a:t>
            </a:r>
            <a:r>
              <a:rPr sz="2200" dirty="0"/>
              <a:t> </a:t>
            </a:r>
            <a:r>
              <a:rPr sz="2200" dirty="0" err="1"/>
              <a:t>provádění</a:t>
            </a:r>
            <a:r>
              <a:rPr sz="2200" dirty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úkolů</a:t>
            </a:r>
            <a:r>
              <a:rPr sz="2200" dirty="0"/>
              <a:t> - multi-tasking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v</a:t>
            </a:r>
            <a:r>
              <a:rPr sz="2200" dirty="0" smtClean="0"/>
              <a:t>liv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</a:t>
            </a:r>
            <a:r>
              <a:rPr sz="2200" dirty="0" err="1"/>
              <a:t>fluenci</a:t>
            </a:r>
            <a:r>
              <a:rPr sz="2200" dirty="0"/>
              <a:t> - </a:t>
            </a:r>
            <a:r>
              <a:rPr sz="2200" dirty="0" err="1"/>
              <a:t>fonemická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oslabena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sémantická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spojen</a:t>
            </a:r>
            <a:r>
              <a:rPr sz="2200" dirty="0"/>
              <a:t> s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pamětí</a:t>
            </a:r>
            <a:r>
              <a:rPr sz="2200" dirty="0"/>
              <a:t>, </a:t>
            </a:r>
            <a:r>
              <a:rPr sz="2200" dirty="0" err="1"/>
              <a:t>zejména</a:t>
            </a:r>
            <a:r>
              <a:rPr sz="2200" dirty="0"/>
              <a:t> </a:t>
            </a:r>
            <a:r>
              <a:rPr sz="2200" dirty="0" err="1"/>
              <a:t>verbální</a:t>
            </a:r>
            <a:r>
              <a:rPr sz="2200" dirty="0"/>
              <a:t> oblast - </a:t>
            </a:r>
            <a:r>
              <a:rPr sz="2200" dirty="0" err="1"/>
              <a:t>mozeček</a:t>
            </a:r>
            <a:r>
              <a:rPr sz="2200" dirty="0"/>
              <a:t> by </a:t>
            </a:r>
            <a:r>
              <a:rPr sz="2200" dirty="0" err="1"/>
              <a:t>mohl</a:t>
            </a:r>
            <a:r>
              <a:rPr sz="2200" dirty="0"/>
              <a:t> </a:t>
            </a:r>
            <a:r>
              <a:rPr sz="2200" dirty="0" err="1"/>
              <a:t>tvořit</a:t>
            </a:r>
            <a:r>
              <a:rPr sz="2200" dirty="0"/>
              <a:t> </a:t>
            </a:r>
            <a:r>
              <a:rPr sz="2200" dirty="0" err="1"/>
              <a:t>součást</a:t>
            </a:r>
            <a:r>
              <a:rPr sz="2200" dirty="0"/>
              <a:t> </a:t>
            </a:r>
            <a:r>
              <a:rPr sz="2200" dirty="0" err="1"/>
              <a:t>procesu</a:t>
            </a:r>
            <a:r>
              <a:rPr sz="2200" dirty="0"/>
              <a:t>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“v </a:t>
            </a:r>
            <a:r>
              <a:rPr sz="2200" dirty="0" err="1"/>
              <a:t>duchu</a:t>
            </a:r>
            <a:r>
              <a:rPr sz="2200" dirty="0"/>
              <a:t>” (articulatory rehearsal); </a:t>
            </a:r>
            <a:r>
              <a:rPr sz="2200" dirty="0" err="1"/>
              <a:t>opakovaně</a:t>
            </a:r>
            <a:r>
              <a:rPr sz="2200" dirty="0"/>
              <a:t> </a:t>
            </a:r>
            <a:r>
              <a:rPr sz="2200" dirty="0" err="1"/>
              <a:t>potvrzena</a:t>
            </a:r>
            <a:r>
              <a:rPr sz="2200" dirty="0"/>
              <a:t> </a:t>
            </a:r>
            <a:r>
              <a:rPr sz="2200" dirty="0" err="1"/>
              <a:t>aktivace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během</a:t>
            </a:r>
            <a:r>
              <a:rPr sz="2200" dirty="0"/>
              <a:t> </a:t>
            </a:r>
            <a:r>
              <a:rPr sz="2200" dirty="0" err="1"/>
              <a:t>krátkodobého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etaanalýza</a:t>
            </a:r>
            <a:r>
              <a:rPr sz="2200" dirty="0" smtClean="0"/>
              <a:t> </a:t>
            </a:r>
            <a:r>
              <a:rPr sz="2200" dirty="0" err="1"/>
              <a:t>zobrazovacích</a:t>
            </a:r>
            <a:r>
              <a:rPr sz="2200" dirty="0"/>
              <a:t> </a:t>
            </a:r>
            <a:r>
              <a:rPr sz="2200" dirty="0" err="1"/>
              <a:t>studií</a:t>
            </a:r>
            <a:r>
              <a:rPr sz="2200" dirty="0"/>
              <a:t> - </a:t>
            </a:r>
            <a:r>
              <a:rPr sz="2200" dirty="0" err="1"/>
              <a:t>potvrdila</a:t>
            </a:r>
            <a:r>
              <a:rPr sz="2200" dirty="0"/>
              <a:t> </a:t>
            </a:r>
            <a:r>
              <a:rPr sz="2200" dirty="0" err="1"/>
              <a:t>konzistentní</a:t>
            </a:r>
            <a:r>
              <a:rPr sz="2200" dirty="0"/>
              <a:t> </a:t>
            </a:r>
            <a:r>
              <a:rPr sz="2200" dirty="0" err="1"/>
              <a:t>zapojení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 </a:t>
            </a:r>
            <a:r>
              <a:rPr sz="2200" dirty="0" err="1"/>
              <a:t>verbálního</a:t>
            </a:r>
            <a:r>
              <a:rPr sz="2200" dirty="0"/>
              <a:t> </a:t>
            </a:r>
            <a:r>
              <a:rPr sz="2200" dirty="0" err="1"/>
              <a:t>materiálu</a:t>
            </a:r>
            <a:r>
              <a:rPr sz="2200" dirty="0"/>
              <a:t> a </a:t>
            </a:r>
            <a:r>
              <a:rPr sz="2200" dirty="0" err="1"/>
              <a:t>objektů</a:t>
            </a:r>
            <a:r>
              <a:rPr sz="2200" dirty="0"/>
              <a:t>, ale ne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prostorové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paměti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o</a:t>
            </a:r>
            <a:r>
              <a:rPr sz="2200" dirty="0" err="1" smtClean="0"/>
              <a:t>slabení</a:t>
            </a:r>
            <a:r>
              <a:rPr sz="2200" dirty="0" smtClean="0"/>
              <a:t> </a:t>
            </a:r>
            <a:r>
              <a:rPr sz="2200" dirty="0" err="1"/>
              <a:t>exekutivních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přetrvává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delší</a:t>
            </a:r>
            <a:r>
              <a:rPr sz="2200" dirty="0"/>
              <a:t> </a:t>
            </a:r>
            <a:r>
              <a:rPr sz="2200" dirty="0" err="1"/>
              <a:t>období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vzniku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a </a:t>
            </a:r>
            <a:r>
              <a:rPr sz="2200" dirty="0" err="1"/>
              <a:t>nemá</a:t>
            </a:r>
            <a:r>
              <a:rPr sz="2200" dirty="0"/>
              <a:t> </a:t>
            </a:r>
            <a:r>
              <a:rPr sz="2200" dirty="0" err="1"/>
              <a:t>tendenci</a:t>
            </a:r>
            <a:r>
              <a:rPr sz="2200" dirty="0"/>
              <a:t> se </a:t>
            </a:r>
            <a:r>
              <a:rPr sz="2200" dirty="0" err="1"/>
              <a:t>zlepšit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Mozeček (cerebellum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Mozeček</a:t>
            </a:r>
            <a:r>
              <a:rPr sz="4800" dirty="0"/>
              <a:t> (cerebellum)</a:t>
            </a:r>
          </a:p>
        </p:txBody>
      </p:sp>
      <p:sp>
        <p:nvSpPr>
          <p:cNvPr id="123" name="Jakási zmenšená verze velkého mozku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j</a:t>
            </a:r>
            <a:r>
              <a:rPr sz="2400" dirty="0" err="1" smtClean="0"/>
              <a:t>akási</a:t>
            </a:r>
            <a:r>
              <a:rPr sz="2400" dirty="0" smtClean="0"/>
              <a:t> </a:t>
            </a:r>
            <a:r>
              <a:rPr sz="2400" dirty="0" err="1"/>
              <a:t>zmenšená</a:t>
            </a:r>
            <a:r>
              <a:rPr sz="2400" dirty="0"/>
              <a:t> </a:t>
            </a:r>
            <a:r>
              <a:rPr sz="2400" dirty="0" err="1"/>
              <a:t>verze</a:t>
            </a:r>
            <a:r>
              <a:rPr sz="2400" dirty="0"/>
              <a:t> </a:t>
            </a:r>
            <a:r>
              <a:rPr sz="2400" dirty="0" err="1"/>
              <a:t>velkého</a:t>
            </a:r>
            <a:r>
              <a:rPr sz="2400" dirty="0"/>
              <a:t> </a:t>
            </a:r>
            <a:r>
              <a:rPr sz="2400" dirty="0" err="1"/>
              <a:t>mozku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z</a:t>
            </a:r>
            <a:r>
              <a:rPr sz="2400" dirty="0" err="1" smtClean="0"/>
              <a:t>abírá</a:t>
            </a:r>
            <a:r>
              <a:rPr sz="2400" dirty="0" smtClean="0"/>
              <a:t> </a:t>
            </a:r>
            <a:r>
              <a:rPr sz="2400" dirty="0" err="1"/>
              <a:t>asi</a:t>
            </a:r>
            <a:r>
              <a:rPr sz="2400" dirty="0"/>
              <a:t> </a:t>
            </a:r>
            <a:r>
              <a:rPr sz="2400" dirty="0" err="1"/>
              <a:t>desetinu</a:t>
            </a:r>
            <a:r>
              <a:rPr sz="2400" dirty="0"/>
              <a:t> </a:t>
            </a:r>
            <a:r>
              <a:rPr sz="2400" dirty="0" err="1"/>
              <a:t>prostoru</a:t>
            </a:r>
            <a:r>
              <a:rPr sz="2400" dirty="0"/>
              <a:t>, ale </a:t>
            </a:r>
            <a:r>
              <a:rPr sz="2400" dirty="0" err="1"/>
              <a:t>obsahuje</a:t>
            </a:r>
            <a:r>
              <a:rPr sz="2400" dirty="0"/>
              <a:t> </a:t>
            </a:r>
            <a:r>
              <a:rPr sz="2400" dirty="0" err="1"/>
              <a:t>více</a:t>
            </a:r>
            <a:r>
              <a:rPr sz="2400" dirty="0"/>
              <a:t> </a:t>
            </a:r>
            <a:r>
              <a:rPr sz="2400" dirty="0" err="1"/>
              <a:t>neuronů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d</a:t>
            </a:r>
            <a:r>
              <a:rPr sz="2400" dirty="0" err="1" smtClean="0"/>
              <a:t>louho</a:t>
            </a:r>
            <a:r>
              <a:rPr sz="2400" dirty="0" smtClean="0"/>
              <a:t> </a:t>
            </a:r>
            <a:r>
              <a:rPr sz="2400" dirty="0" err="1"/>
              <a:t>unikal</a:t>
            </a:r>
            <a:r>
              <a:rPr sz="2400" dirty="0"/>
              <a:t>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více</a:t>
            </a:r>
            <a:r>
              <a:rPr sz="2400" dirty="0"/>
              <a:t> se </a:t>
            </a:r>
            <a:r>
              <a:rPr sz="2400" dirty="0" err="1"/>
              <a:t>zaměřovali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neokortex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smtClean="0"/>
              <a:t>v</a:t>
            </a:r>
            <a:r>
              <a:rPr sz="2400" dirty="0" smtClean="0"/>
              <a:t> </a:t>
            </a:r>
            <a:r>
              <a:rPr sz="2400" dirty="0"/>
              <a:t>19. </a:t>
            </a:r>
            <a:r>
              <a:rPr sz="2400" dirty="0" err="1"/>
              <a:t>st.</a:t>
            </a:r>
            <a:r>
              <a:rPr sz="2400" dirty="0"/>
              <a:t> </a:t>
            </a:r>
            <a:r>
              <a:rPr sz="2400" dirty="0" err="1"/>
              <a:t>byl</a:t>
            </a:r>
            <a:r>
              <a:rPr sz="2400" dirty="0"/>
              <a:t> </a:t>
            </a:r>
            <a:r>
              <a:rPr sz="2400" dirty="0" err="1"/>
              <a:t>znám</a:t>
            </a:r>
            <a:r>
              <a:rPr sz="2400" dirty="0"/>
              <a:t>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vliv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motoriku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fce</a:t>
            </a:r>
            <a:r>
              <a:rPr sz="2400" dirty="0"/>
              <a:t> se </a:t>
            </a:r>
            <a:r>
              <a:rPr sz="2400" dirty="0" err="1"/>
              <a:t>tím</a:t>
            </a:r>
            <a:r>
              <a:rPr sz="2400" dirty="0"/>
              <a:t> </a:t>
            </a:r>
            <a:r>
              <a:rPr sz="2400" dirty="0" err="1"/>
              <a:t>považovala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vysvětlenou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k</a:t>
            </a:r>
            <a:r>
              <a:rPr sz="2400" dirty="0" err="1" smtClean="0"/>
              <a:t>romě</a:t>
            </a:r>
            <a:r>
              <a:rPr sz="2400" dirty="0" smtClean="0"/>
              <a:t> </a:t>
            </a:r>
            <a:r>
              <a:rPr sz="2400" dirty="0" err="1"/>
              <a:t>motoriky</a:t>
            </a:r>
            <a:r>
              <a:rPr sz="2400" dirty="0"/>
              <a:t> </a:t>
            </a:r>
            <a:r>
              <a:rPr sz="2400" dirty="0" err="1"/>
              <a:t>přispívá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k </a:t>
            </a:r>
            <a:r>
              <a:rPr sz="2400" dirty="0" err="1"/>
              <a:t>regulaci</a:t>
            </a:r>
            <a:r>
              <a:rPr sz="2400" dirty="0"/>
              <a:t> </a:t>
            </a:r>
            <a:r>
              <a:rPr sz="2400" dirty="0" err="1"/>
              <a:t>kognice</a:t>
            </a:r>
            <a:r>
              <a:rPr sz="2400" dirty="0"/>
              <a:t> a </a:t>
            </a:r>
            <a:r>
              <a:rPr sz="2400" dirty="0" err="1"/>
              <a:t>emocí</a:t>
            </a:r>
            <a:endParaRPr sz="2400" dirty="0"/>
          </a:p>
          <a:p>
            <a:pPr marL="382270" indent="-382270" defTabSz="502412">
              <a:lnSpc>
                <a:spcPct val="100000"/>
              </a:lnSpc>
              <a:spcBef>
                <a:spcPts val="3600"/>
              </a:spcBef>
              <a:defRPr sz="2752"/>
            </a:pPr>
            <a:r>
              <a:rPr lang="cs-CZ" sz="2400" dirty="0" err="1" smtClean="0"/>
              <a:t>j</a:t>
            </a:r>
            <a:r>
              <a:rPr sz="2400" dirty="0" err="1" smtClean="0"/>
              <a:t>eho</a:t>
            </a:r>
            <a:r>
              <a:rPr sz="2400" dirty="0" smtClean="0"/>
              <a:t> </a:t>
            </a:r>
            <a:r>
              <a:rPr sz="2400" dirty="0" err="1"/>
              <a:t>poškození</a:t>
            </a:r>
            <a:r>
              <a:rPr sz="2400" dirty="0"/>
              <a:t> </a:t>
            </a:r>
            <a:r>
              <a:rPr sz="2400" dirty="0" err="1"/>
              <a:t>kromě</a:t>
            </a:r>
            <a:r>
              <a:rPr sz="2400" dirty="0"/>
              <a:t> </a:t>
            </a:r>
            <a:r>
              <a:rPr sz="2400" dirty="0" err="1"/>
              <a:t>ztráty</a:t>
            </a:r>
            <a:r>
              <a:rPr sz="2400" dirty="0"/>
              <a:t> </a:t>
            </a:r>
            <a:r>
              <a:rPr sz="2400" dirty="0" err="1"/>
              <a:t>koordinace</a:t>
            </a:r>
            <a:r>
              <a:rPr sz="2400" dirty="0"/>
              <a:t> </a:t>
            </a:r>
            <a:r>
              <a:rPr sz="2400" dirty="0" err="1"/>
              <a:t>pohybů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za</a:t>
            </a:r>
            <a:r>
              <a:rPr sz="2400" dirty="0"/>
              <a:t> </a:t>
            </a:r>
            <a:r>
              <a:rPr sz="2400" dirty="0" err="1"/>
              <a:t>následek</a:t>
            </a:r>
            <a:r>
              <a:rPr sz="2400" dirty="0"/>
              <a:t> </a:t>
            </a:r>
            <a:r>
              <a:rPr sz="2400" dirty="0" err="1"/>
              <a:t>deficity</a:t>
            </a:r>
            <a:r>
              <a:rPr sz="2400" dirty="0"/>
              <a:t> </a:t>
            </a:r>
            <a:r>
              <a:rPr sz="2400" dirty="0" err="1"/>
              <a:t>řeči</a:t>
            </a:r>
            <a:r>
              <a:rPr sz="2400" dirty="0"/>
              <a:t>, </a:t>
            </a:r>
            <a:r>
              <a:rPr sz="2400" dirty="0" err="1"/>
              <a:t>zrakově-prostorových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, </a:t>
            </a:r>
            <a:r>
              <a:rPr sz="2400" dirty="0" err="1"/>
              <a:t>pozornosti</a:t>
            </a:r>
            <a:r>
              <a:rPr sz="2400" dirty="0"/>
              <a:t>, </a:t>
            </a:r>
            <a:r>
              <a:rPr sz="2400" dirty="0" err="1"/>
              <a:t>paměti</a:t>
            </a:r>
            <a:r>
              <a:rPr sz="2400" dirty="0"/>
              <a:t> a </a:t>
            </a:r>
            <a:r>
              <a:rPr sz="2400" dirty="0" err="1"/>
              <a:t>učení</a:t>
            </a:r>
            <a:r>
              <a:rPr sz="2400" dirty="0"/>
              <a:t>, </a:t>
            </a:r>
            <a:r>
              <a:rPr sz="2400" dirty="0" err="1"/>
              <a:t>exekutivních</a:t>
            </a:r>
            <a:r>
              <a:rPr sz="2400" dirty="0"/>
              <a:t> </a:t>
            </a:r>
            <a:r>
              <a:rPr sz="2400" dirty="0" err="1"/>
              <a:t>fcí</a:t>
            </a:r>
            <a:r>
              <a:rPr sz="2400" dirty="0"/>
              <a:t> a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afektivity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Emoce"/>
          <p:cNvSpPr txBox="1">
            <a:spLocks noGrp="1"/>
          </p:cNvSpPr>
          <p:nvPr>
            <p:ph type="title"/>
          </p:nvPr>
        </p:nvSpPr>
        <p:spPr>
          <a:xfrm>
            <a:off x="3088640" y="34569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Emoce</a:t>
            </a:r>
            <a:endParaRPr sz="4800" dirty="0"/>
          </a:p>
        </p:txBody>
      </p:sp>
      <p:sp>
        <p:nvSpPr>
          <p:cNvPr id="171" name="Vliv mozečku na afektivní fce - jeho propojení s mozkovým kmenem a limbickým systémem (struktury,které jsou s emočním prožíváním tradičně spojovány)…"/>
          <p:cNvSpPr txBox="1">
            <a:spLocks noGrp="1"/>
          </p:cNvSpPr>
          <p:nvPr>
            <p:ph type="body" idx="1"/>
          </p:nvPr>
        </p:nvSpPr>
        <p:spPr>
          <a:xfrm>
            <a:off x="845312" y="2582562"/>
            <a:ext cx="11314176" cy="6783860"/>
          </a:xfrm>
          <a:prstGeom prst="rect">
            <a:avLst/>
          </a:prstGeom>
        </p:spPr>
        <p:txBody>
          <a:bodyPr/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v</a:t>
            </a:r>
            <a:r>
              <a:rPr sz="2200" dirty="0" smtClean="0"/>
              <a:t>liv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afektivní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-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s </a:t>
            </a:r>
            <a:r>
              <a:rPr sz="2200" dirty="0" err="1"/>
              <a:t>mozkovým</a:t>
            </a:r>
            <a:r>
              <a:rPr sz="2200" dirty="0"/>
              <a:t> </a:t>
            </a:r>
            <a:r>
              <a:rPr sz="2200" dirty="0" err="1"/>
              <a:t>kmenem</a:t>
            </a:r>
            <a:r>
              <a:rPr sz="2200" dirty="0"/>
              <a:t> a </a:t>
            </a:r>
            <a:r>
              <a:rPr sz="2200" dirty="0" err="1"/>
              <a:t>limbickým</a:t>
            </a:r>
            <a:r>
              <a:rPr sz="2200" dirty="0"/>
              <a:t> </a:t>
            </a:r>
            <a:r>
              <a:rPr sz="2200" dirty="0" err="1"/>
              <a:t>systémem</a:t>
            </a:r>
            <a:r>
              <a:rPr sz="2200" dirty="0"/>
              <a:t> (</a:t>
            </a:r>
            <a:r>
              <a:rPr sz="2200" dirty="0" err="1"/>
              <a:t>struktury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jsou</a:t>
            </a:r>
            <a:r>
              <a:rPr sz="2200" dirty="0"/>
              <a:t> s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sz="2200" dirty="0" err="1"/>
              <a:t>prožíváním</a:t>
            </a:r>
            <a:r>
              <a:rPr sz="2200" dirty="0"/>
              <a:t> </a:t>
            </a:r>
            <a:r>
              <a:rPr sz="2200" dirty="0" err="1"/>
              <a:t>tradičně</a:t>
            </a:r>
            <a:r>
              <a:rPr sz="2200" dirty="0"/>
              <a:t> </a:t>
            </a:r>
            <a:r>
              <a:rPr sz="2200" dirty="0" err="1"/>
              <a:t>spojovány</a:t>
            </a:r>
            <a:r>
              <a:rPr sz="2200" dirty="0"/>
              <a:t>)</a:t>
            </a:r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rámci</a:t>
            </a:r>
            <a:r>
              <a:rPr sz="2200" dirty="0"/>
              <a:t> </a:t>
            </a:r>
            <a:r>
              <a:rPr sz="2200" dirty="0" err="1"/>
              <a:t>mozečkového</a:t>
            </a:r>
            <a:r>
              <a:rPr sz="2200" dirty="0"/>
              <a:t> </a:t>
            </a:r>
            <a:r>
              <a:rPr sz="2200" dirty="0" err="1"/>
              <a:t>kognitivně-afektivního</a:t>
            </a:r>
            <a:r>
              <a:rPr sz="2200" dirty="0"/>
              <a:t> </a:t>
            </a:r>
            <a:r>
              <a:rPr sz="2200" dirty="0" err="1"/>
              <a:t>syndromu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popisována</a:t>
            </a:r>
            <a:r>
              <a:rPr sz="2200" dirty="0"/>
              <a:t> </a:t>
            </a:r>
            <a:r>
              <a:rPr sz="2200" dirty="0" err="1"/>
              <a:t>dezinhibice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otupělost</a:t>
            </a:r>
            <a:r>
              <a:rPr sz="2200" dirty="0"/>
              <a:t> </a:t>
            </a:r>
            <a:r>
              <a:rPr sz="2200" dirty="0" err="1"/>
              <a:t>afektu</a:t>
            </a:r>
            <a:r>
              <a:rPr sz="2200" dirty="0"/>
              <a:t>, </a:t>
            </a:r>
            <a:r>
              <a:rPr sz="2200" dirty="0" err="1"/>
              <a:t>přílišná</a:t>
            </a:r>
            <a:r>
              <a:rPr sz="2200" dirty="0"/>
              <a:t> </a:t>
            </a:r>
            <a:r>
              <a:rPr sz="2200" dirty="0" err="1"/>
              <a:t>familiárnost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nevhodný</a:t>
            </a:r>
            <a:r>
              <a:rPr sz="2200" dirty="0"/>
              <a:t> humor; </a:t>
            </a:r>
            <a:r>
              <a:rPr sz="2200" dirty="0" err="1"/>
              <a:t>distraktibilita</a:t>
            </a:r>
            <a:r>
              <a:rPr sz="2200" dirty="0"/>
              <a:t>, </a:t>
            </a:r>
            <a:r>
              <a:rPr sz="2200" dirty="0" err="1"/>
              <a:t>hyperaktivita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úzkostnost</a:t>
            </a:r>
            <a:r>
              <a:rPr sz="2200" dirty="0"/>
              <a:t>, </a:t>
            </a:r>
            <a:r>
              <a:rPr sz="2200" dirty="0" err="1"/>
              <a:t>snížená</a:t>
            </a:r>
            <a:r>
              <a:rPr sz="2200" dirty="0"/>
              <a:t>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empatie</a:t>
            </a:r>
            <a:r>
              <a:rPr sz="2200" dirty="0"/>
              <a:t>, </a:t>
            </a:r>
            <a:r>
              <a:rPr sz="2200" dirty="0" err="1"/>
              <a:t>agresivita</a:t>
            </a:r>
            <a:r>
              <a:rPr sz="2200" dirty="0"/>
              <a:t>,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ruminace</a:t>
            </a:r>
            <a:r>
              <a:rPr sz="2200" dirty="0"/>
              <a:t>, </a:t>
            </a:r>
            <a:r>
              <a:rPr sz="2200" dirty="0" err="1"/>
              <a:t>rituální</a:t>
            </a:r>
            <a:r>
              <a:rPr sz="2200" dirty="0"/>
              <a:t> a </a:t>
            </a:r>
            <a:r>
              <a:rPr sz="2200" dirty="0" err="1"/>
              <a:t>stereotypní</a:t>
            </a:r>
            <a:r>
              <a:rPr sz="2200" dirty="0"/>
              <a:t> </a:t>
            </a:r>
            <a:r>
              <a:rPr sz="2200" dirty="0" err="1" smtClean="0"/>
              <a:t>chování</a:t>
            </a:r>
            <a:r>
              <a:rPr sz="2200" dirty="0" smtClean="0"/>
              <a:t>, </a:t>
            </a:r>
            <a:r>
              <a:rPr sz="2200" dirty="0" err="1"/>
              <a:t>nelogické</a:t>
            </a:r>
            <a:r>
              <a:rPr sz="2200" dirty="0"/>
              <a:t> </a:t>
            </a:r>
            <a:r>
              <a:rPr sz="2200" dirty="0" err="1"/>
              <a:t>myšlení</a:t>
            </a:r>
            <a:r>
              <a:rPr sz="2200" dirty="0"/>
              <a:t>, </a:t>
            </a:r>
            <a:r>
              <a:rPr sz="2200" dirty="0" err="1"/>
              <a:t>obsesivní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vnímání</a:t>
            </a:r>
            <a:r>
              <a:rPr sz="2200" dirty="0"/>
              <a:t> </a:t>
            </a:r>
            <a:r>
              <a:rPr sz="2200" dirty="0" err="1"/>
              <a:t>sociálních</a:t>
            </a:r>
            <a:r>
              <a:rPr sz="2200" dirty="0"/>
              <a:t> </a:t>
            </a:r>
            <a:r>
              <a:rPr sz="2200" dirty="0" err="1"/>
              <a:t>hranic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dirty="0" err="1" smtClean="0"/>
              <a:t>p</a:t>
            </a:r>
            <a:r>
              <a:rPr sz="2200" dirty="0" err="1" smtClean="0"/>
              <a:t>odobné</a:t>
            </a:r>
            <a:r>
              <a:rPr sz="2200" dirty="0" smtClean="0"/>
              <a:t> </a:t>
            </a:r>
            <a:r>
              <a:rPr sz="2200" dirty="0" err="1" smtClean="0"/>
              <a:t>projevy</a:t>
            </a:r>
            <a:r>
              <a:rPr lang="cs-CZ" sz="2200" dirty="0" smtClean="0"/>
              <a:t> </a:t>
            </a:r>
            <a:r>
              <a:rPr sz="2200" dirty="0" err="1" smtClean="0"/>
              <a:t>poruch</a:t>
            </a:r>
            <a:r>
              <a:rPr sz="2200" dirty="0" smtClean="0"/>
              <a:t> </a:t>
            </a:r>
            <a:r>
              <a:rPr sz="2200" dirty="0" err="1"/>
              <a:t>afektivity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u </a:t>
            </a:r>
            <a:r>
              <a:rPr sz="2200" dirty="0" err="1"/>
              <a:t>dětí</a:t>
            </a:r>
            <a:r>
              <a:rPr sz="2200" dirty="0"/>
              <a:t> - </a:t>
            </a:r>
            <a:r>
              <a:rPr sz="2200" dirty="0" err="1"/>
              <a:t>zvýšená</a:t>
            </a:r>
            <a:r>
              <a:rPr sz="2200" dirty="0"/>
              <a:t> </a:t>
            </a:r>
            <a:r>
              <a:rPr sz="2200" dirty="0" err="1"/>
              <a:t>iritabilita</a:t>
            </a:r>
            <a:r>
              <a:rPr sz="2200" dirty="0"/>
              <a:t>, </a:t>
            </a:r>
            <a:r>
              <a:rPr sz="2200" dirty="0" err="1"/>
              <a:t>impulzivita</a:t>
            </a:r>
            <a:r>
              <a:rPr sz="2200" dirty="0"/>
              <a:t>, </a:t>
            </a:r>
            <a:r>
              <a:rPr sz="2200" dirty="0" err="1"/>
              <a:t>dezinhibované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 a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labilita</a:t>
            </a:r>
            <a:r>
              <a:rPr sz="2200" dirty="0"/>
              <a:t> - </a:t>
            </a:r>
            <a:r>
              <a:rPr sz="2200" dirty="0" err="1"/>
              <a:t>toto</a:t>
            </a:r>
            <a:r>
              <a:rPr sz="2200" dirty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emočním</a:t>
            </a:r>
            <a:r>
              <a:rPr sz="2200" dirty="0"/>
              <a:t> </a:t>
            </a:r>
            <a:r>
              <a:rPr sz="2200" dirty="0" err="1"/>
              <a:t>stavům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FL; </a:t>
            </a:r>
            <a:r>
              <a:rPr sz="2200" dirty="0" err="1"/>
              <a:t>později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přerůst</a:t>
            </a:r>
            <a:r>
              <a:rPr sz="2200" dirty="0"/>
              <a:t> do </a:t>
            </a:r>
            <a:r>
              <a:rPr sz="2200" dirty="0" err="1"/>
              <a:t>klinického</a:t>
            </a:r>
            <a:r>
              <a:rPr sz="2200" dirty="0"/>
              <a:t> </a:t>
            </a:r>
            <a:r>
              <a:rPr sz="2200" dirty="0" err="1"/>
              <a:t>obrazu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který</a:t>
            </a:r>
            <a:r>
              <a:rPr sz="2200" dirty="0" smtClean="0"/>
              <a:t> </a:t>
            </a:r>
            <a:r>
              <a:rPr sz="2200" dirty="0" err="1"/>
              <a:t>odpovídá</a:t>
            </a:r>
            <a:r>
              <a:rPr sz="2200" dirty="0"/>
              <a:t> </a:t>
            </a:r>
            <a:r>
              <a:rPr sz="2200" dirty="0" err="1"/>
              <a:t>poruchám</a:t>
            </a:r>
            <a:r>
              <a:rPr sz="2200" dirty="0"/>
              <a:t> </a:t>
            </a:r>
            <a:r>
              <a:rPr sz="2200" dirty="0" err="1"/>
              <a:t>autistického</a:t>
            </a:r>
            <a:r>
              <a:rPr sz="2200" dirty="0"/>
              <a:t> </a:t>
            </a:r>
            <a:r>
              <a:rPr sz="2200" dirty="0" err="1" smtClean="0"/>
              <a:t>spektra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2761392" y="1030816"/>
            <a:ext cx="8216900" cy="83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3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yndrom zadní jámy"/>
          <p:cNvSpPr txBox="1">
            <a:spLocks noGrp="1"/>
          </p:cNvSpPr>
          <p:nvPr>
            <p:ph type="title"/>
          </p:nvPr>
        </p:nvSpPr>
        <p:spPr>
          <a:xfrm>
            <a:off x="3422274" y="54340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Syndrom</a:t>
            </a:r>
            <a:r>
              <a:rPr sz="4800" dirty="0"/>
              <a:t> </a:t>
            </a:r>
            <a:r>
              <a:rPr sz="4800" dirty="0" err="1"/>
              <a:t>zadní</a:t>
            </a:r>
            <a:r>
              <a:rPr sz="4800" dirty="0"/>
              <a:t> </a:t>
            </a:r>
            <a:r>
              <a:rPr sz="4800" dirty="0" err="1"/>
              <a:t>jámy</a:t>
            </a:r>
            <a:endParaRPr sz="4800" dirty="0"/>
          </a:p>
        </p:txBody>
      </p:sp>
      <p:sp>
        <p:nvSpPr>
          <p:cNvPr id="174" name="Popsána u dětí ve věku 2-10 let…"/>
          <p:cNvSpPr txBox="1">
            <a:spLocks noGrp="1"/>
          </p:cNvSpPr>
          <p:nvPr>
            <p:ph type="body" idx="1"/>
          </p:nvPr>
        </p:nvSpPr>
        <p:spPr>
          <a:xfrm>
            <a:off x="449896" y="2533135"/>
            <a:ext cx="12252850" cy="68209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smtClean="0"/>
              <a:t>p</a:t>
            </a:r>
            <a:r>
              <a:rPr sz="2200" dirty="0" err="1" smtClean="0"/>
              <a:t>opsán</a:t>
            </a:r>
            <a:r>
              <a:rPr sz="2200" dirty="0" smtClean="0"/>
              <a:t> </a:t>
            </a:r>
            <a:r>
              <a:rPr sz="2200" dirty="0"/>
              <a:t>u </a:t>
            </a:r>
            <a:r>
              <a:rPr sz="2200" dirty="0" err="1"/>
              <a:t>dětí</a:t>
            </a:r>
            <a:r>
              <a:rPr sz="2200" dirty="0"/>
              <a:t>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věku</a:t>
            </a:r>
            <a:r>
              <a:rPr sz="2200" dirty="0"/>
              <a:t> 2-10 let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p</a:t>
            </a:r>
            <a:r>
              <a:rPr sz="2200" dirty="0" err="1" smtClean="0"/>
              <a:t>říčinou</a:t>
            </a:r>
            <a:r>
              <a:rPr sz="2200" dirty="0" smtClean="0"/>
              <a:t> </a:t>
            </a:r>
            <a:r>
              <a:rPr sz="2200" dirty="0" err="1"/>
              <a:t>bývají</a:t>
            </a:r>
            <a:r>
              <a:rPr sz="2200" dirty="0"/>
              <a:t> </a:t>
            </a:r>
            <a:r>
              <a:rPr sz="2200" dirty="0" err="1"/>
              <a:t>tumory</a:t>
            </a:r>
            <a:r>
              <a:rPr sz="2200" dirty="0"/>
              <a:t>, resp. </a:t>
            </a:r>
            <a:r>
              <a:rPr sz="2200" dirty="0" err="1"/>
              <a:t>odstranění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a</a:t>
            </a:r>
            <a:r>
              <a:rPr sz="2200" dirty="0" err="1" smtClean="0"/>
              <a:t>si</a:t>
            </a:r>
            <a:r>
              <a:rPr sz="2200" dirty="0" smtClean="0"/>
              <a:t> </a:t>
            </a:r>
            <a:r>
              <a:rPr sz="2200" dirty="0"/>
              <a:t>u 15% </a:t>
            </a:r>
            <a:r>
              <a:rPr sz="2200" dirty="0" err="1"/>
              <a:t>dětí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které</a:t>
            </a:r>
            <a:r>
              <a:rPr sz="2200" dirty="0" smtClean="0"/>
              <a:t> </a:t>
            </a:r>
            <a:r>
              <a:rPr sz="2200" dirty="0" err="1"/>
              <a:t>podstoupí</a:t>
            </a:r>
            <a:r>
              <a:rPr sz="2200" dirty="0"/>
              <a:t> </a:t>
            </a:r>
            <a:r>
              <a:rPr sz="2200" dirty="0" err="1"/>
              <a:t>resekci</a:t>
            </a:r>
            <a:r>
              <a:rPr sz="2200" dirty="0"/>
              <a:t> se </a:t>
            </a:r>
            <a:r>
              <a:rPr sz="2200" dirty="0" err="1"/>
              <a:t>objeví</a:t>
            </a:r>
            <a:r>
              <a:rPr sz="2200" dirty="0"/>
              <a:t> </a:t>
            </a:r>
            <a:r>
              <a:rPr sz="2200" dirty="0" err="1"/>
              <a:t>syndrom</a:t>
            </a:r>
            <a:r>
              <a:rPr sz="2200" dirty="0"/>
              <a:t> </a:t>
            </a:r>
            <a:r>
              <a:rPr sz="2200" dirty="0" err="1"/>
              <a:t>zadní</a:t>
            </a:r>
            <a:r>
              <a:rPr sz="2200" dirty="0"/>
              <a:t> </a:t>
            </a:r>
            <a:r>
              <a:rPr sz="2200" dirty="0" err="1"/>
              <a:t>jámy</a:t>
            </a:r>
            <a:r>
              <a:rPr sz="2200" dirty="0"/>
              <a:t> (posterior fossa syndrome)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p</a:t>
            </a:r>
            <a:r>
              <a:rPr sz="2200" dirty="0" err="1" smtClean="0"/>
              <a:t>rojevuje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ztrátou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</a:t>
            </a:r>
            <a:r>
              <a:rPr sz="2200" dirty="0" err="1"/>
              <a:t>několik</a:t>
            </a:r>
            <a:r>
              <a:rPr sz="2200" dirty="0"/>
              <a:t> </a:t>
            </a:r>
            <a:r>
              <a:rPr sz="2200" dirty="0" err="1"/>
              <a:t>dní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operaci</a:t>
            </a:r>
            <a:r>
              <a:rPr sz="2200" dirty="0"/>
              <a:t>, </a:t>
            </a:r>
            <a:r>
              <a:rPr sz="2200" dirty="0" err="1"/>
              <a:t>postupně</a:t>
            </a:r>
            <a:r>
              <a:rPr sz="2200" dirty="0"/>
              <a:t> se </a:t>
            </a:r>
            <a:r>
              <a:rPr sz="2200" dirty="0" err="1"/>
              <a:t>mutismus</a:t>
            </a:r>
            <a:r>
              <a:rPr sz="2200" dirty="0"/>
              <a:t> </a:t>
            </a:r>
            <a:r>
              <a:rPr sz="2200" dirty="0" err="1"/>
              <a:t>upravuje</a:t>
            </a:r>
            <a:r>
              <a:rPr sz="2200" dirty="0"/>
              <a:t>, </a:t>
            </a:r>
            <a:r>
              <a:rPr sz="2200" dirty="0" err="1"/>
              <a:t>obraz</a:t>
            </a:r>
            <a:r>
              <a:rPr sz="2200" dirty="0"/>
              <a:t> </a:t>
            </a:r>
            <a:r>
              <a:rPr sz="2200" dirty="0" err="1"/>
              <a:t>přechází</a:t>
            </a:r>
            <a:r>
              <a:rPr sz="2200" dirty="0"/>
              <a:t> do </a:t>
            </a:r>
            <a:r>
              <a:rPr sz="2200" dirty="0" err="1"/>
              <a:t>dysartrie</a:t>
            </a:r>
            <a:r>
              <a:rPr sz="2200" dirty="0"/>
              <a:t> a </a:t>
            </a:r>
            <a:r>
              <a:rPr sz="2200" dirty="0" err="1"/>
              <a:t>řečové</a:t>
            </a:r>
            <a:r>
              <a:rPr sz="2200" dirty="0"/>
              <a:t> </a:t>
            </a:r>
            <a:r>
              <a:rPr sz="2200" dirty="0" err="1"/>
              <a:t>apraxie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d</a:t>
            </a:r>
            <a:r>
              <a:rPr sz="2200" dirty="0" err="1" smtClean="0"/>
              <a:t>va</a:t>
            </a:r>
            <a:r>
              <a:rPr sz="2200" dirty="0" smtClean="0"/>
              <a:t> </a:t>
            </a:r>
            <a:r>
              <a:rPr sz="2200" dirty="0" err="1"/>
              <a:t>typy</a:t>
            </a:r>
            <a:endParaRPr sz="2200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pokud</a:t>
            </a:r>
            <a:r>
              <a:rPr sz="1915" dirty="0" smtClean="0"/>
              <a:t> </a:t>
            </a:r>
            <a:r>
              <a:rPr sz="1915" dirty="0" err="1"/>
              <a:t>léze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vermis a </a:t>
            </a:r>
            <a:r>
              <a:rPr sz="1915" dirty="0" err="1"/>
              <a:t>hemisféry</a:t>
            </a:r>
            <a:r>
              <a:rPr sz="1915" dirty="0"/>
              <a:t> </a:t>
            </a:r>
            <a:r>
              <a:rPr sz="1915" dirty="0" err="1"/>
              <a:t>nejsou</a:t>
            </a:r>
            <a:r>
              <a:rPr sz="1915" dirty="0"/>
              <a:t> </a:t>
            </a:r>
            <a:r>
              <a:rPr sz="1915" dirty="0" err="1"/>
              <a:t>zasaženy</a:t>
            </a:r>
            <a:r>
              <a:rPr sz="1915" dirty="0"/>
              <a:t>, </a:t>
            </a:r>
            <a:r>
              <a:rPr sz="1915" dirty="0" err="1"/>
              <a:t>mutismus</a:t>
            </a:r>
            <a:r>
              <a:rPr sz="1915" dirty="0"/>
              <a:t> </a:t>
            </a:r>
            <a:r>
              <a:rPr sz="1915" dirty="0" err="1"/>
              <a:t>rychle</a:t>
            </a:r>
            <a:r>
              <a:rPr sz="1915" dirty="0"/>
              <a:t> </a:t>
            </a:r>
            <a:r>
              <a:rPr sz="1915" dirty="0" err="1"/>
              <a:t>přechází</a:t>
            </a:r>
            <a:r>
              <a:rPr sz="1915" dirty="0"/>
              <a:t> do </a:t>
            </a:r>
            <a:r>
              <a:rPr sz="1915" dirty="0" err="1"/>
              <a:t>dysartrie</a:t>
            </a:r>
            <a:r>
              <a:rPr sz="1915" dirty="0"/>
              <a:t>, ta se </a:t>
            </a:r>
            <a:r>
              <a:rPr sz="1915" dirty="0" err="1"/>
              <a:t>postupně</a:t>
            </a:r>
            <a:r>
              <a:rPr sz="1915" dirty="0"/>
              <a:t> </a:t>
            </a:r>
            <a:r>
              <a:rPr sz="1915" dirty="0" err="1"/>
              <a:t>dále</a:t>
            </a:r>
            <a:r>
              <a:rPr sz="1915" dirty="0"/>
              <a:t> </a:t>
            </a:r>
            <a:r>
              <a:rPr sz="1915" dirty="0" err="1"/>
              <a:t>upravuje</a:t>
            </a:r>
            <a:endParaRPr sz="1915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pokud</a:t>
            </a:r>
            <a:r>
              <a:rPr sz="1915" dirty="0" smtClean="0"/>
              <a:t> </a:t>
            </a:r>
            <a:r>
              <a:rPr sz="1915" dirty="0" err="1"/>
              <a:t>zasažena</a:t>
            </a:r>
            <a:r>
              <a:rPr sz="1915" dirty="0"/>
              <a:t> oblast vermis a </a:t>
            </a:r>
            <a:r>
              <a:rPr sz="1915" dirty="0" err="1"/>
              <a:t>pravá</a:t>
            </a:r>
            <a:r>
              <a:rPr sz="1915" dirty="0"/>
              <a:t> </a:t>
            </a:r>
            <a:r>
              <a:rPr sz="1915" dirty="0" err="1"/>
              <a:t>hemisféra</a:t>
            </a:r>
            <a:r>
              <a:rPr sz="1915" dirty="0"/>
              <a:t>, deficit </a:t>
            </a:r>
            <a:r>
              <a:rPr sz="1915" dirty="0" err="1"/>
              <a:t>bývá</a:t>
            </a:r>
            <a:r>
              <a:rPr sz="1915" dirty="0"/>
              <a:t> </a:t>
            </a:r>
            <a:r>
              <a:rPr sz="1915" dirty="0" err="1"/>
              <a:t>těžší</a:t>
            </a:r>
            <a:r>
              <a:rPr sz="1915" dirty="0"/>
              <a:t> - </a:t>
            </a:r>
            <a:r>
              <a:rPr sz="1915" dirty="0" err="1"/>
              <a:t>pokud</a:t>
            </a:r>
            <a:r>
              <a:rPr sz="1915" dirty="0"/>
              <a:t> se </a:t>
            </a:r>
            <a:r>
              <a:rPr sz="1915" dirty="0" err="1"/>
              <a:t>podaří</a:t>
            </a:r>
            <a:r>
              <a:rPr sz="1915" dirty="0"/>
              <a:t> </a:t>
            </a:r>
            <a:r>
              <a:rPr sz="1915" dirty="0" err="1"/>
              <a:t>řeč</a:t>
            </a:r>
            <a:r>
              <a:rPr sz="1915" dirty="0"/>
              <a:t> </a:t>
            </a:r>
            <a:r>
              <a:rPr sz="1915" dirty="0" err="1"/>
              <a:t>obnovit</a:t>
            </a:r>
            <a:r>
              <a:rPr sz="1915" dirty="0"/>
              <a:t>, </a:t>
            </a:r>
            <a:r>
              <a:rPr sz="1915" dirty="0" err="1"/>
              <a:t>bývá</a:t>
            </a:r>
            <a:r>
              <a:rPr sz="1915" dirty="0"/>
              <a:t> </a:t>
            </a:r>
            <a:r>
              <a:rPr sz="1915" dirty="0" err="1"/>
              <a:t>zpomalení</a:t>
            </a:r>
            <a:r>
              <a:rPr sz="1915" dirty="0"/>
              <a:t> </a:t>
            </a:r>
            <a:r>
              <a:rPr sz="1915" dirty="0" err="1"/>
              <a:t>tempa</a:t>
            </a:r>
            <a:r>
              <a:rPr sz="1915" dirty="0"/>
              <a:t>, </a:t>
            </a:r>
            <a:r>
              <a:rPr sz="1915" dirty="0" err="1"/>
              <a:t>projev</a:t>
            </a:r>
            <a:r>
              <a:rPr sz="1915" dirty="0"/>
              <a:t> je </a:t>
            </a:r>
            <a:r>
              <a:rPr sz="1915" dirty="0" err="1"/>
              <a:t>monotónní</a:t>
            </a:r>
            <a:r>
              <a:rPr sz="1915" dirty="0"/>
              <a:t> </a:t>
            </a:r>
            <a:r>
              <a:rPr sz="1915" dirty="0" err="1"/>
              <a:t>až</a:t>
            </a:r>
            <a:r>
              <a:rPr sz="1915" dirty="0"/>
              <a:t> </a:t>
            </a:r>
            <a:r>
              <a:rPr sz="1915" dirty="0" err="1"/>
              <a:t>telegrafický</a:t>
            </a:r>
            <a:r>
              <a:rPr sz="1915" dirty="0"/>
              <a:t>; </a:t>
            </a:r>
            <a:r>
              <a:rPr sz="1915" dirty="0" err="1"/>
              <a:t>porozumění</a:t>
            </a:r>
            <a:r>
              <a:rPr sz="1915" dirty="0"/>
              <a:t> </a:t>
            </a:r>
            <a:r>
              <a:rPr sz="1915" dirty="0" err="1"/>
              <a:t>zachováno</a:t>
            </a:r>
            <a:r>
              <a:rPr sz="1915" dirty="0"/>
              <a:t>, </a:t>
            </a:r>
            <a:r>
              <a:rPr sz="1915" dirty="0" err="1"/>
              <a:t>ve</a:t>
            </a:r>
            <a:r>
              <a:rPr sz="1915" dirty="0"/>
              <a:t> </a:t>
            </a:r>
            <a:r>
              <a:rPr sz="1915" dirty="0" err="1"/>
              <a:t>vyjadřování</a:t>
            </a:r>
            <a:r>
              <a:rPr sz="1915" dirty="0"/>
              <a:t> </a:t>
            </a:r>
            <a:r>
              <a:rPr sz="1915" dirty="0" err="1"/>
              <a:t>narušena</a:t>
            </a:r>
            <a:r>
              <a:rPr sz="1915" dirty="0"/>
              <a:t> </a:t>
            </a:r>
            <a:r>
              <a:rPr sz="1915" dirty="0" err="1"/>
              <a:t>gramatická</a:t>
            </a:r>
            <a:r>
              <a:rPr sz="1915" dirty="0"/>
              <a:t> </a:t>
            </a:r>
            <a:r>
              <a:rPr sz="1915" dirty="0" err="1"/>
              <a:t>struktura</a:t>
            </a:r>
            <a:r>
              <a:rPr sz="1915" dirty="0"/>
              <a:t> (</a:t>
            </a:r>
            <a:r>
              <a:rPr sz="1915" dirty="0" err="1" smtClean="0"/>
              <a:t>agramatismus</a:t>
            </a:r>
            <a:r>
              <a:rPr sz="1915" dirty="0" smtClean="0"/>
              <a:t>)</a:t>
            </a:r>
            <a:endParaRPr lang="cs-CZ" sz="1915" dirty="0" smtClean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1915" dirty="0" err="1" smtClean="0"/>
              <a:t>tento</a:t>
            </a:r>
            <a:r>
              <a:rPr sz="1915" dirty="0" smtClean="0"/>
              <a:t> </a:t>
            </a:r>
            <a:r>
              <a:rPr sz="1915" dirty="0" err="1"/>
              <a:t>typ</a:t>
            </a:r>
            <a:r>
              <a:rPr sz="1915" dirty="0"/>
              <a:t> </a:t>
            </a:r>
            <a:r>
              <a:rPr sz="1915" dirty="0" err="1"/>
              <a:t>poškození</a:t>
            </a:r>
            <a:r>
              <a:rPr sz="1915" dirty="0"/>
              <a:t> </a:t>
            </a:r>
            <a:r>
              <a:rPr sz="1915" dirty="0" err="1"/>
              <a:t>odeznívá</a:t>
            </a:r>
            <a:r>
              <a:rPr sz="1915" dirty="0"/>
              <a:t> </a:t>
            </a:r>
            <a:r>
              <a:rPr sz="1915" dirty="0" err="1"/>
              <a:t>pomalu</a:t>
            </a:r>
            <a:r>
              <a:rPr sz="1915" dirty="0"/>
              <a:t>, </a:t>
            </a:r>
            <a:r>
              <a:rPr sz="1915" dirty="0" err="1"/>
              <a:t>může</a:t>
            </a:r>
            <a:r>
              <a:rPr sz="1915" dirty="0"/>
              <a:t> </a:t>
            </a:r>
            <a:r>
              <a:rPr sz="1915" dirty="0" err="1"/>
              <a:t>být</a:t>
            </a:r>
            <a:r>
              <a:rPr sz="1915" dirty="0"/>
              <a:t> </a:t>
            </a:r>
            <a:r>
              <a:rPr sz="1915" dirty="0" err="1"/>
              <a:t>i</a:t>
            </a:r>
            <a:r>
              <a:rPr sz="1915" dirty="0"/>
              <a:t> </a:t>
            </a:r>
            <a:r>
              <a:rPr sz="1915" dirty="0" err="1"/>
              <a:t>trvalý</a:t>
            </a:r>
            <a:r>
              <a:rPr sz="1915" dirty="0"/>
              <a:t> a </a:t>
            </a:r>
            <a:r>
              <a:rPr sz="1915" dirty="0" err="1"/>
              <a:t>navíc</a:t>
            </a:r>
            <a:r>
              <a:rPr sz="1915" dirty="0"/>
              <a:t> </a:t>
            </a:r>
            <a:r>
              <a:rPr sz="1915" dirty="0" err="1"/>
              <a:t>často</a:t>
            </a:r>
            <a:r>
              <a:rPr sz="1915" dirty="0"/>
              <a:t> </a:t>
            </a:r>
            <a:r>
              <a:rPr sz="1915" dirty="0" err="1"/>
              <a:t>spojen</a:t>
            </a:r>
            <a:r>
              <a:rPr sz="1915" dirty="0"/>
              <a:t> s </a:t>
            </a:r>
            <a:r>
              <a:rPr sz="1915" dirty="0" err="1"/>
              <a:t>poruchami</a:t>
            </a:r>
            <a:r>
              <a:rPr sz="1915" dirty="0"/>
              <a:t> </a:t>
            </a:r>
            <a:r>
              <a:rPr sz="1915" dirty="0" err="1"/>
              <a:t>chování</a:t>
            </a:r>
            <a:r>
              <a:rPr sz="1915" dirty="0"/>
              <a:t> a </a:t>
            </a:r>
            <a:r>
              <a:rPr sz="1915" dirty="0" err="1"/>
              <a:t>exekutivních</a:t>
            </a:r>
            <a:r>
              <a:rPr sz="1915" dirty="0"/>
              <a:t> </a:t>
            </a:r>
            <a:r>
              <a:rPr sz="1915" dirty="0" err="1"/>
              <a:t>fcí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Změny chování zahrnují apatii, stažení se a ochuzenní spontánního pohybu…"/>
          <p:cNvSpPr txBox="1">
            <a:spLocks noGrp="1"/>
          </p:cNvSpPr>
          <p:nvPr>
            <p:ph type="body" idx="1"/>
          </p:nvPr>
        </p:nvSpPr>
        <p:spPr>
          <a:xfrm>
            <a:off x="952500" y="2421924"/>
            <a:ext cx="11099800" cy="60616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err="1" smtClean="0"/>
              <a:t>z</a:t>
            </a:r>
            <a:r>
              <a:rPr sz="2200" dirty="0" err="1" smtClean="0"/>
              <a:t>měny</a:t>
            </a:r>
            <a:r>
              <a:rPr sz="2200" dirty="0" smtClean="0"/>
              <a:t> </a:t>
            </a:r>
            <a:r>
              <a:rPr sz="2200" dirty="0" err="1"/>
              <a:t>chování</a:t>
            </a:r>
            <a:r>
              <a:rPr sz="2200" dirty="0"/>
              <a:t>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apatii</a:t>
            </a:r>
            <a:r>
              <a:rPr sz="2200" dirty="0"/>
              <a:t>, </a:t>
            </a:r>
            <a:r>
              <a:rPr sz="2200" dirty="0" err="1"/>
              <a:t>stažení</a:t>
            </a:r>
            <a:r>
              <a:rPr sz="2200" dirty="0"/>
              <a:t> se a </a:t>
            </a:r>
            <a:r>
              <a:rPr sz="2200" dirty="0" err="1" smtClean="0"/>
              <a:t>ochuzení</a:t>
            </a:r>
            <a:r>
              <a:rPr sz="2200" dirty="0" smtClean="0"/>
              <a:t> </a:t>
            </a:r>
            <a:r>
              <a:rPr sz="2200" dirty="0" err="1"/>
              <a:t>spontánního</a:t>
            </a:r>
            <a:r>
              <a:rPr sz="2200" dirty="0"/>
              <a:t> </a:t>
            </a:r>
            <a:r>
              <a:rPr sz="2200" dirty="0" err="1"/>
              <a:t>pohybu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d</a:t>
            </a:r>
            <a:r>
              <a:rPr sz="2200" dirty="0" err="1" smtClean="0"/>
              <a:t>ítě</a:t>
            </a:r>
            <a:r>
              <a:rPr sz="2200" dirty="0" smtClean="0"/>
              <a:t> </a:t>
            </a:r>
            <a:r>
              <a:rPr sz="2200" dirty="0" smtClean="0"/>
              <a:t>n</a:t>
            </a:r>
            <a:r>
              <a:rPr lang="cs-CZ" sz="2200" dirty="0" smtClean="0"/>
              <a:t>e</a:t>
            </a:r>
            <a:r>
              <a:rPr sz="2200" dirty="0" smtClean="0"/>
              <a:t>m</a:t>
            </a:r>
            <a:r>
              <a:rPr lang="cs-CZ" sz="2200" dirty="0" smtClean="0"/>
              <a:t>á</a:t>
            </a:r>
            <a:r>
              <a:rPr sz="2200" dirty="0" smtClean="0"/>
              <a:t> </a:t>
            </a:r>
            <a:r>
              <a:rPr sz="2200" dirty="0" err="1"/>
              <a:t>zájem</a:t>
            </a:r>
            <a:r>
              <a:rPr sz="2200" dirty="0"/>
              <a:t> o </a:t>
            </a:r>
            <a:r>
              <a:rPr sz="2200" dirty="0" err="1"/>
              <a:t>nové</a:t>
            </a:r>
            <a:r>
              <a:rPr sz="2200" dirty="0"/>
              <a:t> </a:t>
            </a:r>
            <a:r>
              <a:rPr sz="2200" dirty="0" err="1"/>
              <a:t>aktivity</a:t>
            </a:r>
            <a:r>
              <a:rPr sz="2200" dirty="0"/>
              <a:t>,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emočně</a:t>
            </a:r>
            <a:r>
              <a:rPr sz="2200" dirty="0"/>
              <a:t> </a:t>
            </a:r>
            <a:r>
              <a:rPr sz="2200" dirty="0" err="1"/>
              <a:t>labilní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iritabilní</a:t>
            </a:r>
            <a:r>
              <a:rPr sz="2200" dirty="0"/>
              <a:t>, </a:t>
            </a:r>
            <a:r>
              <a:rPr sz="2200" dirty="0" err="1"/>
              <a:t>agitované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l</a:t>
            </a:r>
            <a:r>
              <a:rPr sz="2200" dirty="0" err="1" smtClean="0"/>
              <a:t>ze</a:t>
            </a:r>
            <a:r>
              <a:rPr sz="2200" dirty="0" smtClean="0"/>
              <a:t> </a:t>
            </a:r>
            <a:r>
              <a:rPr sz="2200" dirty="0"/>
              <a:t>ho </a:t>
            </a:r>
            <a:r>
              <a:rPr sz="2200" dirty="0" err="1"/>
              <a:t>obtížně</a:t>
            </a:r>
            <a:r>
              <a:rPr sz="2200" dirty="0"/>
              <a:t> </a:t>
            </a:r>
            <a:r>
              <a:rPr sz="2200" dirty="0" err="1" smtClean="0"/>
              <a:t>utišit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ať</a:t>
            </a:r>
            <a:r>
              <a:rPr sz="2200" dirty="0"/>
              <a:t> </a:t>
            </a:r>
            <a:r>
              <a:rPr sz="2200" dirty="0" err="1"/>
              <a:t>pláče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se </a:t>
            </a:r>
            <a:r>
              <a:rPr sz="2200" dirty="0" err="1"/>
              <a:t>směje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s</a:t>
            </a:r>
            <a:r>
              <a:rPr sz="2200" dirty="0" err="1" smtClean="0"/>
              <a:t>ymptomy</a:t>
            </a:r>
            <a:r>
              <a:rPr sz="2200" dirty="0" smtClean="0"/>
              <a:t> </a:t>
            </a:r>
            <a:r>
              <a:rPr sz="2200" dirty="0" err="1"/>
              <a:t>podobné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orbitofrontálních</a:t>
            </a:r>
            <a:r>
              <a:rPr sz="2200" dirty="0"/>
              <a:t> a </a:t>
            </a:r>
            <a:r>
              <a:rPr sz="2200" dirty="0" err="1"/>
              <a:t>mediálních</a:t>
            </a:r>
            <a:r>
              <a:rPr sz="2200" dirty="0"/>
              <a:t> </a:t>
            </a:r>
            <a:r>
              <a:rPr sz="2200" dirty="0" err="1"/>
              <a:t>frontálních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což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vysvětluje</a:t>
            </a:r>
            <a:r>
              <a:rPr sz="2200" dirty="0"/>
              <a:t> </a:t>
            </a:r>
            <a:r>
              <a:rPr sz="2200" dirty="0" err="1"/>
              <a:t>opět</a:t>
            </a:r>
            <a:r>
              <a:rPr sz="2200" dirty="0"/>
              <a:t> </a:t>
            </a:r>
            <a:r>
              <a:rPr sz="2200" dirty="0" err="1"/>
              <a:t>zkříženou</a:t>
            </a:r>
            <a:r>
              <a:rPr sz="2200" dirty="0"/>
              <a:t> </a:t>
            </a:r>
            <a:r>
              <a:rPr sz="2200" dirty="0" err="1"/>
              <a:t>mozečkovou</a:t>
            </a:r>
            <a:r>
              <a:rPr sz="2200" dirty="0"/>
              <a:t> </a:t>
            </a:r>
            <a:r>
              <a:rPr sz="2200" dirty="0" err="1"/>
              <a:t>diaschizou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Mozeček a duševní poruchy"/>
          <p:cNvSpPr txBox="1">
            <a:spLocks noGrp="1"/>
          </p:cNvSpPr>
          <p:nvPr>
            <p:ph type="title"/>
          </p:nvPr>
        </p:nvSpPr>
        <p:spPr>
          <a:xfrm>
            <a:off x="3088640" y="64226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Mozeček</a:t>
            </a:r>
            <a:r>
              <a:rPr sz="4800" dirty="0"/>
              <a:t> a </a:t>
            </a:r>
            <a:r>
              <a:rPr sz="4800" dirty="0" err="1"/>
              <a:t>duševní</a:t>
            </a:r>
            <a:r>
              <a:rPr sz="4800" dirty="0"/>
              <a:t>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179" name="Poškození mozečku (vermis) bývá pozorováno i u pacientů s duševním onemocněním - nejčastěji schizofrenní poruchy, afektivní poruch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p</a:t>
            </a:r>
            <a:r>
              <a:rPr sz="2200" dirty="0" err="1" smtClean="0"/>
              <a:t>oškození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(vermis)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pozorováno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duševním</a:t>
            </a:r>
            <a:r>
              <a:rPr sz="2200" dirty="0"/>
              <a:t> </a:t>
            </a:r>
            <a:r>
              <a:rPr sz="2200" dirty="0" err="1"/>
              <a:t>onemocněním</a:t>
            </a:r>
            <a:r>
              <a:rPr sz="2200" dirty="0"/>
              <a:t> -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schizofrenní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, </a:t>
            </a:r>
            <a:r>
              <a:rPr sz="2200" dirty="0" err="1"/>
              <a:t>afektivní</a:t>
            </a:r>
            <a:r>
              <a:rPr sz="2200" dirty="0"/>
              <a:t> </a:t>
            </a:r>
            <a:r>
              <a:rPr sz="2200" dirty="0" err="1"/>
              <a:t>poruchy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poškozen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poruchách</a:t>
            </a:r>
            <a:r>
              <a:rPr sz="2200" dirty="0"/>
              <a:t> </a:t>
            </a:r>
            <a:r>
              <a:rPr sz="2200" dirty="0" err="1"/>
              <a:t>autistického</a:t>
            </a:r>
            <a:r>
              <a:rPr sz="2200" dirty="0"/>
              <a:t> </a:t>
            </a:r>
            <a:r>
              <a:rPr sz="2200" dirty="0" err="1"/>
              <a:t>spektra</a:t>
            </a:r>
            <a:r>
              <a:rPr sz="2200" dirty="0"/>
              <a:t>, </a:t>
            </a:r>
            <a:r>
              <a:rPr sz="2200" dirty="0" err="1"/>
              <a:t>syndromu</a:t>
            </a:r>
            <a:r>
              <a:rPr sz="2200" dirty="0"/>
              <a:t> ADHD </a:t>
            </a:r>
            <a:r>
              <a:rPr lang="cs-CZ" sz="2200" dirty="0" smtClean="0"/>
              <a:t>               </a:t>
            </a:r>
            <a:r>
              <a:rPr sz="2200" dirty="0" smtClean="0"/>
              <a:t>a </a:t>
            </a:r>
            <a:r>
              <a:rPr sz="2200" dirty="0"/>
              <a:t>v </a:t>
            </a:r>
            <a:r>
              <a:rPr sz="2200" dirty="0" err="1"/>
              <a:t>pozdějších</a:t>
            </a:r>
            <a:r>
              <a:rPr sz="2200" dirty="0"/>
              <a:t> </a:t>
            </a:r>
            <a:r>
              <a:rPr sz="2200" dirty="0" err="1"/>
              <a:t>stádiích</a:t>
            </a:r>
            <a:r>
              <a:rPr sz="2200" dirty="0"/>
              <a:t> </a:t>
            </a:r>
            <a:r>
              <a:rPr sz="2200" dirty="0" err="1"/>
              <a:t>demencí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lang="cs-CZ" sz="2200" dirty="0" err="1" smtClean="0"/>
              <a:t>t</a:t>
            </a:r>
            <a:r>
              <a:rPr sz="2200" dirty="0" err="1" smtClean="0"/>
              <a:t>aké</a:t>
            </a:r>
            <a:r>
              <a:rPr sz="2200" dirty="0" smtClean="0"/>
              <a:t> </a:t>
            </a:r>
            <a:r>
              <a:rPr sz="2200" dirty="0"/>
              <a:t>u </a:t>
            </a:r>
            <a:r>
              <a:rPr sz="2200" dirty="0" err="1"/>
              <a:t>mnoha</a:t>
            </a:r>
            <a:r>
              <a:rPr sz="2200" dirty="0"/>
              <a:t> </a:t>
            </a:r>
            <a:r>
              <a:rPr sz="2200" dirty="0" err="1"/>
              <a:t>neurologických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- u </a:t>
            </a:r>
            <a:r>
              <a:rPr sz="2200" dirty="0" err="1"/>
              <a:t>multisystémové</a:t>
            </a:r>
            <a:r>
              <a:rPr sz="2200" dirty="0"/>
              <a:t> </a:t>
            </a:r>
            <a:r>
              <a:rPr sz="2200" dirty="0" err="1"/>
              <a:t>atrofie</a:t>
            </a:r>
            <a:r>
              <a:rPr sz="2200" dirty="0"/>
              <a:t>, </a:t>
            </a:r>
            <a:r>
              <a:rPr sz="2200" dirty="0" err="1"/>
              <a:t>kortikobazální</a:t>
            </a:r>
            <a:r>
              <a:rPr sz="2200" dirty="0"/>
              <a:t> </a:t>
            </a:r>
            <a:r>
              <a:rPr sz="2200" dirty="0" err="1"/>
              <a:t>degenerace</a:t>
            </a:r>
            <a:r>
              <a:rPr sz="2200" dirty="0"/>
              <a:t>, </a:t>
            </a:r>
            <a:r>
              <a:rPr sz="2200" dirty="0" err="1"/>
              <a:t>roztroušené</a:t>
            </a:r>
            <a:r>
              <a:rPr sz="2200" dirty="0"/>
              <a:t> </a:t>
            </a:r>
            <a:r>
              <a:rPr sz="2200" dirty="0" err="1"/>
              <a:t>sklerózy</a:t>
            </a:r>
            <a:r>
              <a:rPr sz="2200" dirty="0"/>
              <a:t>, </a:t>
            </a:r>
            <a:r>
              <a:rPr sz="2200" dirty="0" err="1"/>
              <a:t>spinocereberální</a:t>
            </a:r>
            <a:r>
              <a:rPr sz="2200" dirty="0"/>
              <a:t> </a:t>
            </a:r>
            <a:r>
              <a:rPr sz="2200" dirty="0" err="1" smtClean="0"/>
              <a:t>ataxi</a:t>
            </a:r>
            <a:r>
              <a:rPr lang="cs-CZ" sz="2200" dirty="0" smtClean="0"/>
              <a:t>e</a:t>
            </a:r>
            <a:endParaRPr sz="2200" dirty="0"/>
          </a:p>
          <a:p>
            <a:pPr marL="422275" indent="-422275" defTabSz="554990">
              <a:lnSpc>
                <a:spcPct val="110000"/>
              </a:lnSpc>
              <a:spcBef>
                <a:spcPts val="3900"/>
              </a:spcBef>
              <a:defRPr sz="3040"/>
            </a:pPr>
            <a:r>
              <a:rPr sz="2200" dirty="0" err="1"/>
              <a:t>také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Alzheimerově</a:t>
            </a:r>
            <a:r>
              <a:rPr sz="2200" dirty="0"/>
              <a:t> </a:t>
            </a:r>
            <a:r>
              <a:rPr sz="2200" dirty="0" err="1"/>
              <a:t>nemoci</a:t>
            </a:r>
            <a:r>
              <a:rPr sz="2200" dirty="0"/>
              <a:t> - </a:t>
            </a:r>
            <a:r>
              <a:rPr sz="2200" dirty="0" err="1"/>
              <a:t>atrofie</a:t>
            </a:r>
            <a:r>
              <a:rPr sz="2200" dirty="0"/>
              <a:t> </a:t>
            </a:r>
            <a:r>
              <a:rPr sz="2200" dirty="0" err="1"/>
              <a:t>posteriorních</a:t>
            </a:r>
            <a:r>
              <a:rPr sz="2200" dirty="0"/>
              <a:t> </a:t>
            </a:r>
            <a:r>
              <a:rPr sz="2200" dirty="0" err="1"/>
              <a:t>částí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sz="2200" dirty="0" err="1"/>
              <a:t>spojována</a:t>
            </a:r>
            <a:r>
              <a:rPr sz="2200" dirty="0"/>
              <a:t> s </a:t>
            </a:r>
            <a:r>
              <a:rPr sz="2200" dirty="0" err="1"/>
              <a:t>nižším</a:t>
            </a:r>
            <a:r>
              <a:rPr sz="2200" dirty="0"/>
              <a:t> </a:t>
            </a:r>
            <a:r>
              <a:rPr sz="2200" dirty="0" err="1"/>
              <a:t>kognitivním</a:t>
            </a:r>
            <a:r>
              <a:rPr sz="2200" dirty="0"/>
              <a:t> </a:t>
            </a:r>
            <a:r>
              <a:rPr sz="2200" dirty="0" err="1"/>
              <a:t>výkonem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Závěr"/>
          <p:cNvSpPr txBox="1">
            <a:spLocks noGrp="1"/>
          </p:cNvSpPr>
          <p:nvPr>
            <p:ph type="title"/>
          </p:nvPr>
        </p:nvSpPr>
        <p:spPr>
          <a:xfrm>
            <a:off x="3088640" y="-12386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Závěr</a:t>
            </a:r>
            <a:endParaRPr sz="4800" dirty="0"/>
          </a:p>
        </p:txBody>
      </p:sp>
      <p:sp>
        <p:nvSpPr>
          <p:cNvPr id="182" name="Mozeček - mnohem důležitější role než se dříve předpokládalo; zejména díky jedinečné buněčné struktuře  a bohatý spojením s různými oblastmi mozku…"/>
          <p:cNvSpPr txBox="1">
            <a:spLocks noGrp="1"/>
          </p:cNvSpPr>
          <p:nvPr>
            <p:ph type="body" idx="1"/>
          </p:nvPr>
        </p:nvSpPr>
        <p:spPr>
          <a:xfrm>
            <a:off x="420129" y="1680523"/>
            <a:ext cx="12307329" cy="80071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m</a:t>
            </a:r>
            <a:r>
              <a:rPr sz="2000" dirty="0" err="1" smtClean="0"/>
              <a:t>ozeček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sz="2000" dirty="0" err="1"/>
              <a:t>mnohem</a:t>
            </a:r>
            <a:r>
              <a:rPr sz="2000" dirty="0"/>
              <a:t> </a:t>
            </a:r>
            <a:r>
              <a:rPr sz="2000" dirty="0" err="1"/>
              <a:t>důležitější</a:t>
            </a:r>
            <a:r>
              <a:rPr sz="2000" dirty="0"/>
              <a:t> role </a:t>
            </a:r>
            <a:r>
              <a:rPr sz="2000" dirty="0" err="1"/>
              <a:t>než</a:t>
            </a:r>
            <a:r>
              <a:rPr sz="2000" dirty="0"/>
              <a:t> se </a:t>
            </a:r>
            <a:r>
              <a:rPr sz="2000" dirty="0" err="1"/>
              <a:t>dříve</a:t>
            </a:r>
            <a:r>
              <a:rPr sz="2000" dirty="0"/>
              <a:t> </a:t>
            </a:r>
            <a:r>
              <a:rPr sz="2000" dirty="0" err="1"/>
              <a:t>předpokládalo</a:t>
            </a:r>
            <a:r>
              <a:rPr sz="2000" dirty="0"/>
              <a:t>; </a:t>
            </a:r>
            <a:r>
              <a:rPr sz="2000" dirty="0" err="1"/>
              <a:t>zejména</a:t>
            </a:r>
            <a:r>
              <a:rPr sz="2000" dirty="0"/>
              <a:t> </a:t>
            </a:r>
            <a:r>
              <a:rPr sz="2000" dirty="0" err="1"/>
              <a:t>díky</a:t>
            </a:r>
            <a:r>
              <a:rPr sz="2000" dirty="0"/>
              <a:t> </a:t>
            </a:r>
            <a:r>
              <a:rPr sz="2000" dirty="0" err="1"/>
              <a:t>jedinečné</a:t>
            </a:r>
            <a:r>
              <a:rPr sz="2000" dirty="0"/>
              <a:t> </a:t>
            </a:r>
            <a:r>
              <a:rPr sz="2000" dirty="0" err="1"/>
              <a:t>buněčné</a:t>
            </a:r>
            <a:r>
              <a:rPr sz="2000" dirty="0"/>
              <a:t> </a:t>
            </a:r>
            <a:r>
              <a:rPr sz="2000" dirty="0" err="1"/>
              <a:t>struktuře</a:t>
            </a:r>
            <a:r>
              <a:rPr sz="2000" dirty="0"/>
              <a:t>  a </a:t>
            </a:r>
            <a:r>
              <a:rPr sz="2000" dirty="0" err="1" smtClean="0"/>
              <a:t>bohat</a:t>
            </a:r>
            <a:r>
              <a:rPr lang="cs-CZ" sz="2000" dirty="0" err="1" smtClean="0"/>
              <a:t>ému</a:t>
            </a:r>
            <a:r>
              <a:rPr sz="2000" dirty="0" smtClean="0"/>
              <a:t> </a:t>
            </a:r>
            <a:r>
              <a:rPr sz="2000" dirty="0" err="1"/>
              <a:t>spojením</a:t>
            </a:r>
            <a:r>
              <a:rPr sz="2000" dirty="0"/>
              <a:t> s </a:t>
            </a:r>
            <a:r>
              <a:rPr sz="2000" dirty="0" err="1"/>
              <a:t>různými</a:t>
            </a:r>
            <a:r>
              <a:rPr sz="2000" dirty="0"/>
              <a:t> </a:t>
            </a:r>
            <a:r>
              <a:rPr sz="2000" dirty="0" err="1"/>
              <a:t>oblastmi</a:t>
            </a:r>
            <a:r>
              <a:rPr sz="2000" dirty="0"/>
              <a:t> </a:t>
            </a:r>
            <a:r>
              <a:rPr sz="2000" dirty="0" err="1"/>
              <a:t>mozku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i</a:t>
            </a:r>
            <a:r>
              <a:rPr sz="2000" dirty="0" err="1" smtClean="0"/>
              <a:t>nfrastruktura</a:t>
            </a:r>
            <a:r>
              <a:rPr sz="2000" dirty="0" smtClean="0"/>
              <a:t> </a:t>
            </a:r>
            <a:r>
              <a:rPr sz="2000" dirty="0" err="1"/>
              <a:t>mozečku</a:t>
            </a:r>
            <a:r>
              <a:rPr sz="2000" dirty="0"/>
              <a:t> je </a:t>
            </a:r>
            <a:r>
              <a:rPr sz="2000" dirty="0" err="1"/>
              <a:t>homogenní</a:t>
            </a:r>
            <a:r>
              <a:rPr sz="2000" dirty="0"/>
              <a:t>, </a:t>
            </a:r>
            <a:r>
              <a:rPr sz="2000" dirty="0" err="1"/>
              <a:t>tvořena</a:t>
            </a:r>
            <a:r>
              <a:rPr sz="2000" dirty="0"/>
              <a:t> </a:t>
            </a:r>
            <a:r>
              <a:rPr sz="2000" dirty="0" err="1"/>
              <a:t>mikrokomplexy</a:t>
            </a:r>
            <a:r>
              <a:rPr sz="2000" dirty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smtClean="0"/>
              <a:t>proto </a:t>
            </a:r>
            <a:r>
              <a:rPr sz="2000" dirty="0" err="1"/>
              <a:t>operace</a:t>
            </a:r>
            <a:r>
              <a:rPr sz="2000" dirty="0"/>
              <a:t> v </a:t>
            </a:r>
            <a:r>
              <a:rPr sz="2000" dirty="0" err="1"/>
              <a:t>něm</a:t>
            </a:r>
            <a:r>
              <a:rPr sz="2000" dirty="0"/>
              <a:t> </a:t>
            </a:r>
            <a:r>
              <a:rPr sz="2000" dirty="0" err="1"/>
              <a:t>probíhající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analogické</a:t>
            </a:r>
            <a:r>
              <a:rPr sz="2000" dirty="0"/>
              <a:t>, </a:t>
            </a:r>
            <a:r>
              <a:rPr sz="2000" dirty="0" err="1"/>
              <a:t>ať</a:t>
            </a:r>
            <a:r>
              <a:rPr sz="2000" dirty="0"/>
              <a:t> </a:t>
            </a:r>
            <a:r>
              <a:rPr sz="2000" dirty="0" err="1"/>
              <a:t>jde</a:t>
            </a:r>
            <a:r>
              <a:rPr sz="2000" dirty="0"/>
              <a:t> o </a:t>
            </a:r>
            <a:r>
              <a:rPr sz="2000" dirty="0" err="1"/>
              <a:t>motoriku</a:t>
            </a:r>
            <a:r>
              <a:rPr sz="2000" dirty="0"/>
              <a:t>, </a:t>
            </a:r>
            <a:r>
              <a:rPr sz="2000" dirty="0" err="1"/>
              <a:t>kognici</a:t>
            </a:r>
            <a:r>
              <a:rPr sz="2000" dirty="0"/>
              <a:t> </a:t>
            </a:r>
            <a:r>
              <a:rPr sz="2000" dirty="0" err="1"/>
              <a:t>či</a:t>
            </a:r>
            <a:r>
              <a:rPr sz="2000" dirty="0"/>
              <a:t> </a:t>
            </a:r>
            <a:r>
              <a:rPr sz="2000" dirty="0" err="1"/>
              <a:t>emoce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smtClean="0"/>
              <a:t>m</a:t>
            </a:r>
            <a:r>
              <a:rPr sz="2000" dirty="0" smtClean="0"/>
              <a:t>. </a:t>
            </a:r>
            <a:r>
              <a:rPr sz="2000" dirty="0" err="1"/>
              <a:t>není</a:t>
            </a:r>
            <a:r>
              <a:rPr sz="2000" dirty="0"/>
              <a:t> </a:t>
            </a:r>
            <a:r>
              <a:rPr sz="2000" dirty="0" err="1"/>
              <a:t>generátorem</a:t>
            </a:r>
            <a:r>
              <a:rPr sz="2000" dirty="0"/>
              <a:t> </a:t>
            </a:r>
            <a:r>
              <a:rPr sz="2000" dirty="0" err="1"/>
              <a:t>signálů</a:t>
            </a:r>
            <a:r>
              <a:rPr sz="2000" dirty="0"/>
              <a:t>, ale </a:t>
            </a:r>
            <a:r>
              <a:rPr sz="2000" dirty="0" err="1"/>
              <a:t>jejich</a:t>
            </a:r>
            <a:r>
              <a:rPr sz="2000" dirty="0"/>
              <a:t> </a:t>
            </a:r>
            <a:r>
              <a:rPr sz="2000" dirty="0" err="1"/>
              <a:t>modulátorem</a:t>
            </a:r>
            <a:r>
              <a:rPr sz="2000" dirty="0"/>
              <a:t> - </a:t>
            </a:r>
            <a:r>
              <a:rPr sz="2000" dirty="0" err="1"/>
              <a:t>přizpůsobuje</a:t>
            </a:r>
            <a:r>
              <a:rPr sz="2000" dirty="0"/>
              <a:t> </a:t>
            </a:r>
            <a:r>
              <a:rPr sz="2000" dirty="0" err="1"/>
              <a:t>rychlost</a:t>
            </a:r>
            <a:r>
              <a:rPr sz="2000" dirty="0"/>
              <a:t> a </a:t>
            </a:r>
            <a:r>
              <a:rPr sz="2000" dirty="0" err="1"/>
              <a:t>sílu</a:t>
            </a:r>
            <a:r>
              <a:rPr sz="2000" dirty="0"/>
              <a:t> </a:t>
            </a:r>
            <a:r>
              <a:rPr sz="2000" dirty="0" err="1"/>
              <a:t>výstupů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smtClean="0"/>
              <a:t>KD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léze</a:t>
            </a:r>
            <a:r>
              <a:rPr sz="2000" dirty="0"/>
              <a:t> </a:t>
            </a:r>
            <a:r>
              <a:rPr sz="2000" dirty="0" err="1"/>
              <a:t>posteriorních</a:t>
            </a:r>
            <a:r>
              <a:rPr sz="2000" dirty="0"/>
              <a:t>, </a:t>
            </a:r>
            <a:r>
              <a:rPr sz="2000" dirty="0" err="1"/>
              <a:t>inferiorních</a:t>
            </a:r>
            <a:r>
              <a:rPr sz="2000" dirty="0"/>
              <a:t> a </a:t>
            </a:r>
            <a:r>
              <a:rPr sz="2000" dirty="0" err="1"/>
              <a:t>laterálních</a:t>
            </a:r>
            <a:r>
              <a:rPr sz="2000" dirty="0"/>
              <a:t> </a:t>
            </a:r>
            <a:r>
              <a:rPr sz="2000" dirty="0" err="1"/>
              <a:t>oblastí</a:t>
            </a:r>
            <a:r>
              <a:rPr sz="2000" dirty="0"/>
              <a:t> M; </a:t>
            </a:r>
            <a:r>
              <a:rPr sz="2000" dirty="0" err="1"/>
              <a:t>motorický</a:t>
            </a:r>
            <a:r>
              <a:rPr sz="2000" dirty="0"/>
              <a:t> </a:t>
            </a:r>
            <a:r>
              <a:rPr sz="2000" dirty="0" err="1"/>
              <a:t>syndrom</a:t>
            </a:r>
            <a:r>
              <a:rPr sz="2000" dirty="0"/>
              <a:t> - </a:t>
            </a:r>
            <a:r>
              <a:rPr sz="2000" dirty="0" err="1"/>
              <a:t>postižení</a:t>
            </a:r>
            <a:r>
              <a:rPr sz="2000" dirty="0"/>
              <a:t> </a:t>
            </a:r>
            <a:r>
              <a:rPr sz="2000" dirty="0" err="1"/>
              <a:t>anteriorních</a:t>
            </a:r>
            <a:r>
              <a:rPr sz="2000" dirty="0"/>
              <a:t> </a:t>
            </a:r>
            <a:r>
              <a:rPr sz="2000" dirty="0" err="1"/>
              <a:t>oblastí</a:t>
            </a:r>
            <a:r>
              <a:rPr sz="2000" dirty="0"/>
              <a:t>; </a:t>
            </a:r>
            <a:r>
              <a:rPr sz="2000" dirty="0" err="1"/>
              <a:t>léze</a:t>
            </a:r>
            <a:r>
              <a:rPr sz="2000" dirty="0"/>
              <a:t> v obl. vermis -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změny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smtClean="0"/>
              <a:t>p</a:t>
            </a:r>
            <a:r>
              <a:rPr sz="2000" dirty="0" err="1" smtClean="0"/>
              <a:t>ři</a:t>
            </a:r>
            <a:r>
              <a:rPr sz="2000" dirty="0" smtClean="0"/>
              <a:t> </a:t>
            </a:r>
            <a:r>
              <a:rPr sz="2000" dirty="0" err="1"/>
              <a:t>lézích</a:t>
            </a:r>
            <a:r>
              <a:rPr sz="2000" dirty="0"/>
              <a:t> M - </a:t>
            </a:r>
            <a:r>
              <a:rPr sz="2000" dirty="0" err="1"/>
              <a:t>dysmetrie</a:t>
            </a:r>
            <a:r>
              <a:rPr sz="2000" dirty="0"/>
              <a:t> - </a:t>
            </a:r>
            <a:r>
              <a:rPr sz="2000" dirty="0" err="1"/>
              <a:t>snížená</a:t>
            </a:r>
            <a:r>
              <a:rPr sz="2000" dirty="0"/>
              <a:t> </a:t>
            </a:r>
            <a:r>
              <a:rPr sz="2000" dirty="0" err="1"/>
              <a:t>schopnost</a:t>
            </a:r>
            <a:r>
              <a:rPr sz="2000" dirty="0"/>
              <a:t> </a:t>
            </a:r>
            <a:r>
              <a:rPr sz="2000" dirty="0" err="1"/>
              <a:t>jemného</a:t>
            </a:r>
            <a:r>
              <a:rPr sz="2000" dirty="0"/>
              <a:t> </a:t>
            </a:r>
            <a:r>
              <a:rPr sz="2000" dirty="0" err="1"/>
              <a:t>přizpůsobování</a:t>
            </a:r>
            <a:r>
              <a:rPr sz="2000" dirty="0"/>
              <a:t> a </a:t>
            </a:r>
            <a:r>
              <a:rPr sz="2000" dirty="0" err="1"/>
              <a:t>dolaďování</a:t>
            </a:r>
            <a:r>
              <a:rPr sz="2000" dirty="0"/>
              <a:t> </a:t>
            </a:r>
            <a:r>
              <a:rPr sz="2000" dirty="0" err="1"/>
              <a:t>kognitivních</a:t>
            </a:r>
            <a:r>
              <a:rPr sz="2000" dirty="0"/>
              <a:t> </a:t>
            </a:r>
            <a:r>
              <a:rPr lang="cs-CZ" sz="2000" dirty="0" smtClean="0"/>
              <a:t>      </a:t>
            </a:r>
            <a:r>
              <a:rPr sz="2000" dirty="0" smtClean="0"/>
              <a:t>a </a:t>
            </a:r>
            <a:r>
              <a:rPr sz="2000" dirty="0" err="1"/>
              <a:t>afektivních</a:t>
            </a:r>
            <a:r>
              <a:rPr sz="2000" dirty="0"/>
              <a:t> </a:t>
            </a:r>
            <a:r>
              <a:rPr sz="2000" dirty="0" err="1"/>
              <a:t>projevů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k</a:t>
            </a:r>
            <a:r>
              <a:rPr sz="2000" dirty="0" err="1" smtClean="0"/>
              <a:t>ognitivně-afektivní</a:t>
            </a:r>
            <a:r>
              <a:rPr sz="2000" dirty="0" smtClean="0"/>
              <a:t> </a:t>
            </a:r>
            <a:r>
              <a:rPr sz="2000" dirty="0" err="1"/>
              <a:t>sy</a:t>
            </a:r>
            <a:r>
              <a:rPr sz="2000" dirty="0"/>
              <a:t> je </a:t>
            </a:r>
            <a:r>
              <a:rPr sz="2000" dirty="0" err="1"/>
              <a:t>deskriptivní</a:t>
            </a:r>
            <a:r>
              <a:rPr sz="2000" dirty="0"/>
              <a:t> </a:t>
            </a:r>
            <a:r>
              <a:rPr sz="2000" dirty="0" err="1" smtClean="0"/>
              <a:t>pojem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zahrnuje</a:t>
            </a:r>
            <a:r>
              <a:rPr sz="2000" dirty="0"/>
              <a:t> deficit </a:t>
            </a:r>
            <a:r>
              <a:rPr sz="2000" dirty="0" err="1"/>
              <a:t>exekutivních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, </a:t>
            </a:r>
            <a:r>
              <a:rPr sz="2000" dirty="0" err="1"/>
              <a:t>vizuospaciálních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, </a:t>
            </a:r>
            <a:r>
              <a:rPr sz="2000" dirty="0" err="1" smtClean="0"/>
              <a:t>řeč</a:t>
            </a:r>
            <a:r>
              <a:rPr lang="cs-CZ" sz="2000" dirty="0" smtClean="0"/>
              <a:t>i</a:t>
            </a:r>
            <a:r>
              <a:rPr sz="2000" dirty="0" smtClean="0"/>
              <a:t>, </a:t>
            </a:r>
            <a:r>
              <a:rPr sz="2000" dirty="0" err="1"/>
              <a:t>paměti</a:t>
            </a:r>
            <a:r>
              <a:rPr sz="2000" dirty="0"/>
              <a:t> a </a:t>
            </a:r>
            <a:r>
              <a:rPr sz="2000" dirty="0" err="1"/>
              <a:t>učení</a:t>
            </a:r>
            <a:r>
              <a:rPr sz="2000" dirty="0"/>
              <a:t>, </a:t>
            </a:r>
            <a:r>
              <a:rPr sz="2000" dirty="0" err="1"/>
              <a:t>pozornosti</a:t>
            </a:r>
            <a:r>
              <a:rPr sz="2000" dirty="0"/>
              <a:t> a </a:t>
            </a:r>
            <a:r>
              <a:rPr sz="2000" dirty="0" err="1"/>
              <a:t>změny</a:t>
            </a:r>
            <a:r>
              <a:rPr sz="2000" dirty="0"/>
              <a:t> </a:t>
            </a:r>
            <a:r>
              <a:rPr sz="2000" dirty="0" err="1"/>
              <a:t>osobnosti</a:t>
            </a:r>
            <a:r>
              <a:rPr sz="2000" dirty="0"/>
              <a:t> s </a:t>
            </a:r>
            <a:r>
              <a:rPr sz="2000" dirty="0" err="1"/>
              <a:t>emoční</a:t>
            </a:r>
            <a:r>
              <a:rPr sz="2000" dirty="0"/>
              <a:t> </a:t>
            </a:r>
            <a:r>
              <a:rPr sz="2000" dirty="0" err="1"/>
              <a:t>labilitou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sy</a:t>
            </a:r>
            <a:r>
              <a:rPr sz="2000" dirty="0"/>
              <a:t> </a:t>
            </a:r>
            <a:r>
              <a:rPr sz="2000" dirty="0" err="1"/>
              <a:t>zadní</a:t>
            </a:r>
            <a:r>
              <a:rPr sz="2000" dirty="0"/>
              <a:t> </a:t>
            </a:r>
            <a:r>
              <a:rPr sz="2000" dirty="0" err="1"/>
              <a:t>jámy</a:t>
            </a:r>
            <a:r>
              <a:rPr sz="2000" dirty="0"/>
              <a:t> </a:t>
            </a:r>
            <a:r>
              <a:rPr sz="2000" dirty="0" err="1"/>
              <a:t>lebeční</a:t>
            </a:r>
            <a:r>
              <a:rPr sz="2000" dirty="0"/>
              <a:t> - </a:t>
            </a:r>
            <a:r>
              <a:rPr sz="2000" dirty="0" err="1"/>
              <a:t>následek</a:t>
            </a:r>
            <a:r>
              <a:rPr sz="2000" dirty="0"/>
              <a:t> </a:t>
            </a:r>
            <a:r>
              <a:rPr sz="2000" dirty="0" err="1"/>
              <a:t>chirurgického</a:t>
            </a:r>
            <a:r>
              <a:rPr sz="2000" dirty="0"/>
              <a:t> </a:t>
            </a:r>
            <a:r>
              <a:rPr sz="2000" dirty="0" err="1"/>
              <a:t>odstranění</a:t>
            </a:r>
            <a:r>
              <a:rPr sz="2000" dirty="0"/>
              <a:t> </a:t>
            </a:r>
            <a:r>
              <a:rPr sz="2000" dirty="0" err="1"/>
              <a:t>části</a:t>
            </a:r>
            <a:r>
              <a:rPr sz="2000" dirty="0"/>
              <a:t> M v </a:t>
            </a:r>
            <a:r>
              <a:rPr sz="2000" dirty="0" err="1"/>
              <a:t>dětství</a:t>
            </a:r>
            <a:r>
              <a:rPr sz="2000" dirty="0"/>
              <a:t> - </a:t>
            </a:r>
            <a:r>
              <a:rPr sz="2000" dirty="0" err="1"/>
              <a:t>mutismus</a:t>
            </a:r>
            <a:r>
              <a:rPr sz="2000" dirty="0"/>
              <a:t> </a:t>
            </a:r>
            <a:r>
              <a:rPr sz="2000" dirty="0" err="1"/>
              <a:t>postupně</a:t>
            </a:r>
            <a:r>
              <a:rPr sz="2000" dirty="0"/>
              <a:t> </a:t>
            </a:r>
            <a:r>
              <a:rPr sz="2000" dirty="0" err="1"/>
              <a:t>přecházející</a:t>
            </a:r>
            <a:r>
              <a:rPr sz="2000" dirty="0"/>
              <a:t> do </a:t>
            </a:r>
            <a:r>
              <a:rPr sz="2000" dirty="0" err="1"/>
              <a:t>dysartrie</a:t>
            </a:r>
            <a:r>
              <a:rPr sz="2000" dirty="0"/>
              <a:t>; </a:t>
            </a:r>
            <a:r>
              <a:rPr sz="2000" dirty="0" err="1"/>
              <a:t>často</a:t>
            </a:r>
            <a:r>
              <a:rPr sz="2000" dirty="0"/>
              <a:t> </a:t>
            </a:r>
            <a:r>
              <a:rPr sz="2000" dirty="0" err="1"/>
              <a:t>doprovázen</a:t>
            </a:r>
            <a:r>
              <a:rPr sz="2000" dirty="0"/>
              <a:t> </a:t>
            </a:r>
            <a:r>
              <a:rPr sz="2000" dirty="0" smtClean="0"/>
              <a:t>deficit</a:t>
            </a:r>
            <a:r>
              <a:rPr lang="cs-CZ" sz="2000" dirty="0" smtClean="0"/>
              <a:t>y</a:t>
            </a:r>
            <a:r>
              <a:rPr sz="2000" dirty="0" smtClean="0"/>
              <a:t> </a:t>
            </a:r>
            <a:r>
              <a:rPr sz="2000" dirty="0" err="1"/>
              <a:t>exekutivních</a:t>
            </a:r>
            <a:r>
              <a:rPr sz="2000" dirty="0"/>
              <a:t> </a:t>
            </a:r>
            <a:r>
              <a:rPr sz="2000" dirty="0" err="1"/>
              <a:t>fcí</a:t>
            </a:r>
            <a:r>
              <a:rPr sz="2000" dirty="0"/>
              <a:t> a </a:t>
            </a:r>
            <a:r>
              <a:rPr sz="2000" dirty="0" err="1"/>
              <a:t>regresivními</a:t>
            </a:r>
            <a:r>
              <a:rPr sz="2000" dirty="0"/>
              <a:t> </a:t>
            </a:r>
            <a:r>
              <a:rPr sz="2000" dirty="0" err="1"/>
              <a:t>změnami</a:t>
            </a:r>
            <a:r>
              <a:rPr sz="2000" dirty="0"/>
              <a:t> </a:t>
            </a:r>
            <a:r>
              <a:rPr sz="2000" dirty="0" err="1"/>
              <a:t>osobnosti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lang="cs-CZ" sz="2000" dirty="0" err="1" smtClean="0"/>
              <a:t>p</a:t>
            </a:r>
            <a:r>
              <a:rPr sz="2000" dirty="0" err="1" smtClean="0"/>
              <a:t>oškození</a:t>
            </a:r>
            <a:r>
              <a:rPr sz="2000" dirty="0" smtClean="0"/>
              <a:t> </a:t>
            </a:r>
            <a:r>
              <a:rPr sz="2000" dirty="0"/>
              <a:t>M </a:t>
            </a:r>
            <a:r>
              <a:rPr sz="2000" dirty="0" err="1"/>
              <a:t>spojeno</a:t>
            </a:r>
            <a:r>
              <a:rPr sz="2000" dirty="0"/>
              <a:t> s </a:t>
            </a:r>
            <a:r>
              <a:rPr sz="2000" dirty="0" err="1"/>
              <a:t>mnoha</a:t>
            </a:r>
            <a:r>
              <a:rPr sz="2000" dirty="0"/>
              <a:t> </a:t>
            </a:r>
            <a:r>
              <a:rPr sz="2000" dirty="0" err="1"/>
              <a:t>psychiatrickými</a:t>
            </a:r>
            <a:r>
              <a:rPr sz="2000" dirty="0"/>
              <a:t> dg.- ADHD, </a:t>
            </a:r>
            <a:r>
              <a:rPr sz="2000" dirty="0" err="1"/>
              <a:t>poruchy</a:t>
            </a:r>
            <a:r>
              <a:rPr sz="2000" dirty="0"/>
              <a:t> </a:t>
            </a:r>
            <a:r>
              <a:rPr sz="2000" dirty="0" err="1"/>
              <a:t>autistického</a:t>
            </a:r>
            <a:r>
              <a:rPr sz="2000" dirty="0"/>
              <a:t> </a:t>
            </a:r>
            <a:r>
              <a:rPr sz="2000" dirty="0" err="1"/>
              <a:t>spektra</a:t>
            </a:r>
            <a:r>
              <a:rPr sz="2000" dirty="0"/>
              <a:t>, </a:t>
            </a:r>
            <a:r>
              <a:rPr sz="2000" dirty="0" err="1"/>
              <a:t>schizofrenie</a:t>
            </a:r>
            <a:r>
              <a:rPr sz="2000" dirty="0"/>
              <a:t>, </a:t>
            </a:r>
            <a:r>
              <a:rPr sz="2000" dirty="0" err="1"/>
              <a:t>afektivní</a:t>
            </a:r>
            <a:r>
              <a:rPr sz="2000" dirty="0"/>
              <a:t> </a:t>
            </a:r>
            <a:r>
              <a:rPr sz="2000" dirty="0" err="1"/>
              <a:t>poruchy</a:t>
            </a:r>
            <a:endParaRPr sz="2000" dirty="0"/>
          </a:p>
          <a:p>
            <a:pPr marL="226695" indent="-226695" defTabSz="297941">
              <a:lnSpc>
                <a:spcPct val="100000"/>
              </a:lnSpc>
              <a:spcBef>
                <a:spcPts val="2100"/>
              </a:spcBef>
              <a:defRPr sz="1632"/>
            </a:pPr>
            <a:r>
              <a:rPr sz="2000" dirty="0" err="1"/>
              <a:t>při</a:t>
            </a:r>
            <a:r>
              <a:rPr sz="2000" dirty="0"/>
              <a:t> NPS </a:t>
            </a:r>
            <a:r>
              <a:rPr sz="2000" dirty="0" err="1"/>
              <a:t>vyšetření</a:t>
            </a:r>
            <a:r>
              <a:rPr sz="2000" dirty="0"/>
              <a:t> se </a:t>
            </a:r>
            <a:r>
              <a:rPr lang="cs-CZ" sz="2000" dirty="0" smtClean="0"/>
              <a:t>m.</a:t>
            </a:r>
            <a:r>
              <a:rPr sz="2000" dirty="0" smtClean="0"/>
              <a:t>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/>
              <a:t>neprojeví</a:t>
            </a:r>
            <a:r>
              <a:rPr sz="2000" dirty="0"/>
              <a:t> v </a:t>
            </a:r>
            <a:r>
              <a:rPr sz="2000" dirty="0" err="1"/>
              <a:t>jedné</a:t>
            </a:r>
            <a:r>
              <a:rPr sz="2000" dirty="0"/>
              <a:t> </a:t>
            </a:r>
            <a:r>
              <a:rPr sz="2000" dirty="0" err="1"/>
              <a:t>oblasti</a:t>
            </a:r>
            <a:r>
              <a:rPr sz="2000" dirty="0"/>
              <a:t>, ale </a:t>
            </a:r>
            <a:r>
              <a:rPr sz="2000" dirty="0" err="1"/>
              <a:t>ovlivní</a:t>
            </a:r>
            <a:r>
              <a:rPr sz="2000" dirty="0"/>
              <a:t> </a:t>
            </a:r>
            <a:r>
              <a:rPr sz="2000" dirty="0" err="1"/>
              <a:t>výsledky</a:t>
            </a:r>
            <a:r>
              <a:rPr sz="2000" dirty="0"/>
              <a:t> v </a:t>
            </a:r>
            <a:r>
              <a:rPr sz="2000" dirty="0" err="1"/>
              <a:t>různých</a:t>
            </a:r>
            <a:r>
              <a:rPr sz="2000" dirty="0"/>
              <a:t> </a:t>
            </a:r>
            <a:r>
              <a:rPr sz="2000" dirty="0" err="1"/>
              <a:t>doménách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oranění mozku"/>
          <p:cNvSpPr txBox="1">
            <a:spLocks noGrp="1"/>
          </p:cNvSpPr>
          <p:nvPr>
            <p:ph type="title"/>
          </p:nvPr>
        </p:nvSpPr>
        <p:spPr>
          <a:xfrm>
            <a:off x="3372847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Poranění</a:t>
            </a:r>
            <a:r>
              <a:rPr sz="4800" dirty="0"/>
              <a:t> </a:t>
            </a:r>
            <a:r>
              <a:rPr sz="4800" dirty="0" err="1"/>
              <a:t>mozku</a:t>
            </a:r>
            <a:endParaRPr sz="4800" dirty="0"/>
          </a:p>
        </p:txBody>
      </p:sp>
      <p:sp>
        <p:nvSpPr>
          <p:cNvPr id="185" name="Poranění mozku - traumatic brain injury X Poškození mozku - širší termín, zahrnuje jakákoli poškození mozku včetně traumatického (brain injury)…"/>
          <p:cNvSpPr txBox="1">
            <a:spLocks noGrp="1"/>
          </p:cNvSpPr>
          <p:nvPr>
            <p:ph type="body" idx="1"/>
          </p:nvPr>
        </p:nvSpPr>
        <p:spPr>
          <a:xfrm>
            <a:off x="605481" y="1742303"/>
            <a:ext cx="12121977" cy="77353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indent="-177800" defTabSz="233679">
              <a:spcBef>
                <a:spcPts val="1600"/>
              </a:spcBef>
              <a:defRPr sz="1280"/>
            </a:pPr>
            <a:r>
              <a:rPr lang="cs-CZ" sz="2000" b="1" dirty="0" err="1" smtClean="0"/>
              <a:t>p</a:t>
            </a:r>
            <a:r>
              <a:rPr sz="2000" b="1" dirty="0" err="1" smtClean="0"/>
              <a:t>oranění</a:t>
            </a:r>
            <a:r>
              <a:rPr sz="2000" b="1" dirty="0" smtClean="0"/>
              <a:t> </a:t>
            </a:r>
            <a:r>
              <a:rPr sz="2000" b="1" dirty="0" err="1"/>
              <a:t>mozku</a:t>
            </a:r>
            <a:r>
              <a:rPr sz="2000" b="1" dirty="0"/>
              <a:t> </a:t>
            </a:r>
            <a:r>
              <a:rPr sz="2000" dirty="0"/>
              <a:t>- traumatic brain injury X </a:t>
            </a:r>
            <a:r>
              <a:rPr lang="cs-CZ" sz="2000" b="1" dirty="0" err="1" smtClean="0"/>
              <a:t>p</a:t>
            </a:r>
            <a:r>
              <a:rPr sz="2000" b="1" dirty="0" err="1" smtClean="0"/>
              <a:t>oškození</a:t>
            </a:r>
            <a:r>
              <a:rPr sz="2000" b="1" dirty="0" smtClean="0"/>
              <a:t> </a:t>
            </a:r>
            <a:r>
              <a:rPr sz="2000" b="1" dirty="0" err="1"/>
              <a:t>mozku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širší</a:t>
            </a:r>
            <a:r>
              <a:rPr sz="2000" dirty="0"/>
              <a:t> </a:t>
            </a:r>
            <a:r>
              <a:rPr sz="2000" dirty="0" err="1"/>
              <a:t>termín</a:t>
            </a:r>
            <a:r>
              <a:rPr sz="2000" dirty="0"/>
              <a:t>, </a:t>
            </a:r>
            <a:r>
              <a:rPr sz="2000" dirty="0" err="1"/>
              <a:t>zahrnuje</a:t>
            </a:r>
            <a:r>
              <a:rPr sz="2000" dirty="0"/>
              <a:t> </a:t>
            </a:r>
            <a:r>
              <a:rPr sz="2000" dirty="0" err="1"/>
              <a:t>jakákoli</a:t>
            </a:r>
            <a:r>
              <a:rPr sz="2000" dirty="0"/>
              <a:t>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/>
              <a:t>mozku</a:t>
            </a:r>
            <a:r>
              <a:rPr sz="2000" dirty="0"/>
              <a:t> </a:t>
            </a:r>
            <a:r>
              <a:rPr sz="2000" dirty="0" err="1"/>
              <a:t>včetně</a:t>
            </a:r>
            <a:r>
              <a:rPr sz="2000" dirty="0"/>
              <a:t> </a:t>
            </a:r>
            <a:r>
              <a:rPr sz="2000" dirty="0" err="1"/>
              <a:t>traumatického</a:t>
            </a:r>
            <a:r>
              <a:rPr sz="2000" dirty="0"/>
              <a:t> (brain injury)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 err="1"/>
              <a:t>Klasifikace</a:t>
            </a:r>
            <a:r>
              <a:rPr sz="1800" dirty="0"/>
              <a:t> </a:t>
            </a:r>
            <a:r>
              <a:rPr sz="1800" dirty="0" err="1"/>
              <a:t>dle</a:t>
            </a:r>
            <a:r>
              <a:rPr sz="1800" dirty="0"/>
              <a:t> MKN-10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poranění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.0 bez </a:t>
            </a:r>
            <a:r>
              <a:rPr sz="1800" dirty="0" err="1"/>
              <a:t>otevřené</a:t>
            </a:r>
            <a:r>
              <a:rPr sz="1800" dirty="0"/>
              <a:t> </a:t>
            </a: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rány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.1 s </a:t>
            </a:r>
            <a:r>
              <a:rPr sz="1800" dirty="0" err="1"/>
              <a:t>otevřenou</a:t>
            </a:r>
            <a:r>
              <a:rPr sz="1800" dirty="0"/>
              <a:t> </a:t>
            </a: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ránou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.0 </a:t>
            </a:r>
            <a:r>
              <a:rPr sz="1800" dirty="0" err="1"/>
              <a:t>Otřes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 (</a:t>
            </a:r>
            <a:r>
              <a:rPr sz="1800" dirty="0" err="1"/>
              <a:t>Commotio</a:t>
            </a:r>
            <a:r>
              <a:rPr sz="1800" dirty="0"/>
              <a:t> </a:t>
            </a:r>
            <a:r>
              <a:rPr sz="1800" dirty="0" err="1"/>
              <a:t>cerebri</a:t>
            </a:r>
            <a:r>
              <a:rPr sz="1800" dirty="0"/>
              <a:t>)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.1 </a:t>
            </a:r>
            <a:r>
              <a:rPr sz="1800" dirty="0" err="1"/>
              <a:t>Traumatický</a:t>
            </a:r>
            <a:r>
              <a:rPr sz="1800" dirty="0"/>
              <a:t> </a:t>
            </a:r>
            <a:r>
              <a:rPr sz="1800" dirty="0" err="1"/>
              <a:t>edém</a:t>
            </a:r>
            <a:r>
              <a:rPr sz="1800" dirty="0"/>
              <a:t> </a:t>
            </a:r>
            <a:r>
              <a:rPr sz="1800" dirty="0" err="1"/>
              <a:t>mozku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.2 </a:t>
            </a:r>
            <a:r>
              <a:rPr sz="1800" dirty="0" err="1"/>
              <a:t>Difuzní</a:t>
            </a:r>
            <a:r>
              <a:rPr sz="1800" dirty="0"/>
              <a:t> </a:t>
            </a:r>
            <a:r>
              <a:rPr sz="1800" dirty="0" err="1"/>
              <a:t>poranění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; </a:t>
            </a:r>
            <a:r>
              <a:rPr sz="1800" dirty="0" err="1"/>
              <a:t>mozkové</a:t>
            </a:r>
            <a:r>
              <a:rPr sz="1800" dirty="0"/>
              <a:t> - </a:t>
            </a:r>
            <a:r>
              <a:rPr sz="1800" dirty="0" err="1"/>
              <a:t>zhmoždění</a:t>
            </a:r>
            <a:r>
              <a:rPr sz="1800" dirty="0"/>
              <a:t> (</a:t>
            </a:r>
            <a:r>
              <a:rPr sz="1800" dirty="0" err="1"/>
              <a:t>contusio</a:t>
            </a:r>
            <a:r>
              <a:rPr sz="1800" dirty="0"/>
              <a:t>) - </a:t>
            </a:r>
            <a:r>
              <a:rPr sz="1800" dirty="0" err="1"/>
              <a:t>nespecifikované</a:t>
            </a:r>
            <a:r>
              <a:rPr sz="1800" dirty="0"/>
              <a:t>; </a:t>
            </a:r>
            <a:r>
              <a:rPr sz="1800" dirty="0" err="1"/>
              <a:t>roztržení</a:t>
            </a:r>
            <a:r>
              <a:rPr sz="1800" dirty="0"/>
              <a:t> - </a:t>
            </a:r>
            <a:r>
              <a:rPr sz="1800" dirty="0" err="1"/>
              <a:t>laceratio</a:t>
            </a:r>
            <a:r>
              <a:rPr sz="1800" dirty="0"/>
              <a:t> -NS; </a:t>
            </a:r>
            <a:r>
              <a:rPr sz="1800" dirty="0" err="1"/>
              <a:t>traumatická</a:t>
            </a:r>
            <a:r>
              <a:rPr sz="1800" dirty="0"/>
              <a:t> </a:t>
            </a:r>
            <a:r>
              <a:rPr sz="1800" dirty="0" err="1"/>
              <a:t>komprese</a:t>
            </a:r>
            <a:r>
              <a:rPr sz="1800" dirty="0"/>
              <a:t>- </a:t>
            </a:r>
            <a:r>
              <a:rPr sz="1800" dirty="0" err="1"/>
              <a:t>stlačení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 - NS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.3 </a:t>
            </a:r>
            <a:r>
              <a:rPr sz="1800" dirty="0" err="1"/>
              <a:t>Ložiskové</a:t>
            </a:r>
            <a:r>
              <a:rPr sz="1800" dirty="0"/>
              <a:t> - </a:t>
            </a:r>
            <a:r>
              <a:rPr sz="1800" dirty="0" err="1"/>
              <a:t>fokální</a:t>
            </a:r>
            <a:r>
              <a:rPr sz="1800" dirty="0"/>
              <a:t> </a:t>
            </a:r>
            <a:r>
              <a:rPr sz="1800" dirty="0" err="1"/>
              <a:t>poškození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; </a:t>
            </a:r>
            <a:r>
              <a:rPr sz="1800" dirty="0" err="1"/>
              <a:t>fokální</a:t>
            </a:r>
            <a:r>
              <a:rPr sz="1800" dirty="0"/>
              <a:t> </a:t>
            </a:r>
            <a:r>
              <a:rPr sz="1800" dirty="0" err="1"/>
              <a:t>ložiskové</a:t>
            </a:r>
            <a:r>
              <a:rPr sz="1800" dirty="0"/>
              <a:t> - </a:t>
            </a:r>
            <a:r>
              <a:rPr sz="1800" dirty="0" err="1"/>
              <a:t>mozkové</a:t>
            </a:r>
            <a:r>
              <a:rPr sz="1800" dirty="0"/>
              <a:t> </a:t>
            </a:r>
            <a:r>
              <a:rPr sz="1800" dirty="0" err="1"/>
              <a:t>zhmoždění</a:t>
            </a:r>
            <a:r>
              <a:rPr sz="1800" dirty="0"/>
              <a:t> - </a:t>
            </a:r>
            <a:r>
              <a:rPr sz="1800" dirty="0" err="1"/>
              <a:t>contusio</a:t>
            </a:r>
            <a:r>
              <a:rPr sz="1800" dirty="0"/>
              <a:t>; </a:t>
            </a:r>
            <a:r>
              <a:rPr sz="1800" dirty="0" err="1"/>
              <a:t>roztržení</a:t>
            </a:r>
            <a:r>
              <a:rPr sz="1800" dirty="0"/>
              <a:t>- </a:t>
            </a:r>
            <a:r>
              <a:rPr sz="1800" dirty="0" err="1"/>
              <a:t>laceratio</a:t>
            </a:r>
            <a:r>
              <a:rPr sz="1800" dirty="0"/>
              <a:t>; </a:t>
            </a:r>
            <a:r>
              <a:rPr sz="1800" dirty="0" err="1"/>
              <a:t>úrazové</a:t>
            </a:r>
            <a:r>
              <a:rPr sz="1800" dirty="0"/>
              <a:t> </a:t>
            </a:r>
            <a:r>
              <a:rPr sz="1800" dirty="0" err="1"/>
              <a:t>intracereberální</a:t>
            </a:r>
            <a:r>
              <a:rPr sz="1800" dirty="0"/>
              <a:t> </a:t>
            </a:r>
            <a:r>
              <a:rPr sz="1800" dirty="0" err="1"/>
              <a:t>krvácení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.4 </a:t>
            </a:r>
            <a:r>
              <a:rPr sz="1800" dirty="0" err="1"/>
              <a:t>Epidurální</a:t>
            </a:r>
            <a:r>
              <a:rPr sz="1800" dirty="0"/>
              <a:t> </a:t>
            </a:r>
            <a:r>
              <a:rPr sz="1800" dirty="0" err="1"/>
              <a:t>krvácení</a:t>
            </a:r>
            <a:r>
              <a:rPr sz="1800" dirty="0"/>
              <a:t> - </a:t>
            </a:r>
            <a:r>
              <a:rPr sz="1800" dirty="0" err="1"/>
              <a:t>extradurální</a:t>
            </a:r>
            <a:r>
              <a:rPr sz="1800" dirty="0"/>
              <a:t> </a:t>
            </a:r>
            <a:r>
              <a:rPr sz="1800" dirty="0" err="1"/>
              <a:t>krvácení</a:t>
            </a:r>
            <a:r>
              <a:rPr sz="1800" dirty="0"/>
              <a:t> (</a:t>
            </a:r>
            <a:r>
              <a:rPr sz="1800" dirty="0" err="1"/>
              <a:t>úrazové</a:t>
            </a:r>
            <a:r>
              <a:rPr sz="1800" dirty="0"/>
              <a:t>)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.5 </a:t>
            </a:r>
            <a:r>
              <a:rPr sz="1800" dirty="0" err="1"/>
              <a:t>Úrazové</a:t>
            </a:r>
            <a:r>
              <a:rPr sz="1800" dirty="0"/>
              <a:t> </a:t>
            </a:r>
            <a:r>
              <a:rPr sz="1800" dirty="0" err="1"/>
              <a:t>subdurální</a:t>
            </a:r>
            <a:r>
              <a:rPr sz="1800" dirty="0"/>
              <a:t> </a:t>
            </a:r>
            <a:r>
              <a:rPr sz="1800" dirty="0" err="1"/>
              <a:t>krvácení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.6 </a:t>
            </a:r>
            <a:r>
              <a:rPr sz="1800" dirty="0" err="1"/>
              <a:t>Úrazové</a:t>
            </a:r>
            <a:r>
              <a:rPr sz="1800" dirty="0"/>
              <a:t> </a:t>
            </a:r>
            <a:r>
              <a:rPr sz="1800" dirty="0" err="1"/>
              <a:t>subarachnoidální</a:t>
            </a:r>
            <a:r>
              <a:rPr sz="1800" dirty="0"/>
              <a:t> </a:t>
            </a:r>
            <a:r>
              <a:rPr sz="1800" dirty="0" err="1"/>
              <a:t>krvácení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.7 </a:t>
            </a: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poranění</a:t>
            </a:r>
            <a:r>
              <a:rPr sz="1800" dirty="0"/>
              <a:t> s </a:t>
            </a:r>
            <a:r>
              <a:rPr sz="1800" dirty="0" err="1"/>
              <a:t>prodlouženým</a:t>
            </a:r>
            <a:r>
              <a:rPr sz="1800" dirty="0"/>
              <a:t> </a:t>
            </a:r>
            <a:r>
              <a:rPr sz="1800" dirty="0" err="1"/>
              <a:t>bezvědomím</a:t>
            </a:r>
            <a:endParaRPr sz="1800" dirty="0"/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.8 </a:t>
            </a:r>
            <a:r>
              <a:rPr sz="1800" dirty="0" err="1"/>
              <a:t>Jiná</a:t>
            </a:r>
            <a:r>
              <a:rPr sz="1800" dirty="0"/>
              <a:t> </a:t>
            </a: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poranění</a:t>
            </a:r>
            <a:r>
              <a:rPr sz="1800" dirty="0"/>
              <a:t> - </a:t>
            </a:r>
            <a:r>
              <a:rPr sz="1800" dirty="0" err="1"/>
              <a:t>úrazové</a:t>
            </a:r>
            <a:r>
              <a:rPr sz="1800" dirty="0"/>
              <a:t> </a:t>
            </a:r>
            <a:r>
              <a:rPr sz="1800" dirty="0" err="1"/>
              <a:t>krvácení</a:t>
            </a:r>
            <a:r>
              <a:rPr sz="1800" dirty="0"/>
              <a:t> - </a:t>
            </a:r>
            <a:r>
              <a:rPr sz="1800" dirty="0" err="1"/>
              <a:t>mozečkové</a:t>
            </a:r>
            <a:r>
              <a:rPr sz="1800" dirty="0"/>
              <a:t> - </a:t>
            </a:r>
            <a:r>
              <a:rPr sz="1800" dirty="0" err="1"/>
              <a:t>cerebelární</a:t>
            </a:r>
            <a:r>
              <a:rPr sz="1800" dirty="0"/>
              <a:t>; </a:t>
            </a:r>
            <a:r>
              <a:rPr sz="1800" dirty="0" err="1"/>
              <a:t>nitrolební</a:t>
            </a:r>
            <a:r>
              <a:rPr sz="1800" dirty="0"/>
              <a:t> NS</a:t>
            </a:r>
          </a:p>
          <a:p>
            <a:pPr marL="177800" indent="-177800" defTabSz="233679">
              <a:spcBef>
                <a:spcPts val="1600"/>
              </a:spcBef>
              <a:defRPr sz="1280"/>
            </a:pPr>
            <a:r>
              <a:rPr sz="1800" dirty="0"/>
              <a:t>.9 </a:t>
            </a:r>
            <a:r>
              <a:rPr sz="1800" dirty="0" err="1"/>
              <a:t>Nitrolební</a:t>
            </a:r>
            <a:r>
              <a:rPr sz="1800" dirty="0"/>
              <a:t> </a:t>
            </a:r>
            <a:r>
              <a:rPr sz="1800" dirty="0" err="1"/>
              <a:t>poranění</a:t>
            </a:r>
            <a:r>
              <a:rPr sz="1800" dirty="0"/>
              <a:t> NS - </a:t>
            </a:r>
            <a:r>
              <a:rPr sz="1800" dirty="0" err="1"/>
              <a:t>Poranění</a:t>
            </a:r>
            <a:r>
              <a:rPr sz="1800" dirty="0"/>
              <a:t> </a:t>
            </a:r>
            <a:r>
              <a:rPr sz="1800" dirty="0" err="1"/>
              <a:t>mozku</a:t>
            </a:r>
            <a:r>
              <a:rPr sz="1800" dirty="0"/>
              <a:t> 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pidemiologie"/>
          <p:cNvSpPr txBox="1">
            <a:spLocks noGrp="1"/>
          </p:cNvSpPr>
          <p:nvPr>
            <p:ph type="title"/>
          </p:nvPr>
        </p:nvSpPr>
        <p:spPr>
          <a:xfrm>
            <a:off x="3088640" y="7385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Epidemiologie</a:t>
            </a:r>
            <a:endParaRPr sz="4800" dirty="0"/>
          </a:p>
        </p:txBody>
      </p:sp>
      <p:sp>
        <p:nvSpPr>
          <p:cNvPr id="188" name="Četnost úrazů mozku asi 300 na 100000 obyvatel za rok…"/>
          <p:cNvSpPr txBox="1">
            <a:spLocks noGrp="1"/>
          </p:cNvSpPr>
          <p:nvPr>
            <p:ph type="body" idx="1"/>
          </p:nvPr>
        </p:nvSpPr>
        <p:spPr>
          <a:xfrm>
            <a:off x="432486" y="2150077"/>
            <a:ext cx="12072552" cy="74387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č</a:t>
            </a:r>
            <a:r>
              <a:rPr sz="2200" dirty="0" err="1" smtClean="0"/>
              <a:t>etnost</a:t>
            </a:r>
            <a:r>
              <a:rPr sz="2200" dirty="0" smtClean="0"/>
              <a:t> </a:t>
            </a:r>
            <a:r>
              <a:rPr sz="2200" dirty="0" err="1"/>
              <a:t>úrazů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300 </a:t>
            </a:r>
            <a:r>
              <a:rPr sz="2200" dirty="0" err="1"/>
              <a:t>na</a:t>
            </a:r>
            <a:r>
              <a:rPr sz="2200" dirty="0"/>
              <a:t> 100000 </a:t>
            </a:r>
            <a:r>
              <a:rPr sz="2200" dirty="0" err="1"/>
              <a:t>obyvatel</a:t>
            </a:r>
            <a:r>
              <a:rPr sz="2200" dirty="0"/>
              <a:t> </a:t>
            </a:r>
            <a:r>
              <a:rPr sz="2200" dirty="0" err="1"/>
              <a:t>za</a:t>
            </a:r>
            <a:r>
              <a:rPr sz="2200" dirty="0"/>
              <a:t> </a:t>
            </a:r>
            <a:r>
              <a:rPr sz="2200" dirty="0" err="1"/>
              <a:t>rok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err="1" smtClean="0"/>
              <a:t>n</a:t>
            </a:r>
            <a:r>
              <a:rPr sz="2200" dirty="0" err="1" smtClean="0"/>
              <a:t>ejčastější</a:t>
            </a:r>
            <a:r>
              <a:rPr sz="2200" dirty="0" smtClean="0"/>
              <a:t> </a:t>
            </a:r>
            <a:r>
              <a:rPr sz="2200" dirty="0" err="1"/>
              <a:t>příčina</a:t>
            </a:r>
            <a:r>
              <a:rPr sz="2200" dirty="0"/>
              <a:t> </a:t>
            </a:r>
            <a:r>
              <a:rPr sz="2200" dirty="0" err="1"/>
              <a:t>celosvětově</a:t>
            </a:r>
            <a:r>
              <a:rPr sz="2200" dirty="0"/>
              <a:t> - </a:t>
            </a:r>
            <a:r>
              <a:rPr sz="2200" dirty="0" err="1"/>
              <a:t>autonehody</a:t>
            </a:r>
            <a:r>
              <a:rPr sz="2200" dirty="0"/>
              <a:t> (60-80%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/>
              <a:t>2.místo </a:t>
            </a:r>
            <a:r>
              <a:rPr sz="2200" dirty="0" err="1"/>
              <a:t>dříve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úrazy</a:t>
            </a:r>
            <a:r>
              <a:rPr sz="2200" dirty="0"/>
              <a:t>, </a:t>
            </a:r>
            <a:r>
              <a:rPr sz="2200" dirty="0" err="1"/>
              <a:t>nerozlišené</a:t>
            </a:r>
            <a:r>
              <a:rPr sz="2200" dirty="0"/>
              <a:t> v </a:t>
            </a:r>
            <a:r>
              <a:rPr sz="2200" dirty="0" err="1"/>
              <a:t>domácnosti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zaměstnání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 err="1"/>
              <a:t>dnes</a:t>
            </a:r>
            <a:r>
              <a:rPr sz="2200" dirty="0"/>
              <a:t> 2. </a:t>
            </a:r>
            <a:r>
              <a:rPr sz="2200" dirty="0" err="1"/>
              <a:t>místo</a:t>
            </a:r>
            <a:r>
              <a:rPr sz="2200" dirty="0"/>
              <a:t> sport - ne </a:t>
            </a:r>
            <a:r>
              <a:rPr sz="2200" dirty="0" err="1"/>
              <a:t>vrcholový</a:t>
            </a:r>
            <a:r>
              <a:rPr sz="2200" dirty="0"/>
              <a:t>, ale </a:t>
            </a:r>
            <a:r>
              <a:rPr sz="2200" dirty="0" err="1"/>
              <a:t>běžný</a:t>
            </a:r>
            <a:r>
              <a:rPr sz="2200" dirty="0"/>
              <a:t> (</a:t>
            </a:r>
            <a:r>
              <a:rPr sz="2200" dirty="0" err="1"/>
              <a:t>rekreační</a:t>
            </a:r>
            <a:r>
              <a:rPr sz="2200" dirty="0"/>
              <a:t>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místa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úrazy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velmi</a:t>
            </a:r>
            <a:r>
              <a:rPr sz="2200" dirty="0" smtClean="0"/>
              <a:t> </a:t>
            </a:r>
            <a:r>
              <a:rPr sz="2200" dirty="0" err="1"/>
              <a:t>široké</a:t>
            </a:r>
            <a:r>
              <a:rPr sz="2200" dirty="0"/>
              <a:t> </a:t>
            </a:r>
            <a:r>
              <a:rPr sz="2200" dirty="0" err="1"/>
              <a:t>pojetí</a:t>
            </a:r>
            <a:r>
              <a:rPr sz="2200" dirty="0"/>
              <a:t> </a:t>
            </a:r>
            <a:r>
              <a:rPr lang="cs-CZ" sz="2200" dirty="0" smtClean="0"/>
              <a:t>- </a:t>
            </a:r>
            <a:r>
              <a:rPr sz="2200" dirty="0" smtClean="0"/>
              <a:t>od </a:t>
            </a:r>
            <a:r>
              <a:rPr sz="2200" dirty="0" err="1"/>
              <a:t>závalu</a:t>
            </a:r>
            <a:r>
              <a:rPr sz="2200" dirty="0"/>
              <a:t> v dole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prořezávání</a:t>
            </a:r>
            <a:r>
              <a:rPr sz="2200" dirty="0"/>
              <a:t> </a:t>
            </a:r>
            <a:r>
              <a:rPr sz="2200" dirty="0" err="1"/>
              <a:t>stromů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zahradě</a:t>
            </a:r>
            <a:r>
              <a:rPr sz="2200" dirty="0"/>
              <a:t>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lang="cs-CZ" sz="2200" dirty="0" smtClean="0"/>
              <a:t>u</a:t>
            </a:r>
            <a:r>
              <a:rPr sz="2200" dirty="0" smtClean="0"/>
              <a:t> </a:t>
            </a:r>
            <a:r>
              <a:rPr sz="2200" dirty="0" err="1"/>
              <a:t>seniorů</a:t>
            </a:r>
            <a:r>
              <a:rPr sz="2200" dirty="0"/>
              <a:t> </a:t>
            </a:r>
            <a:r>
              <a:rPr sz="2200" dirty="0" err="1"/>
              <a:t>nad</a:t>
            </a:r>
            <a:r>
              <a:rPr sz="2200" dirty="0"/>
              <a:t> 75 let a </a:t>
            </a:r>
            <a:r>
              <a:rPr sz="2200" dirty="0" err="1"/>
              <a:t>dětí</a:t>
            </a:r>
            <a:r>
              <a:rPr sz="2200" dirty="0"/>
              <a:t> -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pády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 err="1"/>
              <a:t>relativně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násilí</a:t>
            </a:r>
            <a:r>
              <a:rPr sz="2200" dirty="0"/>
              <a:t> - </a:t>
            </a:r>
            <a:r>
              <a:rPr sz="2200" dirty="0" err="1"/>
              <a:t>rvačka</a:t>
            </a:r>
            <a:r>
              <a:rPr sz="2200" dirty="0"/>
              <a:t>, </a:t>
            </a:r>
            <a:r>
              <a:rPr sz="2200" dirty="0" err="1"/>
              <a:t>úder</a:t>
            </a:r>
            <a:r>
              <a:rPr sz="2200" dirty="0"/>
              <a:t> do </a:t>
            </a:r>
            <a:r>
              <a:rPr sz="2200" dirty="0" err="1"/>
              <a:t>hlavy</a:t>
            </a:r>
            <a:r>
              <a:rPr sz="2200" dirty="0"/>
              <a:t> </a:t>
            </a:r>
            <a:r>
              <a:rPr sz="2200" dirty="0" err="1"/>
              <a:t>tupým</a:t>
            </a:r>
            <a:r>
              <a:rPr sz="2200" dirty="0"/>
              <a:t> </a:t>
            </a:r>
            <a:r>
              <a:rPr sz="2200" dirty="0" err="1"/>
              <a:t>předmětem</a:t>
            </a:r>
            <a:r>
              <a:rPr sz="2200" dirty="0"/>
              <a:t>, </a:t>
            </a:r>
            <a:r>
              <a:rPr sz="2200" dirty="0" err="1"/>
              <a:t>střelné</a:t>
            </a:r>
            <a:r>
              <a:rPr sz="2200" dirty="0"/>
              <a:t> </a:t>
            </a:r>
            <a:r>
              <a:rPr sz="2200" dirty="0" err="1"/>
              <a:t>poranění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 err="1"/>
              <a:t>někde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válečná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,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způsobená</a:t>
            </a:r>
            <a:r>
              <a:rPr sz="2200" dirty="0"/>
              <a:t> </a:t>
            </a:r>
            <a:r>
              <a:rPr sz="2200" dirty="0" err="1"/>
              <a:t>teroristickými</a:t>
            </a:r>
            <a:r>
              <a:rPr sz="2200" dirty="0"/>
              <a:t> </a:t>
            </a:r>
            <a:r>
              <a:rPr sz="2200" dirty="0" err="1"/>
              <a:t>útoky</a:t>
            </a:r>
            <a:endParaRPr sz="2200" dirty="0"/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 err="1"/>
              <a:t>zvláštní</a:t>
            </a:r>
            <a:r>
              <a:rPr sz="2200" dirty="0"/>
              <a:t> </a:t>
            </a:r>
            <a:r>
              <a:rPr sz="2200" dirty="0" err="1"/>
              <a:t>skupina</a:t>
            </a:r>
            <a:r>
              <a:rPr sz="2200" dirty="0"/>
              <a:t> - </a:t>
            </a:r>
            <a:r>
              <a:rPr sz="2200" dirty="0" err="1"/>
              <a:t>úrazy</a:t>
            </a:r>
            <a:r>
              <a:rPr sz="2200" dirty="0"/>
              <a:t> pod </a:t>
            </a:r>
            <a:r>
              <a:rPr sz="2200" dirty="0" err="1"/>
              <a:t>vlivem</a:t>
            </a:r>
            <a:r>
              <a:rPr sz="2200" dirty="0"/>
              <a:t> </a:t>
            </a:r>
            <a:r>
              <a:rPr sz="2200" dirty="0" err="1"/>
              <a:t>návykových</a:t>
            </a:r>
            <a:r>
              <a:rPr sz="2200" dirty="0"/>
              <a:t> </a:t>
            </a:r>
            <a:r>
              <a:rPr sz="2200" dirty="0" err="1"/>
              <a:t>látek</a:t>
            </a:r>
            <a:r>
              <a:rPr sz="2200" dirty="0"/>
              <a:t> (</a:t>
            </a:r>
            <a:r>
              <a:rPr sz="2200" dirty="0" err="1"/>
              <a:t>alkohol</a:t>
            </a:r>
            <a:r>
              <a:rPr sz="2200" dirty="0"/>
              <a:t>, </a:t>
            </a:r>
            <a:r>
              <a:rPr sz="2200" dirty="0" err="1"/>
              <a:t>drogy</a:t>
            </a:r>
            <a:r>
              <a:rPr sz="2200" dirty="0"/>
              <a:t>) a </a:t>
            </a:r>
            <a:r>
              <a:rPr sz="2200" dirty="0" err="1"/>
              <a:t>úrazy</a:t>
            </a:r>
            <a:r>
              <a:rPr sz="2200" dirty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v </a:t>
            </a:r>
            <a:r>
              <a:rPr sz="2200" dirty="0" err="1"/>
              <a:t>souvislosti</a:t>
            </a:r>
            <a:r>
              <a:rPr sz="2200" dirty="0"/>
              <a:t> s </a:t>
            </a:r>
            <a:r>
              <a:rPr sz="2200" dirty="0" err="1"/>
              <a:t>jiným</a:t>
            </a:r>
            <a:r>
              <a:rPr sz="2200" dirty="0"/>
              <a:t> </a:t>
            </a:r>
            <a:r>
              <a:rPr sz="2200" dirty="0" err="1"/>
              <a:t>onemocněním</a:t>
            </a:r>
            <a:r>
              <a:rPr sz="2200" dirty="0"/>
              <a:t> (EPI, </a:t>
            </a:r>
            <a:r>
              <a:rPr sz="2200" dirty="0" err="1"/>
              <a:t>srdeční</a:t>
            </a:r>
            <a:r>
              <a:rPr sz="2200" dirty="0"/>
              <a:t> </a:t>
            </a:r>
            <a:r>
              <a:rPr sz="2200" dirty="0" err="1"/>
              <a:t>záchvaty</a:t>
            </a:r>
            <a:r>
              <a:rPr sz="2200" dirty="0"/>
              <a:t>,..)</a:t>
            </a:r>
          </a:p>
          <a:p>
            <a:pPr marL="257809" indent="-257809" defTabSz="338835">
              <a:lnSpc>
                <a:spcPct val="100000"/>
              </a:lnSpc>
              <a:spcBef>
                <a:spcPts val="2400"/>
              </a:spcBef>
              <a:defRPr sz="1856"/>
            </a:pPr>
            <a:r>
              <a:rPr sz="2200" dirty="0"/>
              <a:t>2-3x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ohroženi</a:t>
            </a:r>
            <a:r>
              <a:rPr sz="2200" dirty="0"/>
              <a:t> </a:t>
            </a:r>
            <a:r>
              <a:rPr sz="2200" dirty="0" err="1"/>
              <a:t>muži</a:t>
            </a:r>
            <a:r>
              <a:rPr sz="2200" dirty="0"/>
              <a:t>; z </a:t>
            </a:r>
            <a:r>
              <a:rPr sz="2200" dirty="0" err="1"/>
              <a:t>hlediska</a:t>
            </a:r>
            <a:r>
              <a:rPr sz="2200" dirty="0"/>
              <a:t> </a:t>
            </a:r>
            <a:r>
              <a:rPr sz="2200" dirty="0" err="1"/>
              <a:t>věku</a:t>
            </a:r>
            <a:r>
              <a:rPr sz="2200" dirty="0"/>
              <a:t> </a:t>
            </a:r>
            <a:r>
              <a:rPr sz="2200" dirty="0" err="1"/>
              <a:t>nejvíce</a:t>
            </a:r>
            <a:r>
              <a:rPr sz="2200" dirty="0"/>
              <a:t> </a:t>
            </a:r>
            <a:r>
              <a:rPr sz="2200" dirty="0" err="1"/>
              <a:t>muži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15.-29. </a:t>
            </a:r>
            <a:r>
              <a:rPr sz="2200" dirty="0" err="1"/>
              <a:t>rokem</a:t>
            </a:r>
            <a:r>
              <a:rPr sz="2200" dirty="0"/>
              <a:t> a </a:t>
            </a:r>
            <a:r>
              <a:rPr sz="2200" dirty="0" err="1"/>
              <a:t>obě</a:t>
            </a:r>
            <a:r>
              <a:rPr sz="2200" dirty="0"/>
              <a:t> </a:t>
            </a:r>
            <a:r>
              <a:rPr sz="2200" dirty="0" err="1" smtClean="0"/>
              <a:t>pohlav</a:t>
            </a:r>
            <a:r>
              <a:rPr lang="cs-CZ" sz="2200" dirty="0" smtClean="0"/>
              <a:t>í </a:t>
            </a:r>
            <a:r>
              <a:rPr sz="2200" dirty="0" err="1" smtClean="0"/>
              <a:t>nad</a:t>
            </a:r>
            <a:r>
              <a:rPr sz="2200" dirty="0" smtClean="0"/>
              <a:t> </a:t>
            </a:r>
            <a:r>
              <a:rPr sz="2200" dirty="0"/>
              <a:t>75 let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atofyziologie"/>
          <p:cNvSpPr txBox="1">
            <a:spLocks noGrp="1"/>
          </p:cNvSpPr>
          <p:nvPr>
            <p:ph type="title"/>
          </p:nvPr>
        </p:nvSpPr>
        <p:spPr>
          <a:xfrm>
            <a:off x="3088640" y="17270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 err="1"/>
              <a:t>Patofyziologie</a:t>
            </a:r>
            <a:endParaRPr sz="5400" dirty="0"/>
          </a:p>
        </p:txBody>
      </p:sp>
      <p:sp>
        <p:nvSpPr>
          <p:cNvPr id="191" name="Primární poranění mozku- může, ale nemusí znamenat, že došlo k přímému kontaktu mozku se zraňujícím předmětem; mechanismus kontaktní (náraz hlavy do něčeho nebo naopak), penetrující (např. střelné poranění); kontuze může vzniknout na místě nárazu, ale i na opačném (par contre coup) či whiplash - při prudkém, nečekaném pohybu hlavy vlivem vnějšího nárazu (v autě, ve vlaku)…"/>
          <p:cNvSpPr txBox="1">
            <a:spLocks noGrp="1"/>
          </p:cNvSpPr>
          <p:nvPr>
            <p:ph type="body" idx="1"/>
          </p:nvPr>
        </p:nvSpPr>
        <p:spPr>
          <a:xfrm>
            <a:off x="383059" y="2614524"/>
            <a:ext cx="12109621" cy="6826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3370" indent="-293370" defTabSz="385572">
              <a:lnSpc>
                <a:spcPct val="100000"/>
              </a:lnSpc>
              <a:spcBef>
                <a:spcPts val="2700"/>
              </a:spcBef>
              <a:defRPr sz="2112"/>
            </a:pPr>
            <a:r>
              <a:rPr lang="cs-CZ" sz="2200" b="1" dirty="0" err="1" smtClean="0"/>
              <a:t>p</a:t>
            </a:r>
            <a:r>
              <a:rPr sz="2200" b="1" dirty="0" err="1" smtClean="0"/>
              <a:t>rimární</a:t>
            </a:r>
            <a:r>
              <a:rPr sz="2200" b="1" dirty="0" smtClean="0"/>
              <a:t> </a:t>
            </a:r>
            <a:r>
              <a:rPr sz="2200" b="1" dirty="0" err="1"/>
              <a:t>poranění</a:t>
            </a:r>
            <a:r>
              <a:rPr sz="2200" b="1" dirty="0"/>
              <a:t> </a:t>
            </a:r>
            <a:r>
              <a:rPr sz="2200" b="1" dirty="0" err="1" smtClean="0"/>
              <a:t>mozku</a:t>
            </a:r>
            <a:r>
              <a:rPr lang="cs-CZ"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může</a:t>
            </a:r>
            <a:r>
              <a:rPr sz="2200" dirty="0"/>
              <a:t>, ale </a:t>
            </a:r>
            <a:r>
              <a:rPr sz="2200" dirty="0" err="1"/>
              <a:t>nemusí</a:t>
            </a:r>
            <a:r>
              <a:rPr sz="2200" dirty="0"/>
              <a:t> </a:t>
            </a:r>
            <a:r>
              <a:rPr sz="2200" dirty="0" err="1"/>
              <a:t>znamenat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došlo</a:t>
            </a:r>
            <a:r>
              <a:rPr sz="2200" dirty="0"/>
              <a:t> k </a:t>
            </a:r>
            <a:r>
              <a:rPr sz="2200" dirty="0" err="1"/>
              <a:t>přímému</a:t>
            </a:r>
            <a:r>
              <a:rPr sz="2200" dirty="0"/>
              <a:t> </a:t>
            </a:r>
            <a:r>
              <a:rPr sz="2200" dirty="0" err="1"/>
              <a:t>kontaktu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se </a:t>
            </a:r>
            <a:r>
              <a:rPr sz="2200" dirty="0" err="1"/>
              <a:t>zraňujícím</a:t>
            </a:r>
            <a:r>
              <a:rPr sz="2200" dirty="0"/>
              <a:t> </a:t>
            </a:r>
            <a:r>
              <a:rPr sz="2200" dirty="0" err="1"/>
              <a:t>předmětem</a:t>
            </a:r>
            <a:r>
              <a:rPr sz="2200" dirty="0"/>
              <a:t>; </a:t>
            </a:r>
            <a:r>
              <a:rPr sz="2200" dirty="0" err="1"/>
              <a:t>mechanismus</a:t>
            </a:r>
            <a:r>
              <a:rPr sz="2200" dirty="0"/>
              <a:t> </a:t>
            </a:r>
            <a:r>
              <a:rPr sz="2200" dirty="0" err="1"/>
              <a:t>kontaktní</a:t>
            </a:r>
            <a:r>
              <a:rPr sz="2200" dirty="0"/>
              <a:t> (</a:t>
            </a:r>
            <a:r>
              <a:rPr sz="2200" dirty="0" err="1"/>
              <a:t>náraz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 do </a:t>
            </a:r>
            <a:r>
              <a:rPr sz="2200" dirty="0" err="1"/>
              <a:t>něčeho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naopak</a:t>
            </a:r>
            <a:r>
              <a:rPr sz="2200" dirty="0"/>
              <a:t>), </a:t>
            </a:r>
            <a:r>
              <a:rPr sz="2200" dirty="0" err="1"/>
              <a:t>penetrující</a:t>
            </a:r>
            <a:r>
              <a:rPr sz="2200" dirty="0"/>
              <a:t> (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střelné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); </a:t>
            </a:r>
            <a:r>
              <a:rPr sz="2200" dirty="0" err="1"/>
              <a:t>kontuze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vzniknout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místě</a:t>
            </a:r>
            <a:r>
              <a:rPr sz="2200" dirty="0"/>
              <a:t> </a:t>
            </a:r>
            <a:r>
              <a:rPr sz="2200" dirty="0" err="1"/>
              <a:t>nárazu</a:t>
            </a:r>
            <a:r>
              <a:rPr sz="2200" dirty="0"/>
              <a:t>, ale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opačném</a:t>
            </a:r>
            <a:r>
              <a:rPr sz="2200" dirty="0"/>
              <a:t> (par </a:t>
            </a:r>
            <a:r>
              <a:rPr sz="2200" dirty="0" err="1"/>
              <a:t>contre</a:t>
            </a:r>
            <a:r>
              <a:rPr sz="2200" dirty="0"/>
              <a:t> coup) </a:t>
            </a:r>
            <a:r>
              <a:rPr sz="2200" dirty="0" err="1"/>
              <a:t>či</a:t>
            </a:r>
            <a:r>
              <a:rPr sz="2200" dirty="0"/>
              <a:t> whiplash 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prudkém</a:t>
            </a:r>
            <a:r>
              <a:rPr sz="2200" dirty="0"/>
              <a:t>, </a:t>
            </a:r>
            <a:r>
              <a:rPr sz="2200" dirty="0" err="1"/>
              <a:t>nečekaném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 </a:t>
            </a:r>
            <a:r>
              <a:rPr sz="2200" dirty="0" err="1"/>
              <a:t>vlivem</a:t>
            </a:r>
            <a:r>
              <a:rPr sz="2200" dirty="0"/>
              <a:t> </a:t>
            </a:r>
            <a:r>
              <a:rPr sz="2200" dirty="0" err="1"/>
              <a:t>vnějšího</a:t>
            </a:r>
            <a:r>
              <a:rPr sz="2200" dirty="0"/>
              <a:t> </a:t>
            </a:r>
            <a:r>
              <a:rPr sz="2200" dirty="0" err="1"/>
              <a:t>nárazu</a:t>
            </a:r>
            <a:r>
              <a:rPr sz="2200" dirty="0"/>
              <a:t> (v </a:t>
            </a:r>
            <a:r>
              <a:rPr sz="2200" dirty="0" err="1"/>
              <a:t>autě</a:t>
            </a:r>
            <a:r>
              <a:rPr sz="2200" dirty="0"/>
              <a:t>,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vlaku</a:t>
            </a:r>
            <a:r>
              <a:rPr sz="2200" dirty="0"/>
              <a:t>)</a:t>
            </a:r>
          </a:p>
          <a:p>
            <a:pPr marL="293370" indent="-293370" defTabSz="385572">
              <a:lnSpc>
                <a:spcPct val="100000"/>
              </a:lnSpc>
              <a:spcBef>
                <a:spcPts val="2700"/>
              </a:spcBef>
              <a:defRPr sz="2112"/>
            </a:pPr>
            <a:r>
              <a:rPr lang="cs-CZ" sz="2200" b="1" dirty="0" err="1" smtClean="0"/>
              <a:t>s</a:t>
            </a:r>
            <a:r>
              <a:rPr sz="2200" b="1" dirty="0" err="1" smtClean="0"/>
              <a:t>ekundární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ischemické</a:t>
            </a:r>
            <a:r>
              <a:rPr sz="2200" b="1" dirty="0"/>
              <a:t>) </a:t>
            </a:r>
            <a:r>
              <a:rPr sz="2200" b="1" dirty="0" err="1"/>
              <a:t>poškození</a:t>
            </a:r>
            <a:r>
              <a:rPr sz="2200" b="1" dirty="0"/>
              <a:t> </a:t>
            </a:r>
            <a:r>
              <a:rPr sz="2200" b="1" dirty="0" err="1"/>
              <a:t>mozku</a:t>
            </a:r>
            <a:r>
              <a:rPr sz="2200" b="1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traumatu</a:t>
            </a:r>
            <a:r>
              <a:rPr sz="2200" dirty="0"/>
              <a:t> - </a:t>
            </a:r>
            <a:r>
              <a:rPr sz="2200" dirty="0" err="1"/>
              <a:t>vlivy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hypoxie</a:t>
            </a:r>
            <a:r>
              <a:rPr sz="2200" dirty="0"/>
              <a:t>, </a:t>
            </a:r>
            <a:r>
              <a:rPr sz="2200" dirty="0" err="1"/>
              <a:t>hypotenze</a:t>
            </a:r>
            <a:r>
              <a:rPr sz="2200" dirty="0"/>
              <a:t>, </a:t>
            </a:r>
            <a:r>
              <a:rPr sz="2200" dirty="0" err="1"/>
              <a:t>hypertermie</a:t>
            </a:r>
            <a:r>
              <a:rPr sz="2200" dirty="0"/>
              <a:t>,..</a:t>
            </a:r>
          </a:p>
          <a:p>
            <a:pPr marL="293370" indent="-293370" defTabSz="385572">
              <a:lnSpc>
                <a:spcPct val="100000"/>
              </a:lnSpc>
              <a:spcBef>
                <a:spcPts val="2700"/>
              </a:spcBef>
              <a:defRPr sz="2112"/>
            </a:pPr>
            <a:r>
              <a:rPr lang="cs-CZ" sz="2200" b="1" dirty="0" err="1" smtClean="0"/>
              <a:t>f</a:t>
            </a:r>
            <a:r>
              <a:rPr sz="2200" b="1" dirty="0" err="1" smtClean="0"/>
              <a:t>okální</a:t>
            </a:r>
            <a:r>
              <a:rPr sz="2200" b="1" dirty="0" smtClean="0"/>
              <a:t> </a:t>
            </a:r>
            <a:r>
              <a:rPr sz="2200" b="1" dirty="0"/>
              <a:t>(</a:t>
            </a:r>
            <a:r>
              <a:rPr sz="2200" b="1" dirty="0" err="1"/>
              <a:t>ložiskové</a:t>
            </a:r>
            <a:r>
              <a:rPr sz="2200" b="1" dirty="0"/>
              <a:t>, </a:t>
            </a:r>
            <a:r>
              <a:rPr sz="2200" b="1" dirty="0" err="1"/>
              <a:t>topické</a:t>
            </a:r>
            <a:r>
              <a:rPr sz="2200" b="1" dirty="0"/>
              <a:t>) </a:t>
            </a:r>
            <a:r>
              <a:rPr sz="2200" b="1" dirty="0" err="1"/>
              <a:t>poškození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difúzní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 - </a:t>
            </a:r>
            <a:r>
              <a:rPr sz="2200" dirty="0" err="1"/>
              <a:t>buď</a:t>
            </a:r>
            <a:r>
              <a:rPr sz="2200" dirty="0"/>
              <a:t> </a:t>
            </a:r>
            <a:r>
              <a:rPr sz="2200" dirty="0" err="1"/>
              <a:t>mozková</a:t>
            </a:r>
            <a:r>
              <a:rPr sz="2200" dirty="0"/>
              <a:t> </a:t>
            </a:r>
            <a:r>
              <a:rPr sz="2200" dirty="0" err="1"/>
              <a:t>komoce</a:t>
            </a:r>
            <a:r>
              <a:rPr sz="2200" dirty="0"/>
              <a:t> (</a:t>
            </a:r>
            <a:r>
              <a:rPr sz="2200" dirty="0" err="1"/>
              <a:t>reverzibilní</a:t>
            </a:r>
            <a:r>
              <a:rPr sz="2200" dirty="0"/>
              <a:t> </a:t>
            </a:r>
            <a:r>
              <a:rPr sz="2200" dirty="0" err="1"/>
              <a:t>traumatická</a:t>
            </a:r>
            <a:r>
              <a:rPr sz="2200" dirty="0"/>
              <a:t>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fci</a:t>
            </a:r>
            <a:r>
              <a:rPr sz="2200" dirty="0"/>
              <a:t> s </a:t>
            </a:r>
            <a:r>
              <a:rPr sz="2200" dirty="0" err="1"/>
              <a:t>krátkodobým</a:t>
            </a:r>
            <a:r>
              <a:rPr sz="2200" dirty="0"/>
              <a:t> </a:t>
            </a:r>
            <a:r>
              <a:rPr sz="2200" dirty="0" err="1"/>
              <a:t>bezvědomím</a:t>
            </a:r>
            <a:r>
              <a:rPr sz="2200" dirty="0"/>
              <a:t> </a:t>
            </a:r>
            <a:r>
              <a:rPr lang="cs-CZ" sz="2200" dirty="0" smtClean="0"/>
              <a:t>                        </a:t>
            </a:r>
            <a:r>
              <a:rPr sz="2200" dirty="0" smtClean="0"/>
              <a:t>a </a:t>
            </a:r>
            <a:r>
              <a:rPr sz="2200" dirty="0" err="1"/>
              <a:t>úpravou</a:t>
            </a:r>
            <a:r>
              <a:rPr sz="2200" dirty="0"/>
              <a:t> ad </a:t>
            </a:r>
            <a:r>
              <a:rPr sz="2200" dirty="0" err="1" smtClean="0"/>
              <a:t>integrum</a:t>
            </a:r>
            <a:r>
              <a:rPr lang="cs-CZ" sz="2200" dirty="0" smtClean="0"/>
              <a:t>)</a:t>
            </a:r>
            <a:r>
              <a:rPr sz="2200" dirty="0" smtClean="0"/>
              <a:t>,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závažné</a:t>
            </a:r>
            <a:r>
              <a:rPr sz="2200" dirty="0"/>
              <a:t> </a:t>
            </a:r>
            <a:r>
              <a:rPr sz="2200" dirty="0" err="1"/>
              <a:t>difúzní</a:t>
            </a:r>
            <a:r>
              <a:rPr sz="2200" dirty="0"/>
              <a:t> </a:t>
            </a:r>
            <a:r>
              <a:rPr sz="2200" dirty="0" err="1"/>
              <a:t>axonální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bývá</a:t>
            </a:r>
            <a:r>
              <a:rPr sz="2200" dirty="0"/>
              <a:t> </a:t>
            </a:r>
            <a:r>
              <a:rPr lang="cs-CZ" sz="2200" dirty="0" smtClean="0"/>
              <a:t>                            </a:t>
            </a:r>
            <a:r>
              <a:rPr sz="2200" dirty="0" smtClean="0"/>
              <a:t>v </a:t>
            </a:r>
            <a:r>
              <a:rPr sz="2200" dirty="0" err="1"/>
              <a:t>případě</a:t>
            </a:r>
            <a:r>
              <a:rPr sz="2200" dirty="0"/>
              <a:t> </a:t>
            </a:r>
            <a:r>
              <a:rPr sz="2200" dirty="0" err="1"/>
              <a:t>těžkých</a:t>
            </a:r>
            <a:r>
              <a:rPr sz="2200" dirty="0"/>
              <a:t> </a:t>
            </a:r>
            <a:r>
              <a:rPr sz="2200" dirty="0" err="1"/>
              <a:t>typů</a:t>
            </a:r>
            <a:r>
              <a:rPr sz="2200" dirty="0"/>
              <a:t> </a:t>
            </a:r>
            <a:r>
              <a:rPr sz="2200" dirty="0" err="1"/>
              <a:t>příčinou</a:t>
            </a:r>
            <a:r>
              <a:rPr sz="2200" dirty="0"/>
              <a:t> </a:t>
            </a:r>
            <a:r>
              <a:rPr sz="2200" dirty="0" err="1"/>
              <a:t>následků</a:t>
            </a:r>
            <a:r>
              <a:rPr sz="2200" dirty="0"/>
              <a:t> (</a:t>
            </a:r>
            <a:r>
              <a:rPr sz="2200" dirty="0" err="1"/>
              <a:t>motorických</a:t>
            </a:r>
            <a:r>
              <a:rPr sz="2200" dirty="0"/>
              <a:t>, </a:t>
            </a:r>
            <a:r>
              <a:rPr sz="2200" dirty="0" err="1"/>
              <a:t>kognitivních</a:t>
            </a:r>
            <a:r>
              <a:rPr sz="2200" dirty="0"/>
              <a:t>, </a:t>
            </a:r>
            <a:r>
              <a:rPr sz="2200" dirty="0" err="1"/>
              <a:t>emočních</a:t>
            </a:r>
            <a:r>
              <a:rPr sz="2200" dirty="0"/>
              <a:t>) </a:t>
            </a:r>
            <a:r>
              <a:rPr sz="2200" dirty="0" err="1"/>
              <a:t>neméně</a:t>
            </a:r>
            <a:r>
              <a:rPr sz="2200" dirty="0"/>
              <a:t> </a:t>
            </a:r>
            <a:r>
              <a:rPr sz="2200" dirty="0" err="1"/>
              <a:t>dramatických</a:t>
            </a:r>
            <a:r>
              <a:rPr sz="2200" dirty="0"/>
              <a:t> </a:t>
            </a:r>
            <a:r>
              <a:rPr sz="2200" dirty="0" err="1"/>
              <a:t>než</a:t>
            </a:r>
            <a:r>
              <a:rPr sz="2200" dirty="0"/>
              <a:t> </a:t>
            </a:r>
            <a:r>
              <a:rPr sz="2200" dirty="0" err="1"/>
              <a:t>těžké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fokální</a:t>
            </a:r>
            <a:endParaRPr sz="2200" dirty="0"/>
          </a:p>
          <a:p>
            <a:pPr marL="293370" indent="-293370" defTabSz="385572">
              <a:lnSpc>
                <a:spcPct val="100000"/>
              </a:lnSpc>
              <a:spcBef>
                <a:spcPts val="2700"/>
              </a:spcBef>
              <a:defRPr sz="2112"/>
            </a:pPr>
            <a:r>
              <a:rPr lang="cs-CZ" sz="2200" dirty="0" err="1" smtClean="0"/>
              <a:t>v</a:t>
            </a:r>
            <a:r>
              <a:rPr sz="2200" dirty="0" smtClean="0"/>
              <a:t>e </a:t>
            </a:r>
            <a:r>
              <a:rPr sz="2200" dirty="0" err="1"/>
              <a:t>smyslu</a:t>
            </a:r>
            <a:r>
              <a:rPr sz="2200" dirty="0"/>
              <a:t> </a:t>
            </a:r>
            <a:r>
              <a:rPr sz="2200" dirty="0" err="1"/>
              <a:t>mechanismu</a:t>
            </a:r>
            <a:r>
              <a:rPr sz="2200" dirty="0"/>
              <a:t> </a:t>
            </a:r>
            <a:r>
              <a:rPr sz="2200" dirty="0" err="1"/>
              <a:t>úrazu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- </a:t>
            </a:r>
            <a:r>
              <a:rPr sz="2200" b="1" dirty="0" err="1"/>
              <a:t>translační</a:t>
            </a:r>
            <a:r>
              <a:rPr sz="2200" b="1" dirty="0"/>
              <a:t> </a:t>
            </a:r>
            <a:r>
              <a:rPr sz="2200" b="1" dirty="0" err="1"/>
              <a:t>úraz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hlava</a:t>
            </a:r>
            <a:r>
              <a:rPr sz="2200" dirty="0"/>
              <a:t> </a:t>
            </a:r>
            <a:r>
              <a:rPr sz="2200" dirty="0" err="1"/>
              <a:t>narazí</a:t>
            </a:r>
            <a:r>
              <a:rPr sz="2200" dirty="0"/>
              <a:t> do </a:t>
            </a:r>
            <a:r>
              <a:rPr sz="2200" dirty="0" err="1"/>
              <a:t>nějakého</a:t>
            </a:r>
            <a:r>
              <a:rPr sz="2200" dirty="0"/>
              <a:t> </a:t>
            </a:r>
            <a:r>
              <a:rPr sz="2200" dirty="0" err="1"/>
              <a:t>předmětu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on do </a:t>
            </a:r>
            <a:r>
              <a:rPr sz="2200" dirty="0" err="1"/>
              <a:t>ní</a:t>
            </a:r>
            <a:r>
              <a:rPr sz="2200" dirty="0"/>
              <a:t> X </a:t>
            </a:r>
            <a:r>
              <a:rPr sz="2200" b="1" dirty="0" err="1"/>
              <a:t>akcelerační</a:t>
            </a:r>
            <a:r>
              <a:rPr sz="2200" b="1" dirty="0"/>
              <a:t> </a:t>
            </a:r>
            <a:r>
              <a:rPr sz="2200" b="1" dirty="0" err="1"/>
              <a:t>úraz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aniž</a:t>
            </a:r>
            <a:r>
              <a:rPr sz="2200" dirty="0"/>
              <a:t> by </a:t>
            </a:r>
            <a:r>
              <a:rPr sz="2200" dirty="0" err="1"/>
              <a:t>hlava</a:t>
            </a:r>
            <a:r>
              <a:rPr sz="2200" dirty="0"/>
              <a:t> do </a:t>
            </a:r>
            <a:r>
              <a:rPr sz="2200" dirty="0" err="1"/>
              <a:t>něčeho</a:t>
            </a:r>
            <a:r>
              <a:rPr sz="2200" dirty="0"/>
              <a:t> </a:t>
            </a:r>
            <a:r>
              <a:rPr sz="2200" dirty="0" err="1"/>
              <a:t>narazila</a:t>
            </a:r>
            <a:r>
              <a:rPr sz="2200" dirty="0"/>
              <a:t> </a:t>
            </a:r>
            <a:r>
              <a:rPr lang="cs-CZ" sz="2200" dirty="0" smtClean="0"/>
              <a:t>                  </a:t>
            </a:r>
            <a:r>
              <a:rPr sz="2200" dirty="0" smtClean="0"/>
              <a:t>(</a:t>
            </a:r>
            <a:r>
              <a:rPr sz="2200" dirty="0" err="1"/>
              <a:t>př</a:t>
            </a:r>
            <a:r>
              <a:rPr sz="2200" dirty="0"/>
              <a:t>. </a:t>
            </a:r>
            <a:r>
              <a:rPr sz="2200" dirty="0" err="1"/>
              <a:t>mozek</a:t>
            </a:r>
            <a:r>
              <a:rPr sz="2200" dirty="0"/>
              <a:t> “</a:t>
            </a:r>
            <a:r>
              <a:rPr sz="2200" dirty="0" err="1"/>
              <a:t>putuje</a:t>
            </a:r>
            <a:r>
              <a:rPr sz="2200" dirty="0"/>
              <a:t> </a:t>
            </a:r>
            <a:r>
              <a:rPr sz="2200" dirty="0" err="1"/>
              <a:t>dál</a:t>
            </a:r>
            <a:r>
              <a:rPr sz="2200" dirty="0"/>
              <a:t>”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prudkém</a:t>
            </a:r>
            <a:r>
              <a:rPr sz="2200" dirty="0"/>
              <a:t> </a:t>
            </a:r>
            <a:r>
              <a:rPr sz="2200" dirty="0" err="1"/>
              <a:t>zastavení</a:t>
            </a:r>
            <a:r>
              <a:rPr sz="2200" dirty="0"/>
              <a:t> </a:t>
            </a:r>
            <a:r>
              <a:rPr sz="2200" dirty="0" err="1"/>
              <a:t>auta</a:t>
            </a:r>
            <a:r>
              <a:rPr sz="2200" dirty="0"/>
              <a:t> a </a:t>
            </a:r>
            <a:r>
              <a:rPr sz="2200" dirty="0" err="1"/>
              <a:t>zraní</a:t>
            </a:r>
            <a:r>
              <a:rPr sz="2200" dirty="0"/>
              <a:t> se,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když</a:t>
            </a:r>
            <a:r>
              <a:rPr sz="2200" dirty="0"/>
              <a:t> k </a:t>
            </a:r>
            <a:r>
              <a:rPr sz="2200" dirty="0" err="1"/>
              <a:t>nárazu</a:t>
            </a:r>
            <a:r>
              <a:rPr sz="2200" dirty="0"/>
              <a:t> do </a:t>
            </a:r>
            <a:r>
              <a:rPr sz="2200" dirty="0" err="1"/>
              <a:t>něčeho</a:t>
            </a:r>
            <a:r>
              <a:rPr sz="2200" dirty="0"/>
              <a:t> </a:t>
            </a:r>
            <a:r>
              <a:rPr sz="2200" dirty="0" err="1"/>
              <a:t>nedošlo</a:t>
            </a:r>
            <a:r>
              <a:rPr sz="22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ypy poranění mozku"/>
          <p:cNvSpPr txBox="1">
            <a:spLocks noGrp="1"/>
          </p:cNvSpPr>
          <p:nvPr>
            <p:ph type="title"/>
          </p:nvPr>
        </p:nvSpPr>
        <p:spPr>
          <a:xfrm>
            <a:off x="3471701" y="65461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Typy</a:t>
            </a:r>
            <a:r>
              <a:rPr sz="4800" dirty="0"/>
              <a:t> </a:t>
            </a:r>
            <a:r>
              <a:rPr sz="4800" dirty="0" err="1"/>
              <a:t>poranění</a:t>
            </a:r>
            <a:r>
              <a:rPr sz="4800" dirty="0"/>
              <a:t> </a:t>
            </a:r>
            <a:r>
              <a:rPr sz="4800" dirty="0" err="1"/>
              <a:t>mozku</a:t>
            </a:r>
            <a:endParaRPr sz="4800" dirty="0"/>
          </a:p>
        </p:txBody>
      </p:sp>
      <p:sp>
        <p:nvSpPr>
          <p:cNvPr id="194" name="Komoce mozková - otřes mozku…"/>
          <p:cNvSpPr txBox="1">
            <a:spLocks noGrp="1"/>
          </p:cNvSpPr>
          <p:nvPr>
            <p:ph type="body" idx="1"/>
          </p:nvPr>
        </p:nvSpPr>
        <p:spPr>
          <a:xfrm>
            <a:off x="278297" y="2051222"/>
            <a:ext cx="12547601" cy="74758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omoce</a:t>
            </a:r>
            <a:r>
              <a:rPr sz="2200" b="1" dirty="0" smtClean="0"/>
              <a:t> </a:t>
            </a:r>
            <a:r>
              <a:rPr sz="2200" b="1" dirty="0" err="1"/>
              <a:t>mozková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otřes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err="1"/>
              <a:t>úderem</a:t>
            </a:r>
            <a:r>
              <a:rPr sz="2200" dirty="0"/>
              <a:t> do </a:t>
            </a:r>
            <a:r>
              <a:rPr sz="2200" dirty="0" err="1"/>
              <a:t>hlavy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 do </a:t>
            </a:r>
            <a:r>
              <a:rPr sz="2200" dirty="0" err="1"/>
              <a:t>něčeho</a:t>
            </a:r>
            <a:r>
              <a:rPr sz="2200" dirty="0"/>
              <a:t>; </a:t>
            </a:r>
            <a:r>
              <a:rPr sz="2200" dirty="0" err="1"/>
              <a:t>nevznikají</a:t>
            </a:r>
            <a:r>
              <a:rPr sz="2200" dirty="0"/>
              <a:t> </a:t>
            </a:r>
            <a:r>
              <a:rPr sz="2200" dirty="0" err="1"/>
              <a:t>zobrazitelné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(CT, MR)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říznaky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dirty="0" err="1"/>
              <a:t>krátkodobé</a:t>
            </a:r>
            <a:r>
              <a:rPr sz="2200" dirty="0"/>
              <a:t> (do 10 </a:t>
            </a:r>
            <a:r>
              <a:rPr sz="2200" dirty="0" err="1"/>
              <a:t>minut</a:t>
            </a:r>
            <a:r>
              <a:rPr sz="2200" dirty="0"/>
              <a:t>) </a:t>
            </a:r>
            <a:r>
              <a:rPr sz="2200" dirty="0" err="1"/>
              <a:t>bezvědomí</a:t>
            </a:r>
            <a:r>
              <a:rPr sz="2200" dirty="0"/>
              <a:t>, </a:t>
            </a:r>
            <a:r>
              <a:rPr sz="2200" dirty="0" err="1"/>
              <a:t>někdy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probrání</a:t>
            </a:r>
            <a:r>
              <a:rPr sz="2200" dirty="0"/>
              <a:t> </a:t>
            </a:r>
            <a:r>
              <a:rPr sz="2200" dirty="0" err="1"/>
              <a:t>dočasná</a:t>
            </a:r>
            <a:r>
              <a:rPr sz="2200" dirty="0"/>
              <a:t> </a:t>
            </a:r>
            <a:r>
              <a:rPr sz="2200" dirty="0" err="1"/>
              <a:t>zmatenost</a:t>
            </a:r>
            <a:r>
              <a:rPr sz="2200" dirty="0"/>
              <a:t>, </a:t>
            </a:r>
            <a:r>
              <a:rPr sz="2200" dirty="0" err="1"/>
              <a:t>bolesti</a:t>
            </a:r>
            <a:r>
              <a:rPr sz="2200" dirty="0"/>
              <a:t> </a:t>
            </a:r>
            <a:r>
              <a:rPr sz="2200" dirty="0" err="1"/>
              <a:t>hlavy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z</a:t>
            </a:r>
            <a:r>
              <a:rPr sz="2200" dirty="0" err="1" smtClean="0"/>
              <a:t>ávažn</a:t>
            </a:r>
            <a:r>
              <a:rPr lang="cs-CZ" sz="2200" dirty="0" smtClean="0"/>
              <a:t>é</a:t>
            </a:r>
            <a:r>
              <a:rPr sz="2200" dirty="0" smtClean="0"/>
              <a:t> </a:t>
            </a:r>
            <a:r>
              <a:rPr sz="2200" dirty="0"/>
              <a:t>-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dojde</a:t>
            </a:r>
            <a:r>
              <a:rPr sz="2200" dirty="0"/>
              <a:t> k </a:t>
            </a:r>
            <a:r>
              <a:rPr sz="2200" dirty="0" err="1"/>
              <a:t>edému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(a </a:t>
            </a:r>
            <a:r>
              <a:rPr sz="2200" dirty="0" err="1"/>
              <a:t>jeho</a:t>
            </a:r>
            <a:r>
              <a:rPr sz="2200" dirty="0"/>
              <a:t> </a:t>
            </a:r>
            <a:r>
              <a:rPr sz="2200" dirty="0" err="1"/>
              <a:t>následnému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), </a:t>
            </a:r>
            <a:r>
              <a:rPr sz="2200" dirty="0" err="1"/>
              <a:t>nebo</a:t>
            </a:r>
            <a:r>
              <a:rPr sz="2200" dirty="0"/>
              <a:t> je-li </a:t>
            </a:r>
            <a:r>
              <a:rPr sz="2200" dirty="0" err="1"/>
              <a:t>komoce</a:t>
            </a:r>
            <a:r>
              <a:rPr sz="2200" dirty="0"/>
              <a:t> </a:t>
            </a:r>
            <a:r>
              <a:rPr sz="2200" dirty="0" err="1"/>
              <a:t>provázena</a:t>
            </a:r>
            <a:r>
              <a:rPr sz="2200" dirty="0"/>
              <a:t> </a:t>
            </a:r>
            <a:r>
              <a:rPr sz="2200" dirty="0" err="1"/>
              <a:t>vznikem</a:t>
            </a:r>
            <a:r>
              <a:rPr sz="2200" dirty="0"/>
              <a:t> </a:t>
            </a:r>
            <a:r>
              <a:rPr sz="2200" dirty="0" err="1"/>
              <a:t>mozkových</a:t>
            </a:r>
            <a:r>
              <a:rPr sz="2200" dirty="0"/>
              <a:t> </a:t>
            </a:r>
            <a:r>
              <a:rPr sz="2200" dirty="0" err="1"/>
              <a:t>mikrotraumat</a:t>
            </a:r>
            <a:r>
              <a:rPr sz="2200" dirty="0"/>
              <a:t> a </a:t>
            </a:r>
            <a:r>
              <a:rPr sz="2200" dirty="0" err="1"/>
              <a:t>další</a:t>
            </a:r>
            <a:r>
              <a:rPr sz="2200" dirty="0"/>
              <a:t> </a:t>
            </a:r>
            <a:r>
              <a:rPr sz="2200" dirty="0" err="1"/>
              <a:t>patologie</a:t>
            </a:r>
            <a:r>
              <a:rPr sz="2200" dirty="0"/>
              <a:t> (</a:t>
            </a:r>
            <a:r>
              <a:rPr sz="2200" dirty="0" err="1"/>
              <a:t>typicky</a:t>
            </a:r>
            <a:r>
              <a:rPr sz="2200" dirty="0"/>
              <a:t> </a:t>
            </a:r>
            <a:r>
              <a:rPr lang="cs-CZ" sz="2200" dirty="0" smtClean="0"/>
              <a:t>                            u</a:t>
            </a:r>
            <a:r>
              <a:rPr sz="2200" dirty="0" smtClean="0"/>
              <a:t> </a:t>
            </a:r>
            <a:r>
              <a:rPr sz="2200" dirty="0" err="1"/>
              <a:t>kontaktních</a:t>
            </a:r>
            <a:r>
              <a:rPr sz="2200" dirty="0"/>
              <a:t> </a:t>
            </a:r>
            <a:r>
              <a:rPr sz="2200" dirty="0" err="1" smtClean="0"/>
              <a:t>spor</a:t>
            </a:r>
            <a:r>
              <a:rPr lang="cs-CZ" sz="2200" dirty="0" smtClean="0"/>
              <a:t>t</a:t>
            </a:r>
            <a:r>
              <a:rPr sz="2200" dirty="0" smtClean="0"/>
              <a:t>ů </a:t>
            </a:r>
            <a:r>
              <a:rPr sz="2200" dirty="0"/>
              <a:t>- box)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b="1" dirty="0" err="1" smtClean="0"/>
              <a:t>d</a:t>
            </a:r>
            <a:r>
              <a:rPr sz="2200" b="1" dirty="0" err="1" smtClean="0"/>
              <a:t>ifúzní</a:t>
            </a:r>
            <a:r>
              <a:rPr sz="2200" b="1" dirty="0" smtClean="0"/>
              <a:t> </a:t>
            </a:r>
            <a:r>
              <a:rPr sz="2200" b="1" dirty="0" err="1"/>
              <a:t>axonální</a:t>
            </a:r>
            <a:r>
              <a:rPr sz="2200" b="1" dirty="0"/>
              <a:t> </a:t>
            </a:r>
            <a:r>
              <a:rPr sz="2200" b="1" dirty="0" err="1"/>
              <a:t>poranění</a:t>
            </a:r>
            <a:endParaRPr sz="2200" b="1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err="1" smtClean="0"/>
              <a:t>vzniká</a:t>
            </a:r>
            <a:r>
              <a:rPr sz="2200" dirty="0" smtClean="0"/>
              <a:t> </a:t>
            </a:r>
            <a:r>
              <a:rPr sz="2200" dirty="0" err="1"/>
              <a:t>akceleračními</a:t>
            </a:r>
            <a:r>
              <a:rPr sz="2200" dirty="0"/>
              <a:t>/</a:t>
            </a:r>
            <a:r>
              <a:rPr sz="2200" dirty="0" err="1"/>
              <a:t>deceleračními</a:t>
            </a:r>
            <a:r>
              <a:rPr sz="2200" dirty="0"/>
              <a:t> </a:t>
            </a:r>
            <a:r>
              <a:rPr sz="2200" dirty="0" err="1"/>
              <a:t>mechanismy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prudkou</a:t>
            </a:r>
            <a:r>
              <a:rPr sz="2200" dirty="0" smtClean="0"/>
              <a:t> </a:t>
            </a:r>
            <a:r>
              <a:rPr sz="2200" dirty="0" err="1"/>
              <a:t>změnou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nehodě</a:t>
            </a:r>
            <a:r>
              <a:rPr sz="2200" dirty="0"/>
              <a:t>, </a:t>
            </a:r>
            <a:r>
              <a:rPr sz="2200" dirty="0" err="1"/>
              <a:t>sportu</a:t>
            </a:r>
            <a:r>
              <a:rPr sz="2200" dirty="0"/>
              <a:t>, </a:t>
            </a:r>
            <a:r>
              <a:rPr sz="2200" dirty="0" err="1"/>
              <a:t>pádu</a:t>
            </a:r>
            <a:r>
              <a:rPr sz="2200" dirty="0"/>
              <a:t>);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mnohočetnému</a:t>
            </a:r>
            <a:r>
              <a:rPr sz="2200" dirty="0"/>
              <a:t> </a:t>
            </a:r>
            <a:r>
              <a:rPr sz="2200" dirty="0" err="1"/>
              <a:t>přerušení</a:t>
            </a:r>
            <a:r>
              <a:rPr sz="2200" dirty="0"/>
              <a:t> </a:t>
            </a:r>
            <a:r>
              <a:rPr sz="2200" dirty="0" err="1"/>
              <a:t>axonů</a:t>
            </a:r>
            <a:r>
              <a:rPr sz="2200" dirty="0"/>
              <a:t> v </a:t>
            </a:r>
            <a:r>
              <a:rPr sz="2200" dirty="0" err="1"/>
              <a:t>bílé</a:t>
            </a:r>
            <a:r>
              <a:rPr sz="2200" dirty="0"/>
              <a:t> </a:t>
            </a:r>
            <a:r>
              <a:rPr sz="2200" dirty="0" err="1" smtClean="0"/>
              <a:t>hmotě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 smtClean="0"/>
              <a:t>středočá</a:t>
            </a:r>
            <a:r>
              <a:rPr lang="cs-CZ" sz="2200" dirty="0" smtClean="0"/>
              <a:t>r</a:t>
            </a:r>
            <a:r>
              <a:rPr sz="2200" dirty="0" err="1" smtClean="0"/>
              <a:t>ových</a:t>
            </a:r>
            <a:r>
              <a:rPr sz="2200" dirty="0" smtClean="0"/>
              <a:t> </a:t>
            </a:r>
            <a:r>
              <a:rPr sz="2200" dirty="0" err="1"/>
              <a:t>strukturách</a:t>
            </a:r>
            <a:r>
              <a:rPr sz="2200" dirty="0"/>
              <a:t>; </a:t>
            </a:r>
            <a:r>
              <a:rPr sz="2200" dirty="0" err="1"/>
              <a:t>těžký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- </a:t>
            </a:r>
            <a:r>
              <a:rPr sz="2200" dirty="0" err="1"/>
              <a:t>vysoká</a:t>
            </a:r>
            <a:r>
              <a:rPr sz="2200" dirty="0"/>
              <a:t> </a:t>
            </a:r>
            <a:r>
              <a:rPr sz="2200" dirty="0" err="1"/>
              <a:t>úmrtnost</a:t>
            </a:r>
            <a:r>
              <a:rPr sz="2200" dirty="0"/>
              <a:t> (30-40%)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err="1" smtClean="0"/>
              <a:t>typickým</a:t>
            </a:r>
            <a:r>
              <a:rPr sz="2200" dirty="0" smtClean="0"/>
              <a:t> </a:t>
            </a:r>
            <a:r>
              <a:rPr sz="2200" dirty="0" err="1"/>
              <a:t>příznakem</a:t>
            </a:r>
            <a:r>
              <a:rPr sz="2200" dirty="0"/>
              <a:t> (ne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přítomným</a:t>
            </a:r>
            <a:r>
              <a:rPr sz="2200" dirty="0"/>
              <a:t>) </a:t>
            </a:r>
            <a:r>
              <a:rPr sz="2200" dirty="0" err="1"/>
              <a:t>okamžité</a:t>
            </a:r>
            <a:r>
              <a:rPr sz="2200" dirty="0"/>
              <a:t> a </a:t>
            </a:r>
            <a:r>
              <a:rPr sz="2200" dirty="0" err="1"/>
              <a:t>hluboké</a:t>
            </a:r>
            <a:r>
              <a:rPr sz="2200" dirty="0"/>
              <a:t> </a:t>
            </a:r>
            <a:r>
              <a:rPr sz="2200" dirty="0" err="1"/>
              <a:t>bezvědomí</a:t>
            </a:r>
            <a:r>
              <a:rPr sz="2200" dirty="0"/>
              <a:t> </a:t>
            </a:r>
            <a:r>
              <a:rPr lang="cs-CZ" sz="2200" dirty="0" smtClean="0"/>
              <a:t>                                     </a:t>
            </a:r>
            <a:r>
              <a:rPr sz="2200" dirty="0" smtClean="0"/>
              <a:t>a </a:t>
            </a:r>
            <a:r>
              <a:rPr sz="2200" dirty="0" err="1" smtClean="0"/>
              <a:t>kvadruparéza</a:t>
            </a:r>
            <a:endParaRPr lang="cs-CZ" sz="2200" dirty="0" smtClean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smtClean="0"/>
              <a:t>CT </a:t>
            </a:r>
            <a:r>
              <a:rPr sz="2200" dirty="0" err="1"/>
              <a:t>ukazuje</a:t>
            </a:r>
            <a:r>
              <a:rPr sz="2200" dirty="0"/>
              <a:t> </a:t>
            </a:r>
            <a:r>
              <a:rPr sz="2200" dirty="0" err="1"/>
              <a:t>drobná</a:t>
            </a:r>
            <a:r>
              <a:rPr sz="2200" dirty="0"/>
              <a:t> </a:t>
            </a:r>
            <a:r>
              <a:rPr sz="2200" dirty="0" err="1"/>
              <a:t>prokrvácená</a:t>
            </a:r>
            <a:r>
              <a:rPr sz="2200" dirty="0"/>
              <a:t> </a:t>
            </a:r>
            <a:r>
              <a:rPr sz="2200" dirty="0" err="1"/>
              <a:t>ložiska</a:t>
            </a:r>
            <a:r>
              <a:rPr sz="2200" dirty="0"/>
              <a:t>,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edém</a:t>
            </a:r>
            <a:r>
              <a:rPr sz="2200" dirty="0"/>
              <a:t> </a:t>
            </a:r>
            <a:r>
              <a:rPr sz="2200" dirty="0" err="1"/>
              <a:t>obou</a:t>
            </a:r>
            <a:r>
              <a:rPr sz="2200" dirty="0"/>
              <a:t> </a:t>
            </a:r>
            <a:r>
              <a:rPr sz="2200" dirty="0" err="1"/>
              <a:t>hemisfér</a:t>
            </a:r>
            <a:r>
              <a:rPr sz="2200" dirty="0"/>
              <a:t> - aby se </a:t>
            </a:r>
            <a:r>
              <a:rPr sz="2200" dirty="0" err="1"/>
              <a:t>zabránilo</a:t>
            </a:r>
            <a:r>
              <a:rPr sz="2200" dirty="0"/>
              <a:t> </a:t>
            </a:r>
            <a:r>
              <a:rPr sz="2200" dirty="0" err="1"/>
              <a:t>dramatickým</a:t>
            </a:r>
            <a:r>
              <a:rPr sz="2200" dirty="0"/>
              <a:t> </a:t>
            </a:r>
            <a:r>
              <a:rPr sz="2200" dirty="0" err="1"/>
              <a:t>následkům</a:t>
            </a:r>
            <a:r>
              <a:rPr sz="2200" dirty="0"/>
              <a:t> </a:t>
            </a:r>
            <a:r>
              <a:rPr sz="2200" dirty="0" err="1"/>
              <a:t>edému</a:t>
            </a:r>
            <a:r>
              <a:rPr sz="2200" dirty="0"/>
              <a:t>,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nutná</a:t>
            </a:r>
            <a:r>
              <a:rPr sz="2200" dirty="0"/>
              <a:t> </a:t>
            </a:r>
            <a:r>
              <a:rPr sz="2200" dirty="0" err="1"/>
              <a:t>dekompresní</a:t>
            </a:r>
            <a:r>
              <a:rPr sz="2200" dirty="0"/>
              <a:t> </a:t>
            </a:r>
            <a:r>
              <a:rPr sz="2200" dirty="0" err="1"/>
              <a:t>kraniotomie</a:t>
            </a:r>
            <a:r>
              <a:rPr sz="2200" dirty="0"/>
              <a:t>; </a:t>
            </a:r>
            <a:r>
              <a:rPr sz="2200" dirty="0" err="1"/>
              <a:t>následné</a:t>
            </a:r>
            <a:r>
              <a:rPr sz="2200" dirty="0"/>
              <a:t> </a:t>
            </a:r>
            <a:r>
              <a:rPr sz="2200" dirty="0" err="1"/>
              <a:t>komplikace</a:t>
            </a:r>
            <a:r>
              <a:rPr sz="2200" dirty="0"/>
              <a:t> </a:t>
            </a:r>
            <a:r>
              <a:rPr sz="2200" dirty="0" err="1"/>
              <a:t>bývají</a:t>
            </a:r>
            <a:r>
              <a:rPr sz="2200" dirty="0"/>
              <a:t> </a:t>
            </a:r>
            <a:r>
              <a:rPr sz="2200" dirty="0" err="1"/>
              <a:t>četné</a:t>
            </a:r>
            <a:r>
              <a:rPr sz="2200" dirty="0"/>
              <a:t> a </a:t>
            </a:r>
            <a:r>
              <a:rPr sz="2200" dirty="0" err="1"/>
              <a:t>závažné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natomie a neurofyziologie"/>
          <p:cNvSpPr txBox="1">
            <a:spLocks noGrp="1"/>
          </p:cNvSpPr>
          <p:nvPr>
            <p:ph type="title"/>
          </p:nvPr>
        </p:nvSpPr>
        <p:spPr>
          <a:xfrm>
            <a:off x="2903290" y="456911"/>
            <a:ext cx="10034235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02412">
              <a:defRPr sz="6880"/>
            </a:lvl1pPr>
          </a:lstStyle>
          <a:p>
            <a:r>
              <a:rPr sz="4800" dirty="0" err="1"/>
              <a:t>Anatomie</a:t>
            </a:r>
            <a:r>
              <a:rPr sz="4800" dirty="0"/>
              <a:t> a </a:t>
            </a:r>
            <a:r>
              <a:rPr sz="4800" dirty="0" err="1"/>
              <a:t>neurofyziologie</a:t>
            </a:r>
            <a:endParaRPr sz="4800" dirty="0"/>
          </a:p>
        </p:txBody>
      </p:sp>
      <p:sp>
        <p:nvSpPr>
          <p:cNvPr id="126" name="Skládá se ze dvou hemisfér…"/>
          <p:cNvSpPr txBox="1">
            <a:spLocks noGrp="1"/>
          </p:cNvSpPr>
          <p:nvPr>
            <p:ph type="body" idx="1"/>
          </p:nvPr>
        </p:nvSpPr>
        <p:spPr>
          <a:xfrm>
            <a:off x="531341" y="2246457"/>
            <a:ext cx="12072551" cy="7255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kládá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dvou</a:t>
            </a:r>
            <a:r>
              <a:rPr sz="2200" dirty="0"/>
              <a:t> </a:t>
            </a:r>
            <a:r>
              <a:rPr sz="2200" dirty="0" err="1"/>
              <a:t>hemisfér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m</a:t>
            </a:r>
            <a:r>
              <a:rPr sz="2200" dirty="0" err="1" smtClean="0"/>
              <a:t>ezi</a:t>
            </a:r>
            <a:r>
              <a:rPr sz="2200" dirty="0" smtClean="0"/>
              <a:t> </a:t>
            </a:r>
            <a:r>
              <a:rPr sz="2200" dirty="0" err="1"/>
              <a:t>hemisférami</a:t>
            </a:r>
            <a:r>
              <a:rPr sz="2200" dirty="0"/>
              <a:t> </a:t>
            </a:r>
            <a:r>
              <a:rPr sz="2200" dirty="0" err="1"/>
              <a:t>asymetrie</a:t>
            </a:r>
            <a:r>
              <a:rPr sz="2200" dirty="0"/>
              <a:t>, </a:t>
            </a:r>
            <a:r>
              <a:rPr sz="2200" dirty="0" err="1"/>
              <a:t>která</a:t>
            </a:r>
            <a:r>
              <a:rPr sz="2200" dirty="0"/>
              <a:t> se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lidmi</a:t>
            </a:r>
            <a:r>
              <a:rPr sz="2200" dirty="0"/>
              <a:t> </a:t>
            </a:r>
            <a:r>
              <a:rPr sz="2200" dirty="0" err="1"/>
              <a:t>liší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s</a:t>
            </a:r>
            <a:r>
              <a:rPr sz="2200" dirty="0" err="1" smtClean="0"/>
              <a:t>třední</a:t>
            </a:r>
            <a:r>
              <a:rPr sz="2200" dirty="0" smtClean="0"/>
              <a:t> </a:t>
            </a:r>
            <a:r>
              <a:rPr sz="2200" dirty="0" err="1"/>
              <a:t>část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vermis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mediolaterálního</a:t>
            </a:r>
            <a:r>
              <a:rPr sz="2200" dirty="0"/>
              <a:t> </a:t>
            </a:r>
            <a:r>
              <a:rPr sz="2200" dirty="0" err="1"/>
              <a:t>gradientu</a:t>
            </a:r>
            <a:r>
              <a:rPr sz="2200" dirty="0"/>
              <a:t> se </a:t>
            </a:r>
            <a:r>
              <a:rPr sz="2200" dirty="0" err="1"/>
              <a:t>dělí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oblast </a:t>
            </a:r>
            <a:r>
              <a:rPr sz="2200" dirty="0" err="1" smtClean="0"/>
              <a:t>mediální</a:t>
            </a:r>
            <a:r>
              <a:rPr lang="cs-CZ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vermis), </a:t>
            </a:r>
            <a:r>
              <a:rPr sz="2200" dirty="0" err="1"/>
              <a:t>intermediální</a:t>
            </a:r>
            <a:r>
              <a:rPr sz="2200" dirty="0"/>
              <a:t> </a:t>
            </a:r>
            <a:r>
              <a:rPr lang="cs-CZ" sz="2200" dirty="0" smtClean="0"/>
              <a:t>                 </a:t>
            </a:r>
            <a:r>
              <a:rPr sz="2200" dirty="0" smtClean="0"/>
              <a:t>a </a:t>
            </a:r>
            <a:r>
              <a:rPr sz="2200" dirty="0" err="1"/>
              <a:t>laterální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smtClean="0"/>
              <a:t>le </a:t>
            </a:r>
            <a:r>
              <a:rPr sz="2200" dirty="0" err="1"/>
              <a:t>anteroposteriorního</a:t>
            </a:r>
            <a:r>
              <a:rPr sz="2200" dirty="0"/>
              <a:t> </a:t>
            </a:r>
            <a:r>
              <a:rPr sz="2200" dirty="0" err="1"/>
              <a:t>gradientu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přední</a:t>
            </a:r>
            <a:r>
              <a:rPr sz="2200" dirty="0"/>
              <a:t> (</a:t>
            </a:r>
            <a:r>
              <a:rPr sz="2200" dirty="0" err="1"/>
              <a:t>anteriorní</a:t>
            </a:r>
            <a:r>
              <a:rPr sz="2200" dirty="0"/>
              <a:t>) a </a:t>
            </a:r>
            <a:r>
              <a:rPr sz="2200" dirty="0" err="1"/>
              <a:t>zadní</a:t>
            </a:r>
            <a:r>
              <a:rPr sz="2200" dirty="0"/>
              <a:t> (</a:t>
            </a:r>
            <a:r>
              <a:rPr sz="2200" dirty="0" err="1"/>
              <a:t>posteriorní</a:t>
            </a:r>
            <a:r>
              <a:rPr sz="2200" dirty="0"/>
              <a:t>) </a:t>
            </a:r>
            <a:r>
              <a:rPr sz="2200" dirty="0" err="1"/>
              <a:t>laloky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z</a:t>
            </a:r>
            <a:r>
              <a:rPr sz="2200" dirty="0" smtClean="0"/>
              <a:t> </a:t>
            </a:r>
            <a:r>
              <a:rPr sz="2200" dirty="0" err="1"/>
              <a:t>ventrálního</a:t>
            </a:r>
            <a:r>
              <a:rPr sz="2200" dirty="0"/>
              <a:t> </a:t>
            </a:r>
            <a:r>
              <a:rPr sz="2200" dirty="0" err="1"/>
              <a:t>pohledu</a:t>
            </a:r>
            <a:r>
              <a:rPr sz="2200" dirty="0"/>
              <a:t> je </a:t>
            </a:r>
            <a:r>
              <a:rPr sz="2200" dirty="0" err="1"/>
              <a:t>patrný</a:t>
            </a:r>
            <a:r>
              <a:rPr sz="2200" dirty="0"/>
              <a:t> </a:t>
            </a:r>
            <a:r>
              <a:rPr sz="2200" dirty="0" err="1"/>
              <a:t>ještě</a:t>
            </a:r>
            <a:r>
              <a:rPr sz="2200" dirty="0"/>
              <a:t> </a:t>
            </a:r>
            <a:r>
              <a:rPr sz="2200" dirty="0" err="1"/>
              <a:t>třetí</a:t>
            </a:r>
            <a:r>
              <a:rPr sz="2200" dirty="0"/>
              <a:t> </a:t>
            </a:r>
            <a:r>
              <a:rPr sz="2200" dirty="0" err="1"/>
              <a:t>menší</a:t>
            </a:r>
            <a:r>
              <a:rPr sz="2200" dirty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flokulonodulární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d</a:t>
            </a:r>
            <a:r>
              <a:rPr sz="2200" dirty="0" err="1" smtClean="0"/>
              <a:t>ále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dělí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10 </a:t>
            </a:r>
            <a:r>
              <a:rPr sz="2200" dirty="0" err="1"/>
              <a:t>menších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(</a:t>
            </a:r>
            <a:r>
              <a:rPr sz="2200" dirty="0" err="1"/>
              <a:t>lobulus</a:t>
            </a:r>
            <a:r>
              <a:rPr sz="2200" dirty="0"/>
              <a:t> I-X) </a:t>
            </a:r>
            <a:r>
              <a:rPr sz="2200" dirty="0" err="1"/>
              <a:t>dle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s </a:t>
            </a:r>
            <a:r>
              <a:rPr sz="2200" dirty="0" err="1"/>
              <a:t>různými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p</a:t>
            </a:r>
            <a:r>
              <a:rPr sz="2200" dirty="0" err="1" smtClean="0"/>
              <a:t>ovrch</a:t>
            </a:r>
            <a:r>
              <a:rPr sz="2200" dirty="0" smtClean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kůra</a:t>
            </a:r>
            <a:r>
              <a:rPr sz="2200" dirty="0"/>
              <a:t> (</a:t>
            </a:r>
            <a:r>
              <a:rPr sz="2200" dirty="0" err="1"/>
              <a:t>šedá</a:t>
            </a:r>
            <a:r>
              <a:rPr sz="2200" dirty="0"/>
              <a:t> </a:t>
            </a:r>
            <a:r>
              <a:rPr sz="2200" dirty="0" err="1"/>
              <a:t>hmota</a:t>
            </a:r>
            <a:r>
              <a:rPr sz="2200" dirty="0"/>
              <a:t>), pod </a:t>
            </a:r>
            <a:r>
              <a:rPr sz="2200" dirty="0" err="1"/>
              <a:t>ní</a:t>
            </a:r>
            <a:r>
              <a:rPr sz="2200" dirty="0"/>
              <a:t> </a:t>
            </a:r>
            <a:r>
              <a:rPr sz="2200" dirty="0" err="1"/>
              <a:t>bílá</a:t>
            </a:r>
            <a:r>
              <a:rPr sz="2200" dirty="0"/>
              <a:t> </a:t>
            </a:r>
            <a:r>
              <a:rPr sz="2200" dirty="0" err="1"/>
              <a:t>hmota</a:t>
            </a:r>
            <a:r>
              <a:rPr sz="2200" dirty="0"/>
              <a:t> a v </a:t>
            </a:r>
            <a:r>
              <a:rPr sz="2200" dirty="0" err="1"/>
              <a:t>její</a:t>
            </a:r>
            <a:r>
              <a:rPr sz="2200" dirty="0"/>
              <a:t> </a:t>
            </a:r>
            <a:r>
              <a:rPr sz="2200" dirty="0" err="1"/>
              <a:t>ventrální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leží</a:t>
            </a:r>
            <a:r>
              <a:rPr sz="2200" dirty="0"/>
              <a:t> </a:t>
            </a:r>
            <a:r>
              <a:rPr sz="2200" dirty="0" err="1"/>
              <a:t>hluboká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jádra</a:t>
            </a:r>
            <a:endParaRPr sz="2200" dirty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err="1" smtClean="0"/>
              <a:t>k</a:t>
            </a:r>
            <a:r>
              <a:rPr sz="2200" dirty="0" err="1" smtClean="0"/>
              <a:t>ůra</a:t>
            </a:r>
            <a:r>
              <a:rPr sz="2200" dirty="0" smtClean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tři</a:t>
            </a:r>
            <a:r>
              <a:rPr sz="2200" dirty="0"/>
              <a:t> </a:t>
            </a:r>
            <a:r>
              <a:rPr sz="2200" dirty="0" err="1"/>
              <a:t>vrstvy</a:t>
            </a:r>
            <a:r>
              <a:rPr sz="2200" dirty="0"/>
              <a:t> - </a:t>
            </a:r>
            <a:r>
              <a:rPr sz="2200" dirty="0" err="1"/>
              <a:t>povrch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molekulární</a:t>
            </a:r>
            <a:r>
              <a:rPr sz="2200" dirty="0"/>
              <a:t> </a:t>
            </a:r>
            <a:r>
              <a:rPr sz="2200" dirty="0" err="1"/>
              <a:t>vrstva</a:t>
            </a:r>
            <a:r>
              <a:rPr sz="2200" dirty="0"/>
              <a:t>,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střední</a:t>
            </a:r>
            <a:r>
              <a:rPr sz="2200" dirty="0"/>
              <a:t> </a:t>
            </a:r>
            <a:r>
              <a:rPr sz="2200" dirty="0" err="1"/>
              <a:t>vrstvě</a:t>
            </a:r>
            <a:r>
              <a:rPr sz="2200" dirty="0"/>
              <a:t> </a:t>
            </a:r>
            <a:r>
              <a:rPr sz="2200" dirty="0" err="1"/>
              <a:t>nacházíme</a:t>
            </a:r>
            <a:r>
              <a:rPr sz="2200" dirty="0"/>
              <a:t> </a:t>
            </a:r>
            <a:r>
              <a:rPr sz="2200" dirty="0" err="1"/>
              <a:t>Purkyňovy</a:t>
            </a:r>
            <a:r>
              <a:rPr sz="2200" dirty="0"/>
              <a:t> </a:t>
            </a:r>
            <a:r>
              <a:rPr sz="2200" dirty="0" err="1"/>
              <a:t>buňky</a:t>
            </a:r>
            <a:r>
              <a:rPr sz="2200" dirty="0"/>
              <a:t> a </a:t>
            </a:r>
            <a:r>
              <a:rPr sz="2200" dirty="0" err="1"/>
              <a:t>vnitřní</a:t>
            </a:r>
            <a:r>
              <a:rPr sz="2200" dirty="0"/>
              <a:t>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granulární</a:t>
            </a:r>
            <a:r>
              <a:rPr sz="2200" dirty="0"/>
              <a:t> </a:t>
            </a:r>
            <a:r>
              <a:rPr sz="2200" dirty="0" err="1"/>
              <a:t>vrstvu</a:t>
            </a:r>
            <a:r>
              <a:rPr sz="2200" dirty="0"/>
              <a:t> </a:t>
            </a:r>
            <a:r>
              <a:rPr sz="2200" dirty="0" err="1"/>
              <a:t>tvoří</a:t>
            </a:r>
            <a:r>
              <a:rPr sz="2200" dirty="0"/>
              <a:t> </a:t>
            </a:r>
            <a:r>
              <a:rPr sz="2200" dirty="0" err="1"/>
              <a:t>granulární</a:t>
            </a:r>
            <a:r>
              <a:rPr sz="2200" dirty="0"/>
              <a:t> a </a:t>
            </a:r>
            <a:r>
              <a:rPr sz="2200" dirty="0" err="1"/>
              <a:t>Golgiho</a:t>
            </a:r>
            <a:r>
              <a:rPr sz="2200" dirty="0"/>
              <a:t> </a:t>
            </a:r>
            <a:r>
              <a:rPr sz="2200" dirty="0" err="1"/>
              <a:t>buňky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Kontuze mozku (zhmoždění)…"/>
          <p:cNvSpPr txBox="1">
            <a:spLocks noGrp="1"/>
          </p:cNvSpPr>
          <p:nvPr>
            <p:ph type="body" idx="1"/>
          </p:nvPr>
        </p:nvSpPr>
        <p:spPr>
          <a:xfrm>
            <a:off x="952500" y="1578920"/>
            <a:ext cx="11099800" cy="7923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200" b="1" dirty="0" err="1" smtClean="0"/>
              <a:t>k</a:t>
            </a:r>
            <a:r>
              <a:rPr sz="2200" b="1" dirty="0" err="1" smtClean="0"/>
              <a:t>ontuze</a:t>
            </a:r>
            <a:r>
              <a:rPr sz="2200" b="1" dirty="0" smtClean="0"/>
              <a:t> </a:t>
            </a:r>
            <a:r>
              <a:rPr sz="2200" b="1" dirty="0" err="1"/>
              <a:t>mozku</a:t>
            </a:r>
            <a:r>
              <a:rPr sz="2200" b="1" dirty="0"/>
              <a:t> </a:t>
            </a:r>
            <a:r>
              <a:rPr sz="2200" dirty="0"/>
              <a:t>(</a:t>
            </a:r>
            <a:r>
              <a:rPr sz="2200" dirty="0" err="1"/>
              <a:t>zhmoždění</a:t>
            </a:r>
            <a:r>
              <a:rPr sz="2200" dirty="0"/>
              <a:t>)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sz="2200" dirty="0" err="1" smtClean="0"/>
              <a:t>nejčastěji</a:t>
            </a:r>
            <a:r>
              <a:rPr sz="2200" dirty="0" smtClean="0"/>
              <a:t>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nárazem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do </a:t>
            </a:r>
            <a:r>
              <a:rPr sz="2200" dirty="0" err="1"/>
              <a:t>lebky</a:t>
            </a:r>
            <a:r>
              <a:rPr sz="2200" dirty="0"/>
              <a:t>, </a:t>
            </a:r>
            <a:r>
              <a:rPr sz="2200" dirty="0" err="1"/>
              <a:t>následně</a:t>
            </a:r>
            <a:r>
              <a:rPr sz="2200" dirty="0"/>
              <a:t> </a:t>
            </a:r>
            <a:r>
              <a:rPr sz="2200" dirty="0" err="1"/>
              <a:t>dochází</a:t>
            </a:r>
            <a:r>
              <a:rPr sz="2200" dirty="0"/>
              <a:t>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krvácení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a </a:t>
            </a:r>
            <a:r>
              <a:rPr sz="2200" dirty="0" err="1"/>
              <a:t>někdy</a:t>
            </a:r>
            <a:r>
              <a:rPr sz="2200" dirty="0"/>
              <a:t> k </a:t>
            </a:r>
            <a:r>
              <a:rPr sz="2200" dirty="0" err="1"/>
              <a:t>nekrotizaci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endParaRPr sz="22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sz="2200" dirty="0" err="1" smtClean="0"/>
              <a:t>diagnostika</a:t>
            </a:r>
            <a:r>
              <a:rPr sz="2200" dirty="0" smtClean="0"/>
              <a:t>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dirty="0" err="1"/>
              <a:t>zobrazovacích</a:t>
            </a:r>
            <a:r>
              <a:rPr sz="2200" dirty="0"/>
              <a:t> </a:t>
            </a:r>
            <a:r>
              <a:rPr sz="2200" dirty="0" err="1"/>
              <a:t>metod</a:t>
            </a:r>
            <a:r>
              <a:rPr sz="2200" dirty="0"/>
              <a:t>; </a:t>
            </a:r>
            <a:r>
              <a:rPr sz="2200" dirty="0" err="1"/>
              <a:t>úmrtnost</a:t>
            </a:r>
            <a:r>
              <a:rPr sz="2200" dirty="0"/>
              <a:t> </a:t>
            </a:r>
            <a:r>
              <a:rPr sz="2200" dirty="0" err="1"/>
              <a:t>cca</a:t>
            </a:r>
            <a:r>
              <a:rPr sz="2200" dirty="0"/>
              <a:t> 10-15%, u </a:t>
            </a:r>
            <a:r>
              <a:rPr sz="2200" dirty="0" err="1"/>
              <a:t>přeživších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dlouhodobé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</a:t>
            </a:r>
            <a:r>
              <a:rPr sz="2200" dirty="0" err="1"/>
              <a:t>následky</a:t>
            </a:r>
            <a:endParaRPr sz="22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sz="2200" dirty="0" err="1" smtClean="0"/>
              <a:t>příznaky</a:t>
            </a:r>
            <a:r>
              <a:rPr sz="2200" dirty="0" smtClean="0"/>
              <a:t> </a:t>
            </a:r>
            <a:r>
              <a:rPr lang="cs-CZ" sz="2200" dirty="0" smtClean="0"/>
              <a:t>–</a:t>
            </a:r>
            <a:r>
              <a:rPr sz="2200" dirty="0" smtClean="0"/>
              <a:t> </a:t>
            </a:r>
            <a:r>
              <a:rPr sz="2200" dirty="0" err="1" smtClean="0"/>
              <a:t>většinou</a:t>
            </a:r>
            <a:r>
              <a:rPr lang="cs-CZ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ne </a:t>
            </a:r>
            <a:r>
              <a:rPr sz="2200" dirty="0" err="1"/>
              <a:t>vždy</a:t>
            </a:r>
            <a:r>
              <a:rPr sz="2200" dirty="0"/>
              <a:t>) </a:t>
            </a:r>
            <a:r>
              <a:rPr sz="2200" dirty="0" err="1"/>
              <a:t>bezvědomí</a:t>
            </a:r>
            <a:r>
              <a:rPr sz="2200" dirty="0"/>
              <a:t> a </a:t>
            </a:r>
            <a:r>
              <a:rPr sz="2200" dirty="0" err="1"/>
              <a:t>motorické</a:t>
            </a:r>
            <a:r>
              <a:rPr sz="2200" dirty="0"/>
              <a:t>, </a:t>
            </a:r>
            <a:r>
              <a:rPr sz="2200" dirty="0" err="1"/>
              <a:t>kognitivní</a:t>
            </a:r>
            <a:r>
              <a:rPr sz="2200" dirty="0"/>
              <a:t> a </a:t>
            </a:r>
            <a:r>
              <a:rPr sz="2200" dirty="0" err="1"/>
              <a:t>osobnostní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v </a:t>
            </a:r>
            <a:r>
              <a:rPr sz="2200" dirty="0" err="1"/>
              <a:t>závislosti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místě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 smtClean="0"/>
              <a:t>mozku</a:t>
            </a:r>
            <a:endParaRPr lang="cs-CZ" sz="2200" dirty="0" smtClean="0"/>
          </a:p>
          <a:p>
            <a:pPr marL="0" indent="0" defTabSz="420624">
              <a:lnSpc>
                <a:spcPct val="100000"/>
              </a:lnSpc>
              <a:spcBef>
                <a:spcPts val="3000"/>
              </a:spcBef>
              <a:buNone/>
              <a:defRPr sz="2304"/>
            </a:pPr>
            <a:endParaRPr sz="2200" dirty="0"/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200" dirty="0" err="1" smtClean="0"/>
              <a:t>v</a:t>
            </a:r>
            <a:r>
              <a:rPr sz="2200" dirty="0" err="1" smtClean="0"/>
              <a:t>ztah</a:t>
            </a:r>
            <a:r>
              <a:rPr sz="2200" dirty="0" smtClean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- </a:t>
            </a:r>
            <a:r>
              <a:rPr sz="2200" dirty="0" err="1"/>
              <a:t>porucha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automatický</a:t>
            </a:r>
            <a:r>
              <a:rPr sz="2200" dirty="0"/>
              <a:t>, </a:t>
            </a:r>
            <a:r>
              <a:rPr sz="2200" dirty="0" err="1"/>
              <a:t>mechanický</a:t>
            </a:r>
            <a:r>
              <a:rPr sz="2200" dirty="0"/>
              <a:t> - </a:t>
            </a:r>
            <a:r>
              <a:rPr sz="2200" dirty="0" err="1"/>
              <a:t>nikdy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předem</a:t>
            </a:r>
            <a:r>
              <a:rPr sz="2200" dirty="0"/>
              <a:t> </a:t>
            </a:r>
            <a:r>
              <a:rPr sz="2200" dirty="0" err="1"/>
              <a:t>evidentní</a:t>
            </a:r>
            <a:r>
              <a:rPr sz="2200" dirty="0"/>
              <a:t> </a:t>
            </a:r>
            <a:r>
              <a:rPr sz="2200" dirty="0" err="1"/>
              <a:t>míra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někdy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trvalé</a:t>
            </a:r>
            <a:r>
              <a:rPr sz="2200" dirty="0"/>
              <a:t> a </a:t>
            </a:r>
            <a:r>
              <a:rPr sz="2200" dirty="0" err="1"/>
              <a:t>dramatické</a:t>
            </a:r>
            <a:r>
              <a:rPr sz="2200" dirty="0"/>
              <a:t>, </a:t>
            </a:r>
            <a:r>
              <a:rPr sz="2200" dirty="0" err="1"/>
              <a:t>někdy</a:t>
            </a:r>
            <a:r>
              <a:rPr sz="2200" dirty="0"/>
              <a:t> </a:t>
            </a:r>
            <a:r>
              <a:rPr sz="2200" dirty="0" err="1"/>
              <a:t>nikoli</a:t>
            </a:r>
            <a:r>
              <a:rPr sz="2200" dirty="0"/>
              <a:t> a </a:t>
            </a:r>
            <a:r>
              <a:rPr sz="2200" dirty="0" err="1"/>
              <a:t>přitom</a:t>
            </a:r>
            <a:r>
              <a:rPr sz="2200" dirty="0"/>
              <a:t> </a:t>
            </a:r>
            <a:r>
              <a:rPr sz="2200" dirty="0" err="1"/>
              <a:t>topický</a:t>
            </a:r>
            <a:r>
              <a:rPr sz="2200" dirty="0"/>
              <a:t> </a:t>
            </a:r>
            <a:r>
              <a:rPr sz="2200" dirty="0" err="1"/>
              <a:t>nález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identický</a:t>
            </a:r>
            <a:r>
              <a:rPr sz="2200" dirty="0"/>
              <a:t>)</a:t>
            </a:r>
          </a:p>
          <a:p>
            <a:pPr marL="320040" indent="-320040" defTabSz="420624">
              <a:lnSpc>
                <a:spcPct val="100000"/>
              </a:lnSpc>
              <a:spcBef>
                <a:spcPts val="3000"/>
              </a:spcBef>
              <a:defRPr sz="2304"/>
            </a:pPr>
            <a:r>
              <a:rPr lang="cs-CZ" sz="2200" dirty="0" err="1" smtClean="0"/>
              <a:t>o</a:t>
            </a:r>
            <a:r>
              <a:rPr sz="2200" dirty="0" err="1" smtClean="0"/>
              <a:t>dečítat</a:t>
            </a:r>
            <a:r>
              <a:rPr sz="2200" dirty="0" smtClean="0"/>
              <a:t> </a:t>
            </a:r>
            <a:r>
              <a:rPr sz="2200" dirty="0" err="1"/>
              <a:t>strukturu</a:t>
            </a:r>
            <a:r>
              <a:rPr sz="2200" dirty="0"/>
              <a:t> a </a:t>
            </a:r>
            <a:r>
              <a:rPr sz="2200" dirty="0" err="1"/>
              <a:t>intenzitu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zobrazovacího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je </a:t>
            </a:r>
            <a:r>
              <a:rPr sz="2200" dirty="0" err="1"/>
              <a:t>lákavé</a:t>
            </a:r>
            <a:r>
              <a:rPr sz="2200" dirty="0"/>
              <a:t>, ale v </a:t>
            </a:r>
            <a:r>
              <a:rPr sz="2200" dirty="0" err="1"/>
              <a:t>dohledné</a:t>
            </a:r>
            <a:r>
              <a:rPr sz="2200" dirty="0"/>
              <a:t> </a:t>
            </a:r>
            <a:r>
              <a:rPr sz="2200" dirty="0" err="1"/>
              <a:t>době</a:t>
            </a:r>
            <a:r>
              <a:rPr sz="2200" dirty="0"/>
              <a:t> </a:t>
            </a:r>
            <a:r>
              <a:rPr sz="2200" dirty="0" err="1"/>
              <a:t>nebude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</a:t>
            </a:r>
            <a:r>
              <a:rPr sz="2200" dirty="0" err="1"/>
              <a:t>možné</a:t>
            </a:r>
            <a:r>
              <a:rPr sz="2200" dirty="0"/>
              <a:t> - </a:t>
            </a:r>
            <a:r>
              <a:rPr sz="2200" dirty="0" err="1"/>
              <a:t>diagnostika</a:t>
            </a:r>
            <a:r>
              <a:rPr sz="2200" dirty="0"/>
              <a:t> </a:t>
            </a:r>
            <a:r>
              <a:rPr sz="2200" dirty="0" err="1"/>
              <a:t>povahy</a:t>
            </a:r>
            <a:r>
              <a:rPr sz="2200" dirty="0"/>
              <a:t> a </a:t>
            </a:r>
            <a:r>
              <a:rPr sz="2200" dirty="0" err="1"/>
              <a:t>míry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řadě</a:t>
            </a:r>
            <a:r>
              <a:rPr sz="2200" dirty="0"/>
              <a:t> </a:t>
            </a:r>
            <a:r>
              <a:rPr sz="2200" dirty="0" err="1"/>
              <a:t>odborníků</a:t>
            </a:r>
            <a:r>
              <a:rPr sz="2200" dirty="0"/>
              <a:t> z </a:t>
            </a:r>
            <a:r>
              <a:rPr sz="2200" dirty="0" err="1"/>
              <a:t>neurologických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rehabilitačních</a:t>
            </a:r>
            <a:r>
              <a:rPr sz="2200" dirty="0"/>
              <a:t> </a:t>
            </a:r>
            <a:r>
              <a:rPr sz="2200" dirty="0" err="1"/>
              <a:t>pracovišť</a:t>
            </a:r>
            <a:r>
              <a:rPr sz="2200" dirty="0"/>
              <a:t> - </a:t>
            </a:r>
            <a:r>
              <a:rPr sz="2200" dirty="0" err="1"/>
              <a:t>psychologů</a:t>
            </a:r>
            <a:r>
              <a:rPr sz="2200" dirty="0"/>
              <a:t>, </a:t>
            </a:r>
            <a:r>
              <a:rPr sz="2200" dirty="0" err="1"/>
              <a:t>logopedů</a:t>
            </a:r>
            <a:r>
              <a:rPr sz="2200" dirty="0"/>
              <a:t>, </a:t>
            </a:r>
            <a:r>
              <a:rPr sz="2200" dirty="0" err="1"/>
              <a:t>fyzioterapeutů</a:t>
            </a:r>
            <a:r>
              <a:rPr sz="2200" dirty="0"/>
              <a:t>, </a:t>
            </a:r>
            <a:r>
              <a:rPr sz="2200" dirty="0" err="1"/>
              <a:t>ergoterapeutů</a:t>
            </a:r>
            <a:r>
              <a:rPr sz="2200" dirty="0"/>
              <a:t>,..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nich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část</a:t>
            </a:r>
            <a:r>
              <a:rPr sz="2200" dirty="0"/>
              <a:t> </a:t>
            </a:r>
            <a:r>
              <a:rPr sz="2200" dirty="0" err="1"/>
              <a:t>léčby</a:t>
            </a:r>
            <a:r>
              <a:rPr sz="2200" dirty="0"/>
              <a:t> (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neurochirurgii</a:t>
            </a:r>
            <a:r>
              <a:rPr sz="22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enetrující poškození mozku…"/>
          <p:cNvSpPr txBox="1">
            <a:spLocks noGrp="1"/>
          </p:cNvSpPr>
          <p:nvPr>
            <p:ph type="body" idx="1"/>
          </p:nvPr>
        </p:nvSpPr>
        <p:spPr>
          <a:xfrm>
            <a:off x="952500" y="1986695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b="1" dirty="0" err="1" smtClean="0"/>
              <a:t>p</a:t>
            </a:r>
            <a:r>
              <a:rPr sz="2200" b="1" dirty="0" err="1" smtClean="0"/>
              <a:t>enetrující</a:t>
            </a:r>
            <a:r>
              <a:rPr sz="2200" b="1" dirty="0" smtClean="0"/>
              <a:t> </a:t>
            </a:r>
            <a:r>
              <a:rPr sz="2200" b="1" dirty="0" err="1"/>
              <a:t>poškození</a:t>
            </a:r>
            <a:r>
              <a:rPr sz="2200" b="1" dirty="0"/>
              <a:t> </a:t>
            </a:r>
            <a:r>
              <a:rPr sz="2200" b="1" dirty="0" err="1"/>
              <a:t>mozku</a:t>
            </a:r>
            <a:endParaRPr sz="2200" b="1" dirty="0"/>
          </a:p>
          <a:p>
            <a:pPr>
              <a:lnSpc>
                <a:spcPct val="100000"/>
              </a:lnSpc>
            </a:pPr>
            <a:r>
              <a:rPr sz="2200" dirty="0" err="1" smtClean="0"/>
              <a:t>statisticky</a:t>
            </a:r>
            <a:r>
              <a:rPr sz="2200" dirty="0" smtClean="0"/>
              <a:t> </a:t>
            </a:r>
            <a:r>
              <a:rPr sz="2200" dirty="0" err="1"/>
              <a:t>nejčastěji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střelná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sečná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bodná</a:t>
            </a:r>
            <a:r>
              <a:rPr sz="2200" dirty="0"/>
              <a:t>, </a:t>
            </a:r>
            <a:r>
              <a:rPr sz="2200" dirty="0" err="1"/>
              <a:t>obecně</a:t>
            </a:r>
            <a:r>
              <a:rPr sz="2200" dirty="0"/>
              <a:t> </a:t>
            </a:r>
            <a:r>
              <a:rPr sz="2200" dirty="0" err="1"/>
              <a:t>lebku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prorazit</a:t>
            </a:r>
            <a:r>
              <a:rPr sz="2200" dirty="0"/>
              <a:t> </a:t>
            </a:r>
            <a:r>
              <a:rPr sz="2200" dirty="0" err="1"/>
              <a:t>cokoli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trubka</a:t>
            </a:r>
            <a:r>
              <a:rPr sz="2200" dirty="0"/>
              <a:t>, </a:t>
            </a:r>
            <a:r>
              <a:rPr sz="2200" dirty="0" err="1"/>
              <a:t>cihla</a:t>
            </a:r>
            <a:r>
              <a:rPr sz="2200" dirty="0"/>
              <a:t>, </a:t>
            </a:r>
            <a:r>
              <a:rPr sz="2200" dirty="0" err="1"/>
              <a:t>kámen</a:t>
            </a:r>
            <a:r>
              <a:rPr sz="2200" dirty="0"/>
              <a:t>, led,...)</a:t>
            </a:r>
          </a:p>
          <a:p>
            <a:pPr>
              <a:lnSpc>
                <a:spcPct val="100000"/>
              </a:lnSpc>
            </a:pPr>
            <a:r>
              <a:rPr sz="2200" dirty="0" err="1" smtClean="0"/>
              <a:t>projevem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těžké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, </a:t>
            </a:r>
            <a:r>
              <a:rPr sz="2200" dirty="0" err="1"/>
              <a:t>opět</a:t>
            </a:r>
            <a:r>
              <a:rPr sz="2200" dirty="0"/>
              <a:t> s </a:t>
            </a:r>
            <a:r>
              <a:rPr sz="2200" dirty="0" err="1"/>
              <a:t>následky</a:t>
            </a:r>
            <a:r>
              <a:rPr sz="2200" dirty="0"/>
              <a:t> </a:t>
            </a:r>
            <a:r>
              <a:rPr sz="2200" dirty="0" err="1"/>
              <a:t>motorickými</a:t>
            </a:r>
            <a:r>
              <a:rPr sz="2200" dirty="0"/>
              <a:t>, </a:t>
            </a:r>
            <a:r>
              <a:rPr sz="2200" dirty="0" err="1"/>
              <a:t>kognitivními</a:t>
            </a:r>
            <a:r>
              <a:rPr sz="2200" dirty="0"/>
              <a:t> a </a:t>
            </a:r>
            <a:r>
              <a:rPr sz="2200" dirty="0" err="1"/>
              <a:t>osobnostními</a:t>
            </a:r>
            <a:r>
              <a:rPr sz="2200" dirty="0"/>
              <a:t>, </a:t>
            </a:r>
            <a:r>
              <a:rPr sz="2200" dirty="0" err="1"/>
              <a:t>jako</a:t>
            </a:r>
            <a:r>
              <a:rPr sz="2200" dirty="0"/>
              <a:t> u </a:t>
            </a:r>
            <a:r>
              <a:rPr sz="2200" dirty="0" err="1"/>
              <a:t>kontuzí</a:t>
            </a:r>
            <a:endParaRPr sz="2200" dirty="0"/>
          </a:p>
          <a:p>
            <a:pPr>
              <a:lnSpc>
                <a:spcPct val="100000"/>
              </a:lnSpc>
            </a:pPr>
            <a:r>
              <a:rPr sz="2200" dirty="0" err="1" smtClean="0"/>
              <a:t>komplikací</a:t>
            </a:r>
            <a:r>
              <a:rPr sz="2200" dirty="0" smtClean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zavlečení</a:t>
            </a:r>
            <a:r>
              <a:rPr sz="2200" dirty="0"/>
              <a:t> </a:t>
            </a:r>
            <a:r>
              <a:rPr sz="2200" dirty="0" err="1"/>
              <a:t>infekce</a:t>
            </a:r>
            <a:r>
              <a:rPr sz="2200" dirty="0"/>
              <a:t>, </a:t>
            </a:r>
            <a:r>
              <a:rPr sz="2200" dirty="0" err="1"/>
              <a:t>hnisání</a:t>
            </a:r>
            <a:r>
              <a:rPr sz="2200" dirty="0"/>
              <a:t> (</a:t>
            </a:r>
            <a:r>
              <a:rPr sz="2200" dirty="0" err="1"/>
              <a:t>absces</a:t>
            </a:r>
            <a:r>
              <a:rPr sz="22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oranění mozku lehké, střední a těžké"/>
          <p:cNvSpPr txBox="1">
            <a:spLocks noGrp="1"/>
          </p:cNvSpPr>
          <p:nvPr>
            <p:ph type="title"/>
          </p:nvPr>
        </p:nvSpPr>
        <p:spPr>
          <a:xfrm>
            <a:off x="3088640" y="40748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Poranění</a:t>
            </a:r>
            <a:r>
              <a:rPr sz="4800" dirty="0"/>
              <a:t> </a:t>
            </a:r>
            <a:r>
              <a:rPr sz="4800" dirty="0" err="1"/>
              <a:t>mozku</a:t>
            </a:r>
            <a:r>
              <a:rPr sz="4800" dirty="0"/>
              <a:t> </a:t>
            </a:r>
            <a:r>
              <a:rPr sz="4800" dirty="0" err="1"/>
              <a:t>lehké</a:t>
            </a:r>
            <a:r>
              <a:rPr sz="4800" dirty="0"/>
              <a:t>, </a:t>
            </a:r>
            <a:r>
              <a:rPr sz="4800" dirty="0" err="1"/>
              <a:t>střední</a:t>
            </a:r>
            <a:r>
              <a:rPr sz="4800" dirty="0"/>
              <a:t> a </a:t>
            </a:r>
            <a:r>
              <a:rPr sz="4800" dirty="0" err="1"/>
              <a:t>těžké</a:t>
            </a:r>
            <a:endParaRPr sz="4800" dirty="0"/>
          </a:p>
        </p:txBody>
      </p:sp>
      <p:sp>
        <p:nvSpPr>
          <p:cNvPr id="201" name="Lehké - pacient může/nemusí zůstat při vědomí; pokud bezvědomí tak krátké (do 10 minut); lehká zmatenost, zhoršená fce paměti a pozornosti - může trvat i několik dnů; subj.- bolest hlavy, zhoršená orientace, diplopie (dvojité, rozostřené vidění), problémy s koncentrací pozornosti, problémy s pamětí, závratě…"/>
          <p:cNvSpPr txBox="1">
            <a:spLocks noGrp="1"/>
          </p:cNvSpPr>
          <p:nvPr>
            <p:ph type="body" idx="1"/>
          </p:nvPr>
        </p:nvSpPr>
        <p:spPr>
          <a:xfrm>
            <a:off x="222421" y="2530664"/>
            <a:ext cx="12628605" cy="7416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b="1" dirty="0" err="1" smtClean="0"/>
              <a:t>l</a:t>
            </a:r>
            <a:r>
              <a:rPr sz="2200" b="1" dirty="0" err="1" smtClean="0"/>
              <a:t>ehké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/</a:t>
            </a:r>
            <a:r>
              <a:rPr sz="2200" dirty="0" err="1"/>
              <a:t>nemusí</a:t>
            </a:r>
            <a:r>
              <a:rPr sz="2200" dirty="0"/>
              <a:t> </a:t>
            </a:r>
            <a:r>
              <a:rPr sz="2200" dirty="0" err="1"/>
              <a:t>zůstat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; </a:t>
            </a:r>
            <a:r>
              <a:rPr sz="2200" dirty="0" err="1"/>
              <a:t>pokud</a:t>
            </a:r>
            <a:r>
              <a:rPr sz="2200" dirty="0"/>
              <a:t> </a:t>
            </a:r>
            <a:r>
              <a:rPr sz="2200" dirty="0" err="1"/>
              <a:t>bezvědomí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krátké</a:t>
            </a:r>
            <a:r>
              <a:rPr sz="2200" dirty="0"/>
              <a:t> (do 10 </a:t>
            </a:r>
            <a:r>
              <a:rPr sz="2200" dirty="0" err="1"/>
              <a:t>minut</a:t>
            </a:r>
            <a:r>
              <a:rPr sz="2200" dirty="0"/>
              <a:t>); </a:t>
            </a:r>
            <a:r>
              <a:rPr sz="2200" dirty="0" err="1"/>
              <a:t>lehká</a:t>
            </a:r>
            <a:r>
              <a:rPr sz="2200" dirty="0"/>
              <a:t> </a:t>
            </a:r>
            <a:r>
              <a:rPr sz="2200" dirty="0" err="1"/>
              <a:t>zmatenost</a:t>
            </a:r>
            <a:r>
              <a:rPr sz="2200" dirty="0"/>
              <a:t>, </a:t>
            </a:r>
            <a:r>
              <a:rPr sz="2200" dirty="0" err="1"/>
              <a:t>zhoršená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a </a:t>
            </a:r>
            <a:r>
              <a:rPr sz="2200" dirty="0" err="1"/>
              <a:t>pozornosti</a:t>
            </a:r>
            <a:r>
              <a:rPr sz="2200" dirty="0"/>
              <a:t> -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trvat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několik</a:t>
            </a:r>
            <a:r>
              <a:rPr sz="2200" dirty="0"/>
              <a:t> </a:t>
            </a:r>
            <a:r>
              <a:rPr sz="2200" dirty="0" err="1"/>
              <a:t>dnů</a:t>
            </a:r>
            <a:r>
              <a:rPr sz="2200" dirty="0"/>
              <a:t>; subj.- </a:t>
            </a:r>
            <a:r>
              <a:rPr sz="2200" dirty="0" err="1"/>
              <a:t>bolest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, </a:t>
            </a:r>
            <a:r>
              <a:rPr sz="2200" dirty="0" err="1"/>
              <a:t>zhoršená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diplopie</a:t>
            </a:r>
            <a:r>
              <a:rPr sz="2200" dirty="0"/>
              <a:t> (</a:t>
            </a:r>
            <a:r>
              <a:rPr sz="2200" dirty="0" err="1"/>
              <a:t>dvojité</a:t>
            </a:r>
            <a:r>
              <a:rPr sz="2200" dirty="0"/>
              <a:t>, </a:t>
            </a:r>
            <a:r>
              <a:rPr sz="2200" dirty="0" err="1"/>
              <a:t>rozostřené</a:t>
            </a:r>
            <a:r>
              <a:rPr sz="2200" dirty="0"/>
              <a:t> </a:t>
            </a:r>
            <a:r>
              <a:rPr sz="2200" dirty="0" err="1"/>
              <a:t>vidění</a:t>
            </a:r>
            <a:r>
              <a:rPr sz="2200" dirty="0"/>
              <a:t>), </a:t>
            </a:r>
            <a:r>
              <a:rPr sz="2200" dirty="0" err="1"/>
              <a:t>problémy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s </a:t>
            </a:r>
            <a:r>
              <a:rPr sz="2200" dirty="0" err="1"/>
              <a:t>koncentrací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pamětí</a:t>
            </a:r>
            <a:r>
              <a:rPr sz="2200" dirty="0"/>
              <a:t>, </a:t>
            </a:r>
            <a:r>
              <a:rPr sz="2200" dirty="0" err="1"/>
              <a:t>závratě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b="1" dirty="0" err="1" smtClean="0"/>
              <a:t>s</a:t>
            </a:r>
            <a:r>
              <a:rPr sz="2200" b="1" dirty="0" err="1" smtClean="0"/>
              <a:t>tředně</a:t>
            </a:r>
            <a:r>
              <a:rPr sz="2200" b="1" dirty="0" smtClean="0"/>
              <a:t> </a:t>
            </a:r>
            <a:r>
              <a:rPr sz="2200" b="1" dirty="0" err="1"/>
              <a:t>těžké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pacient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/</a:t>
            </a:r>
            <a:r>
              <a:rPr sz="2200" dirty="0" err="1"/>
              <a:t>nemusí</a:t>
            </a:r>
            <a:r>
              <a:rPr sz="2200" dirty="0"/>
              <a:t> </a:t>
            </a:r>
            <a:r>
              <a:rPr sz="2200" dirty="0" err="1"/>
              <a:t>zůstat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; </a:t>
            </a:r>
            <a:r>
              <a:rPr sz="2200" dirty="0" err="1"/>
              <a:t>bolesti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, </a:t>
            </a:r>
            <a:r>
              <a:rPr sz="2200" dirty="0" err="1"/>
              <a:t>nauzea</a:t>
            </a:r>
            <a:r>
              <a:rPr sz="2200" dirty="0"/>
              <a:t>, </a:t>
            </a:r>
            <a:r>
              <a:rPr sz="2200" dirty="0" err="1"/>
              <a:t>závratě</a:t>
            </a:r>
            <a:r>
              <a:rPr sz="2200" dirty="0"/>
              <a:t> </a:t>
            </a:r>
            <a:r>
              <a:rPr sz="2200" dirty="0" err="1"/>
              <a:t>mohou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úporné</a:t>
            </a:r>
            <a:r>
              <a:rPr sz="2200" dirty="0"/>
              <a:t> a </a:t>
            </a:r>
            <a:r>
              <a:rPr sz="2200" dirty="0" err="1"/>
              <a:t>dlouhodobé</a:t>
            </a:r>
            <a:r>
              <a:rPr sz="2200" dirty="0"/>
              <a:t>;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postižena</a:t>
            </a:r>
            <a:r>
              <a:rPr sz="2200" dirty="0"/>
              <a:t> </a:t>
            </a:r>
            <a:r>
              <a:rPr sz="2200" dirty="0" err="1"/>
              <a:t>motorika</a:t>
            </a:r>
            <a:r>
              <a:rPr sz="2200" dirty="0"/>
              <a:t> (</a:t>
            </a:r>
            <a:r>
              <a:rPr sz="2200" dirty="0" err="1"/>
              <a:t>parézy</a:t>
            </a:r>
            <a:r>
              <a:rPr sz="2200" dirty="0"/>
              <a:t>, </a:t>
            </a:r>
            <a:r>
              <a:rPr sz="2200" dirty="0" err="1"/>
              <a:t>plegie</a:t>
            </a:r>
            <a:r>
              <a:rPr sz="2200" dirty="0"/>
              <a:t>, </a:t>
            </a:r>
            <a:r>
              <a:rPr sz="2200" dirty="0" err="1"/>
              <a:t>ataxie</a:t>
            </a:r>
            <a:r>
              <a:rPr sz="2200" dirty="0"/>
              <a:t>), </a:t>
            </a:r>
            <a:r>
              <a:rPr sz="2200" dirty="0" err="1"/>
              <a:t>řeč</a:t>
            </a:r>
            <a:r>
              <a:rPr sz="2200" dirty="0"/>
              <a:t>, </a:t>
            </a:r>
            <a:r>
              <a:rPr sz="2200" dirty="0" err="1"/>
              <a:t>koordinace</a:t>
            </a:r>
            <a:r>
              <a:rPr sz="2200" dirty="0"/>
              <a:t>, KF (</a:t>
            </a:r>
            <a:r>
              <a:rPr sz="2200" dirty="0" err="1"/>
              <a:t>myšlení</a:t>
            </a:r>
            <a:r>
              <a:rPr sz="2200" dirty="0"/>
              <a:t>, </a:t>
            </a:r>
            <a:r>
              <a:rPr sz="2200" dirty="0" err="1"/>
              <a:t>paměť</a:t>
            </a:r>
            <a:r>
              <a:rPr sz="2200" dirty="0"/>
              <a:t>, </a:t>
            </a:r>
            <a:r>
              <a:rPr sz="2200" dirty="0" err="1"/>
              <a:t>pozornost</a:t>
            </a:r>
            <a:r>
              <a:rPr sz="2200" dirty="0"/>
              <a:t>, </a:t>
            </a:r>
            <a:r>
              <a:rPr sz="2200" dirty="0" err="1"/>
              <a:t>exekutivní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), </a:t>
            </a:r>
            <a:r>
              <a:rPr sz="2200" dirty="0" err="1"/>
              <a:t>osobnostní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;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zmatenost</a:t>
            </a:r>
            <a:r>
              <a:rPr sz="2200" dirty="0"/>
              <a:t>, </a:t>
            </a:r>
            <a:r>
              <a:rPr sz="2200" dirty="0" err="1"/>
              <a:t>neklid</a:t>
            </a:r>
            <a:r>
              <a:rPr sz="2200" dirty="0"/>
              <a:t>, </a:t>
            </a:r>
            <a:r>
              <a:rPr sz="2200" dirty="0" err="1"/>
              <a:t>agitovanost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deprese</a:t>
            </a:r>
            <a:r>
              <a:rPr sz="2200" dirty="0"/>
              <a:t>, </a:t>
            </a:r>
            <a:r>
              <a:rPr sz="2200" dirty="0" err="1"/>
              <a:t>apatie</a:t>
            </a:r>
            <a:r>
              <a:rPr sz="2200" dirty="0"/>
              <a:t>, </a:t>
            </a:r>
            <a:r>
              <a:rPr sz="2200" dirty="0" err="1"/>
              <a:t>abulie</a:t>
            </a:r>
            <a:r>
              <a:rPr sz="2200" dirty="0"/>
              <a:t>, </a:t>
            </a:r>
            <a:r>
              <a:rPr sz="2200" dirty="0" err="1"/>
              <a:t>snížené</a:t>
            </a:r>
            <a:r>
              <a:rPr sz="2200" dirty="0"/>
              <a:t> PM tempo, </a:t>
            </a:r>
            <a:r>
              <a:rPr sz="2200" dirty="0" err="1"/>
              <a:t>snížená</a:t>
            </a:r>
            <a:r>
              <a:rPr sz="2200" dirty="0"/>
              <a:t> </a:t>
            </a:r>
            <a:r>
              <a:rPr sz="2200" dirty="0" err="1"/>
              <a:t>reaktivita</a:t>
            </a:r>
            <a:endParaRPr sz="2200" dirty="0"/>
          </a:p>
          <a:p>
            <a:pPr marL="324485" indent="-324485" defTabSz="426466">
              <a:lnSpc>
                <a:spcPct val="100000"/>
              </a:lnSpc>
              <a:spcBef>
                <a:spcPts val="3000"/>
              </a:spcBef>
              <a:defRPr sz="2336"/>
            </a:pPr>
            <a:r>
              <a:rPr lang="cs-CZ" sz="2200" b="1" dirty="0" err="1" smtClean="0"/>
              <a:t>t</a:t>
            </a:r>
            <a:r>
              <a:rPr sz="2200" b="1" dirty="0" err="1" smtClean="0"/>
              <a:t>ěžké</a:t>
            </a:r>
            <a:r>
              <a:rPr sz="2200" b="1" dirty="0" smtClean="0"/>
              <a:t> </a:t>
            </a:r>
            <a:r>
              <a:rPr sz="2200" dirty="0"/>
              <a:t>- </a:t>
            </a:r>
            <a:r>
              <a:rPr sz="2200" dirty="0" err="1"/>
              <a:t>dlouhé</a:t>
            </a:r>
            <a:r>
              <a:rPr sz="2200" dirty="0"/>
              <a:t> </a:t>
            </a:r>
            <a:r>
              <a:rPr sz="2200" dirty="0" err="1"/>
              <a:t>bezvědomí</a:t>
            </a:r>
            <a:r>
              <a:rPr sz="2200" dirty="0"/>
              <a:t> (</a:t>
            </a:r>
            <a:r>
              <a:rPr sz="2200" dirty="0" err="1"/>
              <a:t>alespoň</a:t>
            </a:r>
            <a:r>
              <a:rPr sz="2200" dirty="0"/>
              <a:t> 24 </a:t>
            </a:r>
            <a:r>
              <a:rPr sz="2200" dirty="0" err="1"/>
              <a:t>hodin</a:t>
            </a:r>
            <a:r>
              <a:rPr sz="2200" dirty="0"/>
              <a:t>)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týdny</a:t>
            </a:r>
            <a:r>
              <a:rPr sz="2200" dirty="0"/>
              <a:t> a </a:t>
            </a:r>
            <a:r>
              <a:rPr sz="2200" dirty="0" err="1"/>
              <a:t>měsíce</a:t>
            </a:r>
            <a:r>
              <a:rPr sz="2200" dirty="0"/>
              <a:t>; </a:t>
            </a:r>
            <a:r>
              <a:rPr sz="2200" dirty="0" err="1"/>
              <a:t>ireverzibilní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tkáně</a:t>
            </a:r>
            <a:r>
              <a:rPr sz="2200" dirty="0"/>
              <a:t> - </a:t>
            </a:r>
            <a:r>
              <a:rPr sz="2200" dirty="0" err="1"/>
              <a:t>mozek</a:t>
            </a:r>
            <a:r>
              <a:rPr sz="2200" dirty="0"/>
              <a:t> </a:t>
            </a:r>
            <a:r>
              <a:rPr sz="2200" dirty="0" smtClean="0"/>
              <a:t>s</a:t>
            </a:r>
            <a:r>
              <a:rPr lang="cs-CZ" sz="2200" dirty="0" smtClean="0"/>
              <a:t>e</a:t>
            </a:r>
            <a:r>
              <a:rPr sz="2200" dirty="0" smtClean="0"/>
              <a:t> </a:t>
            </a:r>
            <a:r>
              <a:rPr sz="2200" dirty="0"/>
              <a:t>s </a:t>
            </a:r>
            <a:r>
              <a:rPr sz="2200" dirty="0" err="1"/>
              <a:t>nimi</a:t>
            </a:r>
            <a:r>
              <a:rPr sz="2200" dirty="0"/>
              <a:t> </a:t>
            </a:r>
            <a:r>
              <a:rPr sz="2200" dirty="0" err="1"/>
              <a:t>ani</a:t>
            </a:r>
            <a:r>
              <a:rPr sz="2200" dirty="0"/>
              <a:t> v </a:t>
            </a:r>
            <a:r>
              <a:rPr sz="2200" dirty="0" err="1"/>
              <a:t>dlouhodobém</a:t>
            </a:r>
            <a:r>
              <a:rPr sz="2200" dirty="0"/>
              <a:t> </a:t>
            </a:r>
            <a:r>
              <a:rPr sz="2200" dirty="0" err="1"/>
              <a:t>horizontu</a:t>
            </a:r>
            <a:r>
              <a:rPr sz="2200" dirty="0"/>
              <a:t> v </a:t>
            </a:r>
            <a:r>
              <a:rPr sz="2200" dirty="0" err="1"/>
              <a:t>rámci</a:t>
            </a:r>
            <a:r>
              <a:rPr sz="2200" dirty="0"/>
              <a:t> neuroplasticity </a:t>
            </a:r>
            <a:r>
              <a:rPr sz="2200" dirty="0" err="1"/>
              <a:t>nedokáže</a:t>
            </a:r>
            <a:r>
              <a:rPr sz="2200" dirty="0"/>
              <a:t> </a:t>
            </a:r>
            <a:r>
              <a:rPr sz="2200" dirty="0" err="1"/>
              <a:t>poradit</a:t>
            </a:r>
            <a:r>
              <a:rPr sz="2200" dirty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poruchy</a:t>
            </a:r>
            <a:r>
              <a:rPr sz="2200" dirty="0" smtClean="0"/>
              <a:t> </a:t>
            </a:r>
            <a:r>
              <a:rPr sz="2200" dirty="0" err="1"/>
              <a:t>motorických</a:t>
            </a:r>
            <a:r>
              <a:rPr sz="2200" dirty="0"/>
              <a:t>, </a:t>
            </a:r>
            <a:r>
              <a:rPr sz="2200" dirty="0" err="1"/>
              <a:t>kognitivních</a:t>
            </a:r>
            <a:r>
              <a:rPr sz="2200" dirty="0"/>
              <a:t> (</a:t>
            </a:r>
            <a:r>
              <a:rPr sz="2200" dirty="0" err="1"/>
              <a:t>včetně</a:t>
            </a:r>
            <a:r>
              <a:rPr sz="2200" dirty="0"/>
              <a:t> </a:t>
            </a:r>
            <a:r>
              <a:rPr sz="2200" dirty="0" err="1"/>
              <a:t>fatických</a:t>
            </a:r>
            <a:r>
              <a:rPr sz="2200" dirty="0"/>
              <a:t>) a </a:t>
            </a:r>
            <a:r>
              <a:rPr sz="2200" dirty="0" err="1"/>
              <a:t>osobnostních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-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dlouhodobé</a:t>
            </a:r>
            <a:r>
              <a:rPr sz="2200" dirty="0"/>
              <a:t> a </a:t>
            </a:r>
            <a:r>
              <a:rPr sz="2200" dirty="0" err="1"/>
              <a:t>závažné</a:t>
            </a:r>
            <a:r>
              <a:rPr sz="2200" dirty="0"/>
              <a:t>; </a:t>
            </a:r>
            <a:r>
              <a:rPr sz="2200" dirty="0" err="1"/>
              <a:t>prognóza</a:t>
            </a:r>
            <a:r>
              <a:rPr sz="2200" dirty="0"/>
              <a:t> </a:t>
            </a:r>
            <a:r>
              <a:rPr sz="2200" dirty="0" err="1"/>
              <a:t>závisí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kvalitě</a:t>
            </a:r>
            <a:r>
              <a:rPr sz="2200" dirty="0"/>
              <a:t> </a:t>
            </a:r>
            <a:r>
              <a:rPr sz="2200" dirty="0" err="1"/>
              <a:t>péče</a:t>
            </a:r>
            <a:r>
              <a:rPr sz="2200" dirty="0"/>
              <a:t> - </a:t>
            </a:r>
            <a:r>
              <a:rPr sz="2200" dirty="0" err="1"/>
              <a:t>ve</a:t>
            </a:r>
            <a:r>
              <a:rPr sz="2200" dirty="0"/>
              <a:t> </a:t>
            </a:r>
            <a:r>
              <a:rPr sz="2200" dirty="0" err="1"/>
              <a:t>smyslu</a:t>
            </a:r>
            <a:r>
              <a:rPr sz="2200" dirty="0"/>
              <a:t>, </a:t>
            </a:r>
            <a:r>
              <a:rPr sz="2200" dirty="0" err="1"/>
              <a:t>zda</a:t>
            </a:r>
            <a:r>
              <a:rPr sz="2200" dirty="0"/>
              <a:t> se </a:t>
            </a:r>
            <a:r>
              <a:rPr sz="2200" dirty="0" err="1"/>
              <a:t>určitými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</a:t>
            </a:r>
            <a:r>
              <a:rPr sz="2200" dirty="0" err="1"/>
              <a:t>vůbec</a:t>
            </a:r>
            <a:r>
              <a:rPr sz="2200" dirty="0"/>
              <a:t> </a:t>
            </a:r>
            <a:r>
              <a:rPr sz="2200" dirty="0" err="1"/>
              <a:t>někdo</a:t>
            </a:r>
            <a:r>
              <a:rPr sz="2200" dirty="0"/>
              <a:t> </a:t>
            </a:r>
            <a:r>
              <a:rPr sz="2200" dirty="0" err="1"/>
              <a:t>zabývá</a:t>
            </a:r>
            <a:r>
              <a:rPr sz="2200" dirty="0"/>
              <a:t>, </a:t>
            </a:r>
            <a:r>
              <a:rPr sz="2200" dirty="0" err="1"/>
              <a:t>zkouší</a:t>
            </a:r>
            <a:r>
              <a:rPr sz="2200" dirty="0"/>
              <a:t> je </a:t>
            </a:r>
            <a:r>
              <a:rPr sz="2200" dirty="0" err="1"/>
              <a:t>rehabilitovat</a:t>
            </a:r>
            <a:r>
              <a:rPr sz="2200" dirty="0"/>
              <a:t>, </a:t>
            </a:r>
            <a:r>
              <a:rPr sz="2200" dirty="0" err="1"/>
              <a:t>radí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jak</a:t>
            </a:r>
            <a:r>
              <a:rPr sz="2200" dirty="0" smtClean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ně</a:t>
            </a:r>
            <a:r>
              <a:rPr sz="2200" dirty="0"/>
              <a:t> a </a:t>
            </a:r>
            <a:r>
              <a:rPr sz="2200" dirty="0" err="1"/>
              <a:t>nejsou</a:t>
            </a:r>
            <a:r>
              <a:rPr sz="2200" dirty="0"/>
              <a:t> </a:t>
            </a:r>
            <a:r>
              <a:rPr sz="2200" dirty="0" err="1"/>
              <a:t>ponechány</a:t>
            </a:r>
            <a:r>
              <a:rPr sz="2200" dirty="0"/>
              <a:t> bez </a:t>
            </a:r>
            <a:r>
              <a:rPr sz="2200" dirty="0" err="1"/>
              <a:t>péče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Nejčastější posttraumatické komplikace - lékařské"/>
          <p:cNvSpPr txBox="1">
            <a:spLocks noGrp="1"/>
          </p:cNvSpPr>
          <p:nvPr>
            <p:ph type="title"/>
          </p:nvPr>
        </p:nvSpPr>
        <p:spPr>
          <a:xfrm>
            <a:off x="3100997" y="444554"/>
            <a:ext cx="9070848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Nejčastější</a:t>
            </a:r>
            <a:r>
              <a:rPr sz="4800" dirty="0"/>
              <a:t> </a:t>
            </a:r>
            <a:r>
              <a:rPr sz="4800" dirty="0" err="1"/>
              <a:t>posttraumatické</a:t>
            </a:r>
            <a:r>
              <a:rPr sz="4800" dirty="0"/>
              <a:t> </a:t>
            </a:r>
            <a:r>
              <a:rPr sz="4800" dirty="0" err="1"/>
              <a:t>komplikace</a:t>
            </a:r>
            <a:r>
              <a:rPr sz="4800" dirty="0"/>
              <a:t> - </a:t>
            </a:r>
            <a:r>
              <a:rPr sz="4800" dirty="0" err="1"/>
              <a:t>lékařské</a:t>
            </a:r>
            <a:endParaRPr sz="4800" dirty="0"/>
          </a:p>
        </p:txBody>
      </p:sp>
      <p:sp>
        <p:nvSpPr>
          <p:cNvPr id="204" name="Posttraumatický hydrocepfalus…"/>
          <p:cNvSpPr txBox="1">
            <a:spLocks noGrp="1"/>
          </p:cNvSpPr>
          <p:nvPr>
            <p:ph type="body" idx="1"/>
          </p:nvPr>
        </p:nvSpPr>
        <p:spPr>
          <a:xfrm>
            <a:off x="297001" y="2866766"/>
            <a:ext cx="12430457" cy="66232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osttraumatický</a:t>
            </a:r>
            <a:r>
              <a:rPr sz="2200" dirty="0" smtClean="0"/>
              <a:t> </a:t>
            </a:r>
            <a:r>
              <a:rPr sz="2200" dirty="0" err="1"/>
              <a:t>hydrocepfalus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p</a:t>
            </a:r>
            <a:r>
              <a:rPr sz="2200" dirty="0" err="1" smtClean="0"/>
              <a:t>osttraumatická</a:t>
            </a:r>
            <a:r>
              <a:rPr sz="2200" dirty="0" smtClean="0"/>
              <a:t> </a:t>
            </a:r>
            <a:r>
              <a:rPr sz="2200" dirty="0" err="1"/>
              <a:t>epilepsie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osttraumatická</a:t>
            </a:r>
            <a:r>
              <a:rPr sz="2200" dirty="0" smtClean="0"/>
              <a:t> </a:t>
            </a:r>
            <a:r>
              <a:rPr sz="2200" dirty="0" err="1"/>
              <a:t>encefalopatie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/>
              <a:t>p</a:t>
            </a:r>
            <a:r>
              <a:rPr sz="2200" dirty="0" err="1" smtClean="0"/>
              <a:t>osttraumatický</a:t>
            </a:r>
            <a:r>
              <a:rPr sz="2200" dirty="0" smtClean="0"/>
              <a:t> </a:t>
            </a:r>
            <a:r>
              <a:rPr sz="2200" dirty="0" err="1"/>
              <a:t>parkinsonský</a:t>
            </a:r>
            <a:r>
              <a:rPr sz="2200" dirty="0"/>
              <a:t> </a:t>
            </a:r>
            <a:r>
              <a:rPr sz="2200" dirty="0" err="1"/>
              <a:t>syndrom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oranění</a:t>
            </a:r>
            <a:r>
              <a:rPr sz="2200" dirty="0" smtClean="0"/>
              <a:t> </a:t>
            </a:r>
            <a:r>
              <a:rPr sz="2200" dirty="0" err="1"/>
              <a:t>hlavových</a:t>
            </a:r>
            <a:r>
              <a:rPr sz="2200" dirty="0"/>
              <a:t> </a:t>
            </a:r>
            <a:r>
              <a:rPr sz="2200" dirty="0" err="1"/>
              <a:t>nervů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p</a:t>
            </a:r>
            <a:r>
              <a:rPr sz="2200" dirty="0" err="1" smtClean="0"/>
              <a:t>osttraumatický</a:t>
            </a:r>
            <a:r>
              <a:rPr sz="2200" dirty="0" smtClean="0"/>
              <a:t> </a:t>
            </a:r>
            <a:r>
              <a:rPr sz="2200" dirty="0" err="1"/>
              <a:t>pneumocefalus</a:t>
            </a:r>
            <a:r>
              <a:rPr sz="2200" dirty="0"/>
              <a:t> (</a:t>
            </a:r>
            <a:r>
              <a:rPr sz="2200" dirty="0" err="1"/>
              <a:t>vzduch</a:t>
            </a:r>
            <a:r>
              <a:rPr sz="2200" dirty="0"/>
              <a:t> v </a:t>
            </a:r>
            <a:r>
              <a:rPr sz="2200" dirty="0" err="1"/>
              <a:t>likvorovém</a:t>
            </a:r>
            <a:r>
              <a:rPr sz="2200" dirty="0"/>
              <a:t> </a:t>
            </a:r>
            <a:r>
              <a:rPr sz="2200" dirty="0" err="1"/>
              <a:t>prostoru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err="1" smtClean="0"/>
              <a:t>m</a:t>
            </a:r>
            <a:r>
              <a:rPr sz="2200" dirty="0" err="1" smtClean="0"/>
              <a:t>ozková</a:t>
            </a:r>
            <a:r>
              <a:rPr sz="2200" dirty="0" smtClean="0"/>
              <a:t> </a:t>
            </a:r>
            <a:r>
              <a:rPr sz="2200" dirty="0" err="1"/>
              <a:t>turgescence</a:t>
            </a:r>
            <a:r>
              <a:rPr sz="2200" dirty="0"/>
              <a:t> (</a:t>
            </a:r>
            <a:r>
              <a:rPr sz="2200" dirty="0" err="1"/>
              <a:t>kongesce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hyperemie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) - </a:t>
            </a:r>
            <a:r>
              <a:rPr sz="2200" dirty="0" err="1"/>
              <a:t>zvětšení</a:t>
            </a:r>
            <a:r>
              <a:rPr sz="2200" dirty="0"/>
              <a:t>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krevního</a:t>
            </a:r>
            <a:r>
              <a:rPr sz="2200" dirty="0"/>
              <a:t> </a:t>
            </a:r>
            <a:r>
              <a:rPr sz="2200" dirty="0" err="1"/>
              <a:t>objemu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.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hypoxii</a:t>
            </a:r>
            <a:r>
              <a:rPr sz="2200" dirty="0"/>
              <a:t>, </a:t>
            </a:r>
            <a:r>
              <a:rPr sz="2200" dirty="0" err="1"/>
              <a:t>hyperkapnii</a:t>
            </a:r>
            <a:r>
              <a:rPr sz="2200" dirty="0"/>
              <a:t> a </a:t>
            </a:r>
            <a:r>
              <a:rPr sz="2200" dirty="0" err="1"/>
              <a:t>laktátové</a:t>
            </a:r>
            <a:r>
              <a:rPr sz="2200" dirty="0"/>
              <a:t> </a:t>
            </a:r>
            <a:r>
              <a:rPr sz="2200" dirty="0" err="1"/>
              <a:t>acidóze</a:t>
            </a:r>
            <a:endParaRPr sz="2200" dirty="0"/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dirty="0" smtClean="0"/>
              <a:t>t</a:t>
            </a:r>
            <a:r>
              <a:rPr sz="2200" dirty="0" err="1" smtClean="0"/>
              <a:t>oto</a:t>
            </a:r>
            <a:r>
              <a:rPr sz="2200" dirty="0" smtClean="0"/>
              <a:t> </a:t>
            </a:r>
            <a:r>
              <a:rPr sz="2200" dirty="0" err="1"/>
              <a:t>vše</a:t>
            </a:r>
            <a:r>
              <a:rPr sz="2200" dirty="0"/>
              <a:t> </a:t>
            </a:r>
            <a:r>
              <a:rPr sz="2200" dirty="0" err="1"/>
              <a:t>způsobuje</a:t>
            </a:r>
            <a:r>
              <a:rPr sz="2200" dirty="0"/>
              <a:t> </a:t>
            </a:r>
            <a:r>
              <a:rPr sz="2200" dirty="0" err="1"/>
              <a:t>komplikace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následné</a:t>
            </a:r>
            <a:r>
              <a:rPr sz="2200" dirty="0"/>
              <a:t> </a:t>
            </a:r>
            <a:r>
              <a:rPr sz="2200" dirty="0" err="1"/>
              <a:t>léčbě</a:t>
            </a:r>
            <a:r>
              <a:rPr sz="2200" dirty="0"/>
              <a:t> (</a:t>
            </a:r>
            <a:r>
              <a:rPr sz="2200" dirty="0" err="1"/>
              <a:t>rehabilitaci</a:t>
            </a:r>
            <a:r>
              <a:rPr sz="2200" dirty="0"/>
              <a:t>)</a:t>
            </a:r>
          </a:p>
          <a:p>
            <a:pPr marL="284479" indent="-284479" defTabSz="373887">
              <a:lnSpc>
                <a:spcPct val="100000"/>
              </a:lnSpc>
              <a:spcBef>
                <a:spcPts val="2600"/>
              </a:spcBef>
              <a:defRPr sz="2048"/>
            </a:pPr>
            <a:r>
              <a:rPr lang="cs-CZ" sz="2200" b="1" dirty="0" err="1" smtClean="0"/>
              <a:t>o</a:t>
            </a:r>
            <a:r>
              <a:rPr sz="2200" b="1" dirty="0" err="1" smtClean="0"/>
              <a:t>becně</a:t>
            </a:r>
            <a:r>
              <a:rPr sz="2200" b="1" dirty="0" smtClean="0"/>
              <a:t> </a:t>
            </a:r>
            <a:r>
              <a:rPr sz="2200" dirty="0"/>
              <a:t>- s </a:t>
            </a:r>
            <a:r>
              <a:rPr sz="2200" dirty="0" err="1"/>
              <a:t>lidmi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je </a:t>
            </a:r>
            <a:r>
              <a:rPr sz="2200" dirty="0" err="1"/>
              <a:t>práce</a:t>
            </a:r>
            <a:r>
              <a:rPr sz="2200" dirty="0"/>
              <a:t> </a:t>
            </a:r>
            <a:r>
              <a:rPr sz="2200" dirty="0" err="1"/>
              <a:t>těžší</a:t>
            </a:r>
            <a:r>
              <a:rPr sz="2200" dirty="0"/>
              <a:t> a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úspěšná</a:t>
            </a:r>
            <a:r>
              <a:rPr sz="2200" dirty="0"/>
              <a:t>, </a:t>
            </a:r>
            <a:r>
              <a:rPr sz="2200" dirty="0" err="1"/>
              <a:t>nežli</a:t>
            </a:r>
            <a:r>
              <a:rPr sz="2200" dirty="0"/>
              <a:t> s </a:t>
            </a:r>
            <a:r>
              <a:rPr sz="2200" dirty="0" err="1"/>
              <a:t>jinými</a:t>
            </a:r>
            <a:r>
              <a:rPr sz="2200" dirty="0"/>
              <a:t> </a:t>
            </a:r>
            <a:r>
              <a:rPr sz="2200" dirty="0" err="1"/>
              <a:t>lidmi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: CMP - </a:t>
            </a:r>
            <a:r>
              <a:rPr sz="2200" dirty="0" err="1"/>
              <a:t>mívají</a:t>
            </a:r>
            <a:r>
              <a:rPr sz="2200" dirty="0"/>
              <a:t> </a:t>
            </a:r>
            <a:r>
              <a:rPr sz="2200" dirty="0" err="1"/>
              <a:t>příliš</a:t>
            </a:r>
            <a:r>
              <a:rPr sz="2200" dirty="0"/>
              <a:t> </a:t>
            </a:r>
            <a:r>
              <a:rPr sz="2200" dirty="0" err="1"/>
              <a:t>mnoho</a:t>
            </a:r>
            <a:r>
              <a:rPr sz="2200" dirty="0"/>
              <a:t> </a:t>
            </a:r>
            <a:r>
              <a:rPr sz="2200" dirty="0" err="1"/>
              <a:t>příliš</a:t>
            </a:r>
            <a:r>
              <a:rPr sz="2200" dirty="0"/>
              <a:t> </a:t>
            </a:r>
            <a:r>
              <a:rPr sz="2200" dirty="0" err="1"/>
              <a:t>závažných</a:t>
            </a:r>
            <a:r>
              <a:rPr sz="2200" dirty="0"/>
              <a:t> </a:t>
            </a:r>
            <a:r>
              <a:rPr sz="2200" dirty="0" err="1" smtClean="0"/>
              <a:t>komplikací</a:t>
            </a:r>
            <a:r>
              <a:rPr lang="cs-CZ" sz="2200" dirty="0" smtClean="0"/>
              <a:t> !!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etody vyšetření mozku"/>
          <p:cNvSpPr txBox="1">
            <a:spLocks noGrp="1"/>
          </p:cNvSpPr>
          <p:nvPr>
            <p:ph type="title"/>
          </p:nvPr>
        </p:nvSpPr>
        <p:spPr>
          <a:xfrm>
            <a:off x="3385204" y="44455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54990">
              <a:defRPr sz="7600"/>
            </a:lvl1pPr>
          </a:lstStyle>
          <a:p>
            <a:r>
              <a:rPr sz="4800" dirty="0" err="1"/>
              <a:t>Metody</a:t>
            </a:r>
            <a:r>
              <a:rPr sz="4800" dirty="0"/>
              <a:t> </a:t>
            </a:r>
            <a:r>
              <a:rPr sz="4800" dirty="0" err="1"/>
              <a:t>vyšetření</a:t>
            </a:r>
            <a:r>
              <a:rPr sz="4800" dirty="0"/>
              <a:t> </a:t>
            </a:r>
            <a:r>
              <a:rPr sz="4800" dirty="0" err="1"/>
              <a:t>mozku</a:t>
            </a:r>
            <a:endParaRPr sz="4800" dirty="0"/>
          </a:p>
        </p:txBody>
      </p:sp>
      <p:sp>
        <p:nvSpPr>
          <p:cNvPr id="207" name="Elektroencefalografie EEG…"/>
          <p:cNvSpPr txBox="1">
            <a:spLocks noGrp="1"/>
          </p:cNvSpPr>
          <p:nvPr>
            <p:ph type="body" idx="1"/>
          </p:nvPr>
        </p:nvSpPr>
        <p:spPr>
          <a:xfrm>
            <a:off x="845312" y="2706130"/>
            <a:ext cx="11314176" cy="6697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e</a:t>
            </a:r>
            <a:r>
              <a:rPr sz="2200" dirty="0" err="1" smtClean="0"/>
              <a:t>lektroencefalografie</a:t>
            </a:r>
            <a:r>
              <a:rPr sz="2200" dirty="0" smtClean="0"/>
              <a:t> </a:t>
            </a:r>
            <a:r>
              <a:rPr lang="cs-CZ" sz="2200" dirty="0" smtClean="0"/>
              <a:t> (</a:t>
            </a:r>
            <a:r>
              <a:rPr sz="2200" dirty="0" smtClean="0"/>
              <a:t>EEG</a:t>
            </a:r>
            <a:r>
              <a:rPr lang="cs-CZ" sz="2200" dirty="0" smtClean="0"/>
              <a:t>)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agnetická</a:t>
            </a:r>
            <a:r>
              <a:rPr sz="2200" dirty="0" smtClean="0"/>
              <a:t> </a:t>
            </a:r>
            <a:r>
              <a:rPr sz="2200" dirty="0" err="1"/>
              <a:t>rezonance</a:t>
            </a:r>
            <a:r>
              <a:rPr sz="2200" dirty="0"/>
              <a:t> </a:t>
            </a:r>
            <a:r>
              <a:rPr lang="cs-CZ" sz="2200" dirty="0" smtClean="0"/>
              <a:t>(</a:t>
            </a:r>
            <a:r>
              <a:rPr sz="2200" dirty="0" smtClean="0"/>
              <a:t>MR</a:t>
            </a:r>
            <a:r>
              <a:rPr lang="cs-CZ" sz="2200" dirty="0" smtClean="0"/>
              <a:t>)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v</a:t>
            </a:r>
            <a:r>
              <a:rPr sz="2200" dirty="0" err="1" smtClean="0"/>
              <a:t>ýpočetní</a:t>
            </a:r>
            <a:r>
              <a:rPr sz="2200" dirty="0" smtClean="0"/>
              <a:t> </a:t>
            </a:r>
            <a:r>
              <a:rPr sz="2200" dirty="0" err="1"/>
              <a:t>tomografie</a:t>
            </a:r>
            <a:r>
              <a:rPr sz="2200" dirty="0"/>
              <a:t> </a:t>
            </a:r>
            <a:r>
              <a:rPr lang="cs-CZ" sz="2200" dirty="0" smtClean="0"/>
              <a:t>(</a:t>
            </a:r>
            <a:r>
              <a:rPr sz="2200" dirty="0" smtClean="0"/>
              <a:t>CT</a:t>
            </a:r>
            <a:r>
              <a:rPr lang="cs-CZ" sz="2200" dirty="0" smtClean="0"/>
              <a:t>)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l</a:t>
            </a:r>
            <a:r>
              <a:rPr sz="2200" dirty="0" err="1" smtClean="0"/>
              <a:t>umbální</a:t>
            </a:r>
            <a:r>
              <a:rPr sz="2200" dirty="0" smtClean="0"/>
              <a:t> </a:t>
            </a:r>
            <a:r>
              <a:rPr sz="2200" dirty="0" err="1"/>
              <a:t>punkce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p</a:t>
            </a:r>
            <a:r>
              <a:rPr sz="2200" dirty="0" err="1" smtClean="0"/>
              <a:t>ozitronová</a:t>
            </a:r>
            <a:r>
              <a:rPr sz="2200" dirty="0" smtClean="0"/>
              <a:t> </a:t>
            </a:r>
            <a:r>
              <a:rPr sz="2200" dirty="0" err="1"/>
              <a:t>emisní</a:t>
            </a:r>
            <a:r>
              <a:rPr sz="2200" dirty="0"/>
              <a:t> </a:t>
            </a:r>
            <a:r>
              <a:rPr sz="2200" dirty="0" err="1"/>
              <a:t>tomografie</a:t>
            </a:r>
            <a:r>
              <a:rPr sz="2200" dirty="0"/>
              <a:t> </a:t>
            </a:r>
            <a:r>
              <a:rPr lang="cs-CZ" sz="2200" dirty="0" smtClean="0"/>
              <a:t>(</a:t>
            </a:r>
            <a:r>
              <a:rPr sz="2200" dirty="0" smtClean="0"/>
              <a:t>PET</a:t>
            </a:r>
            <a:r>
              <a:rPr lang="cs-CZ" sz="2200" dirty="0" smtClean="0"/>
              <a:t>)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j</a:t>
            </a:r>
            <a:r>
              <a:rPr sz="2200" dirty="0" err="1" smtClean="0"/>
              <a:t>ednofotonová</a:t>
            </a:r>
            <a:r>
              <a:rPr sz="2200" dirty="0" smtClean="0"/>
              <a:t> </a:t>
            </a:r>
            <a:r>
              <a:rPr sz="2200" dirty="0" err="1"/>
              <a:t>emisní</a:t>
            </a:r>
            <a:r>
              <a:rPr sz="2200" dirty="0"/>
              <a:t> </a:t>
            </a:r>
            <a:r>
              <a:rPr sz="2200" dirty="0" err="1"/>
              <a:t>výpočetní</a:t>
            </a:r>
            <a:r>
              <a:rPr sz="2200" dirty="0"/>
              <a:t> </a:t>
            </a:r>
            <a:r>
              <a:rPr sz="2200" dirty="0" err="1"/>
              <a:t>tomografie</a:t>
            </a:r>
            <a:r>
              <a:rPr sz="2200" dirty="0"/>
              <a:t> </a:t>
            </a:r>
            <a:r>
              <a:rPr lang="cs-CZ" sz="2200" dirty="0" smtClean="0"/>
              <a:t>(</a:t>
            </a:r>
            <a:r>
              <a:rPr sz="2200" dirty="0" smtClean="0"/>
              <a:t>SPECT</a:t>
            </a:r>
            <a:r>
              <a:rPr lang="cs-CZ" sz="2200" dirty="0" smtClean="0"/>
              <a:t>)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a</a:t>
            </a:r>
            <a:r>
              <a:rPr sz="2200" dirty="0" err="1" smtClean="0"/>
              <a:t>ngiografie</a:t>
            </a:r>
            <a:endParaRPr sz="2200" dirty="0"/>
          </a:p>
          <a:p>
            <a:pPr marL="311150" indent="-311150" defTabSz="408940">
              <a:spcBef>
                <a:spcPts val="2900"/>
              </a:spcBef>
              <a:defRPr sz="2240"/>
            </a:pPr>
            <a:r>
              <a:rPr lang="cs-CZ" sz="2200" dirty="0" err="1" smtClean="0"/>
              <a:t>v</a:t>
            </a:r>
            <a:r>
              <a:rPr sz="2200" dirty="0" err="1" smtClean="0"/>
              <a:t>yšetření</a:t>
            </a:r>
            <a:r>
              <a:rPr sz="2200" dirty="0" smtClean="0"/>
              <a:t> </a:t>
            </a:r>
            <a:r>
              <a:rPr sz="2200" dirty="0" err="1"/>
              <a:t>hlavy</a:t>
            </a:r>
            <a:r>
              <a:rPr sz="2200" dirty="0"/>
              <a:t> </a:t>
            </a:r>
            <a:r>
              <a:rPr sz="2200" dirty="0" err="1"/>
              <a:t>ultrazvukem</a:t>
            </a:r>
            <a:r>
              <a:rPr sz="2200" dirty="0"/>
              <a:t> - </a:t>
            </a:r>
            <a:r>
              <a:rPr sz="2200" dirty="0" err="1" smtClean="0"/>
              <a:t>sonografie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oruchy vědomí"/>
          <p:cNvSpPr txBox="1">
            <a:spLocks noGrp="1"/>
          </p:cNvSpPr>
          <p:nvPr>
            <p:ph type="title"/>
          </p:nvPr>
        </p:nvSpPr>
        <p:spPr>
          <a:xfrm>
            <a:off x="3088640" y="1206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vědomí</a:t>
            </a:r>
            <a:endParaRPr sz="4800" dirty="0"/>
          </a:p>
        </p:txBody>
      </p:sp>
      <p:sp>
        <p:nvSpPr>
          <p:cNvPr id="210" name="Významný symptom; kvantitativní i kvalitativní poruchy…"/>
          <p:cNvSpPr txBox="1">
            <a:spLocks noGrp="1"/>
          </p:cNvSpPr>
          <p:nvPr>
            <p:ph type="body" idx="1"/>
          </p:nvPr>
        </p:nvSpPr>
        <p:spPr>
          <a:xfrm>
            <a:off x="284205" y="1643447"/>
            <a:ext cx="12480325" cy="78630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v</a:t>
            </a:r>
            <a:r>
              <a:rPr sz="2000" dirty="0" err="1" smtClean="0"/>
              <a:t>ýznamný</a:t>
            </a:r>
            <a:r>
              <a:rPr sz="2000" dirty="0" smtClean="0"/>
              <a:t> </a:t>
            </a:r>
            <a:r>
              <a:rPr sz="2000" dirty="0"/>
              <a:t>symptom; </a:t>
            </a:r>
            <a:r>
              <a:rPr sz="2000" dirty="0" err="1"/>
              <a:t>kvantitativní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kvalitativní</a:t>
            </a:r>
            <a:r>
              <a:rPr sz="2000" dirty="0"/>
              <a:t> </a:t>
            </a:r>
            <a:r>
              <a:rPr sz="2000" dirty="0" err="1"/>
              <a:t>poruchy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v</a:t>
            </a:r>
            <a:r>
              <a:rPr sz="2000" dirty="0" err="1" smtClean="0"/>
              <a:t>ědomí</a:t>
            </a:r>
            <a:r>
              <a:rPr sz="2000" dirty="0" smtClean="0"/>
              <a:t> </a:t>
            </a:r>
            <a:r>
              <a:rPr sz="2000" dirty="0"/>
              <a:t>- </a:t>
            </a:r>
            <a:r>
              <a:rPr sz="2000" dirty="0" err="1"/>
              <a:t>nejvyšší</a:t>
            </a:r>
            <a:r>
              <a:rPr sz="2000" dirty="0"/>
              <a:t> forma </a:t>
            </a:r>
            <a:r>
              <a:rPr sz="2000" dirty="0" err="1"/>
              <a:t>organizace</a:t>
            </a:r>
            <a:r>
              <a:rPr sz="2000" dirty="0"/>
              <a:t>; </a:t>
            </a:r>
            <a:r>
              <a:rPr sz="2000" dirty="0" err="1"/>
              <a:t>určitý</a:t>
            </a:r>
            <a:r>
              <a:rPr sz="2000" dirty="0"/>
              <a:t> </a:t>
            </a:r>
            <a:r>
              <a:rPr sz="2000" dirty="0" err="1"/>
              <a:t>stupeň</a:t>
            </a:r>
            <a:r>
              <a:rPr sz="2000" dirty="0"/>
              <a:t>, </a:t>
            </a:r>
            <a:r>
              <a:rPr sz="2000" dirty="0" err="1"/>
              <a:t>byť</a:t>
            </a:r>
            <a:r>
              <a:rPr sz="2000" dirty="0"/>
              <a:t> </a:t>
            </a:r>
            <a:r>
              <a:rPr sz="2000" dirty="0" err="1"/>
              <a:t>nepřístupný</a:t>
            </a:r>
            <a:r>
              <a:rPr sz="2000" dirty="0"/>
              <a:t> </a:t>
            </a:r>
            <a:r>
              <a:rPr sz="2000" dirty="0" err="1"/>
              <a:t>okolí</a:t>
            </a:r>
            <a:r>
              <a:rPr sz="2000" dirty="0"/>
              <a:t>, </a:t>
            </a:r>
            <a:r>
              <a:rPr sz="2000" dirty="0" err="1"/>
              <a:t>zůstává</a:t>
            </a:r>
            <a:r>
              <a:rPr sz="2000" dirty="0"/>
              <a:t> </a:t>
            </a:r>
            <a:r>
              <a:rPr sz="2000" dirty="0" err="1"/>
              <a:t>člověku</a:t>
            </a:r>
            <a:r>
              <a:rPr sz="2000" dirty="0"/>
              <a:t> </a:t>
            </a:r>
            <a:r>
              <a:rPr lang="cs-CZ" sz="2000" dirty="0" smtClean="0"/>
              <a:t>                         </a:t>
            </a:r>
            <a:r>
              <a:rPr sz="2000" dirty="0" err="1" smtClean="0"/>
              <a:t>i</a:t>
            </a:r>
            <a:r>
              <a:rPr sz="2000" dirty="0" smtClean="0"/>
              <a:t> </a:t>
            </a:r>
            <a:r>
              <a:rPr sz="2000" dirty="0"/>
              <a:t>v </a:t>
            </a:r>
            <a:r>
              <a:rPr sz="2000" dirty="0" err="1"/>
              <a:t>hlubokém</a:t>
            </a:r>
            <a:r>
              <a:rPr sz="2000" dirty="0"/>
              <a:t> </a:t>
            </a:r>
            <a:r>
              <a:rPr sz="2000" dirty="0" err="1"/>
              <a:t>kómatu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b</a:t>
            </a:r>
            <a:r>
              <a:rPr sz="2000" dirty="0" err="1" smtClean="0"/>
              <a:t>ezvědomí</a:t>
            </a:r>
            <a:r>
              <a:rPr sz="2000" dirty="0" smtClean="0"/>
              <a:t> </a:t>
            </a:r>
            <a:r>
              <a:rPr sz="2000" dirty="0"/>
              <a:t>(</a:t>
            </a:r>
            <a:r>
              <a:rPr sz="2000" dirty="0" err="1"/>
              <a:t>řečtina</a:t>
            </a:r>
            <a:r>
              <a:rPr sz="2000" dirty="0"/>
              <a:t> </a:t>
            </a:r>
            <a:r>
              <a:rPr sz="2000" dirty="0" err="1"/>
              <a:t>kóma</a:t>
            </a:r>
            <a:r>
              <a:rPr sz="2000" dirty="0"/>
              <a:t>=</a:t>
            </a:r>
            <a:r>
              <a:rPr sz="2000" dirty="0" err="1"/>
              <a:t>hluboký</a:t>
            </a:r>
            <a:r>
              <a:rPr sz="2000" dirty="0"/>
              <a:t> </a:t>
            </a:r>
            <a:r>
              <a:rPr sz="2000" dirty="0" err="1"/>
              <a:t>spánek</a:t>
            </a:r>
            <a:r>
              <a:rPr sz="2000" dirty="0"/>
              <a:t>) - </a:t>
            </a:r>
            <a:r>
              <a:rPr sz="2000" dirty="0" err="1"/>
              <a:t>není</a:t>
            </a:r>
            <a:r>
              <a:rPr sz="2000" dirty="0"/>
              <a:t> </a:t>
            </a:r>
            <a:r>
              <a:rPr sz="2000" dirty="0" err="1"/>
              <a:t>vyhrazeno</a:t>
            </a:r>
            <a:r>
              <a:rPr sz="2000" dirty="0"/>
              <a:t> </a:t>
            </a:r>
            <a:r>
              <a:rPr sz="2000" dirty="0" err="1"/>
              <a:t>jen</a:t>
            </a:r>
            <a:r>
              <a:rPr sz="2000" dirty="0"/>
              <a:t> pro </a:t>
            </a:r>
            <a:r>
              <a:rPr sz="2000" dirty="0" err="1"/>
              <a:t>poškození</a:t>
            </a:r>
            <a:r>
              <a:rPr sz="2000" dirty="0"/>
              <a:t> </a:t>
            </a:r>
            <a:r>
              <a:rPr sz="2000" dirty="0" err="1" smtClean="0"/>
              <a:t>mozku</a:t>
            </a:r>
            <a:r>
              <a:rPr lang="cs-CZ" sz="2000" dirty="0" smtClean="0"/>
              <a:t> </a:t>
            </a:r>
            <a:r>
              <a:rPr sz="2000" dirty="0" smtClean="0"/>
              <a:t>- </a:t>
            </a:r>
            <a:r>
              <a:rPr sz="2000" dirty="0" err="1"/>
              <a:t>diabetické</a:t>
            </a:r>
            <a:r>
              <a:rPr sz="2000" dirty="0"/>
              <a:t>, </a:t>
            </a:r>
            <a:r>
              <a:rPr sz="2000" dirty="0" err="1"/>
              <a:t>hepatické</a:t>
            </a:r>
            <a:r>
              <a:rPr sz="2000" dirty="0"/>
              <a:t>, </a:t>
            </a:r>
            <a:r>
              <a:rPr sz="2000" dirty="0" err="1"/>
              <a:t>hypoglykemické</a:t>
            </a:r>
            <a:r>
              <a:rPr sz="2000" dirty="0"/>
              <a:t>, </a:t>
            </a:r>
            <a:r>
              <a:rPr sz="2000" dirty="0" err="1"/>
              <a:t>uremické</a:t>
            </a:r>
            <a:r>
              <a:rPr sz="2000" dirty="0"/>
              <a:t>; </a:t>
            </a:r>
            <a:r>
              <a:rPr sz="2000" dirty="0" err="1"/>
              <a:t>porucha</a:t>
            </a:r>
            <a:r>
              <a:rPr sz="2000" dirty="0"/>
              <a:t> </a:t>
            </a:r>
            <a:r>
              <a:rPr sz="2000" dirty="0" err="1"/>
              <a:t>vědomí</a:t>
            </a:r>
            <a:r>
              <a:rPr sz="2000" dirty="0"/>
              <a:t>,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níž</a:t>
            </a:r>
            <a:r>
              <a:rPr sz="2000" dirty="0"/>
              <a:t> </a:t>
            </a:r>
            <a:r>
              <a:rPr sz="2000" dirty="0" err="1"/>
              <a:t>postižená</a:t>
            </a:r>
            <a:r>
              <a:rPr sz="2000" dirty="0"/>
              <a:t> </a:t>
            </a:r>
            <a:r>
              <a:rPr sz="2000" dirty="0" err="1"/>
              <a:t>osoba</a:t>
            </a:r>
            <a:r>
              <a:rPr sz="2000" dirty="0"/>
              <a:t> </a:t>
            </a:r>
            <a:r>
              <a:rPr sz="2000" dirty="0" err="1"/>
              <a:t>přestává</a:t>
            </a:r>
            <a:r>
              <a:rPr sz="2000" dirty="0"/>
              <a:t> </a:t>
            </a:r>
            <a:r>
              <a:rPr sz="2000" dirty="0" err="1"/>
              <a:t>být</a:t>
            </a:r>
            <a:r>
              <a:rPr sz="2000" dirty="0"/>
              <a:t> v </a:t>
            </a:r>
            <a:r>
              <a:rPr sz="2000" dirty="0" err="1"/>
              <a:t>kontaktu</a:t>
            </a:r>
            <a:r>
              <a:rPr sz="2000" dirty="0"/>
              <a:t> s </a:t>
            </a:r>
            <a:r>
              <a:rPr sz="2000" dirty="0" err="1"/>
              <a:t>okolním</a:t>
            </a:r>
            <a:r>
              <a:rPr sz="2000" dirty="0"/>
              <a:t> </a:t>
            </a:r>
            <a:r>
              <a:rPr sz="2000" dirty="0" err="1"/>
              <a:t>prostředím</a:t>
            </a:r>
            <a:r>
              <a:rPr sz="2000" dirty="0"/>
              <a:t> </a:t>
            </a:r>
            <a:r>
              <a:rPr sz="2000" dirty="0" smtClean="0"/>
              <a:t>a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zevní</a:t>
            </a:r>
            <a:r>
              <a:rPr sz="2000" dirty="0"/>
              <a:t> </a:t>
            </a:r>
            <a:r>
              <a:rPr sz="2000" dirty="0" err="1"/>
              <a:t>podněty</a:t>
            </a:r>
            <a:r>
              <a:rPr sz="2000" dirty="0"/>
              <a:t> </a:t>
            </a:r>
            <a:r>
              <a:rPr sz="2000" dirty="0" err="1"/>
              <a:t>reaguje</a:t>
            </a:r>
            <a:r>
              <a:rPr sz="2000" dirty="0"/>
              <a:t> </a:t>
            </a:r>
            <a:r>
              <a:rPr sz="2000" dirty="0" err="1"/>
              <a:t>málo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vůbec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t</a:t>
            </a:r>
            <a:r>
              <a:rPr sz="2000" dirty="0" err="1" smtClean="0"/>
              <a:t>ermín</a:t>
            </a:r>
            <a:r>
              <a:rPr sz="2000" dirty="0" smtClean="0"/>
              <a:t> </a:t>
            </a:r>
            <a:r>
              <a:rPr sz="2000" dirty="0" err="1"/>
              <a:t>nevědomí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d</a:t>
            </a:r>
            <a:r>
              <a:rPr sz="2000" dirty="0" err="1" smtClean="0"/>
              <a:t>isociace</a:t>
            </a:r>
            <a:r>
              <a:rPr sz="2000" dirty="0" smtClean="0"/>
              <a:t> </a:t>
            </a:r>
            <a:r>
              <a:rPr sz="2000" dirty="0" err="1"/>
              <a:t>vědomí</a:t>
            </a:r>
            <a:r>
              <a:rPr sz="2000" dirty="0"/>
              <a:t> - </a:t>
            </a:r>
            <a:r>
              <a:rPr sz="2000" dirty="0" err="1"/>
              <a:t>hypnóza</a:t>
            </a:r>
            <a:r>
              <a:rPr sz="2000" dirty="0"/>
              <a:t>, </a:t>
            </a:r>
            <a:r>
              <a:rPr sz="2000" dirty="0" err="1"/>
              <a:t>hysterický</a:t>
            </a:r>
            <a:r>
              <a:rPr sz="2000" dirty="0"/>
              <a:t> </a:t>
            </a:r>
            <a:r>
              <a:rPr sz="2000" dirty="0" err="1"/>
              <a:t>záchvat</a:t>
            </a:r>
            <a:r>
              <a:rPr sz="2000" dirty="0"/>
              <a:t>, </a:t>
            </a:r>
            <a:r>
              <a:rPr sz="2000" dirty="0" err="1"/>
              <a:t>toxické</a:t>
            </a:r>
            <a:r>
              <a:rPr sz="2000" dirty="0"/>
              <a:t> </a:t>
            </a:r>
            <a:r>
              <a:rPr sz="2000" dirty="0" err="1"/>
              <a:t>vlivy</a:t>
            </a:r>
            <a:r>
              <a:rPr sz="2000" dirty="0"/>
              <a:t>,.. - </a:t>
            </a:r>
            <a:r>
              <a:rPr sz="2000" dirty="0" err="1"/>
              <a:t>odštěpení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lang="cs-CZ" sz="2000" dirty="0" err="1" smtClean="0"/>
              <a:t>d</a:t>
            </a:r>
            <a:r>
              <a:rPr sz="2000" dirty="0" err="1" smtClean="0"/>
              <a:t>ělení</a:t>
            </a:r>
            <a:r>
              <a:rPr sz="2000" dirty="0" smtClean="0"/>
              <a:t> </a:t>
            </a:r>
            <a:r>
              <a:rPr sz="2000" dirty="0" err="1"/>
              <a:t>dle</a:t>
            </a:r>
            <a:r>
              <a:rPr sz="2000" dirty="0"/>
              <a:t> </a:t>
            </a:r>
            <a:r>
              <a:rPr sz="2000" dirty="0" err="1"/>
              <a:t>neurologie</a:t>
            </a:r>
            <a:r>
              <a:rPr sz="2000" dirty="0"/>
              <a:t> a NPS</a:t>
            </a:r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/>
              <a:t>- </a:t>
            </a:r>
            <a:r>
              <a:rPr sz="2000" b="1" dirty="0" err="1"/>
              <a:t>kóma</a:t>
            </a:r>
            <a:r>
              <a:rPr sz="2000" dirty="0"/>
              <a:t> - bez </a:t>
            </a:r>
            <a:r>
              <a:rPr sz="2000" dirty="0" err="1"/>
              <a:t>probuzení</a:t>
            </a:r>
            <a:r>
              <a:rPr sz="2000" dirty="0"/>
              <a:t> a bez </a:t>
            </a:r>
            <a:r>
              <a:rPr sz="2000" dirty="0" err="1"/>
              <a:t>reaktivity</a:t>
            </a:r>
            <a:r>
              <a:rPr sz="2000" dirty="0"/>
              <a:t>, </a:t>
            </a:r>
            <a:r>
              <a:rPr sz="2000" dirty="0" err="1"/>
              <a:t>nejsou</a:t>
            </a:r>
            <a:r>
              <a:rPr sz="2000" dirty="0"/>
              <a:t> </a:t>
            </a:r>
            <a:r>
              <a:rPr sz="2000" dirty="0" err="1"/>
              <a:t>náznaky</a:t>
            </a:r>
            <a:r>
              <a:rPr sz="2000" dirty="0"/>
              <a:t> </a:t>
            </a:r>
            <a:r>
              <a:rPr sz="2000" dirty="0" err="1"/>
              <a:t>uvědomění</a:t>
            </a:r>
            <a:r>
              <a:rPr sz="2000" dirty="0"/>
              <a:t> </a:t>
            </a:r>
            <a:r>
              <a:rPr sz="2000" dirty="0" err="1"/>
              <a:t>sebe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okolí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/>
              <a:t>- </a:t>
            </a:r>
            <a:r>
              <a:rPr sz="2000" b="1" dirty="0" err="1"/>
              <a:t>vegetativní</a:t>
            </a:r>
            <a:r>
              <a:rPr sz="2000" b="1" dirty="0"/>
              <a:t> </a:t>
            </a:r>
            <a:r>
              <a:rPr sz="2000" b="1" dirty="0" err="1"/>
              <a:t>stav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chybí</a:t>
            </a:r>
            <a:r>
              <a:rPr sz="2000" dirty="0"/>
              <a:t> </a:t>
            </a:r>
            <a:r>
              <a:rPr sz="2000" dirty="0" err="1"/>
              <a:t>schopnost</a:t>
            </a:r>
            <a:r>
              <a:rPr sz="2000" dirty="0"/>
              <a:t> </a:t>
            </a:r>
            <a:r>
              <a:rPr sz="2000" dirty="0" err="1"/>
              <a:t>smysluplné</a:t>
            </a:r>
            <a:r>
              <a:rPr sz="2000" dirty="0"/>
              <a:t> </a:t>
            </a:r>
            <a:r>
              <a:rPr sz="2000" dirty="0" err="1"/>
              <a:t>interakce</a:t>
            </a:r>
            <a:r>
              <a:rPr sz="2000" dirty="0"/>
              <a:t> s </a:t>
            </a:r>
            <a:r>
              <a:rPr sz="2000" dirty="0" err="1"/>
              <a:t>prostředím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/>
              <a:t>- </a:t>
            </a:r>
            <a:r>
              <a:rPr sz="2000" b="1" dirty="0" err="1"/>
              <a:t>stav</a:t>
            </a:r>
            <a:r>
              <a:rPr sz="2000" b="1" dirty="0"/>
              <a:t> </a:t>
            </a:r>
            <a:r>
              <a:rPr sz="2000" b="1" dirty="0" err="1"/>
              <a:t>minimálního</a:t>
            </a:r>
            <a:r>
              <a:rPr sz="2000" b="1" dirty="0"/>
              <a:t> </a:t>
            </a:r>
            <a:r>
              <a:rPr sz="2000" b="1" dirty="0" err="1"/>
              <a:t>vědomí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projevy</a:t>
            </a:r>
            <a:r>
              <a:rPr sz="2000" dirty="0"/>
              <a:t> </a:t>
            </a:r>
            <a:r>
              <a:rPr sz="2000" dirty="0" err="1"/>
              <a:t>uvědomování</a:t>
            </a:r>
            <a:r>
              <a:rPr sz="2000" dirty="0"/>
              <a:t> </a:t>
            </a:r>
            <a:r>
              <a:rPr sz="2000" dirty="0" err="1"/>
              <a:t>si</a:t>
            </a:r>
            <a:r>
              <a:rPr sz="2000" dirty="0"/>
              <a:t> </a:t>
            </a:r>
            <a:r>
              <a:rPr sz="2000" dirty="0" err="1"/>
              <a:t>sebe</a:t>
            </a:r>
            <a:r>
              <a:rPr sz="2000" dirty="0"/>
              <a:t> a </a:t>
            </a:r>
            <a:r>
              <a:rPr sz="2000" dirty="0" err="1"/>
              <a:t>prostředí</a:t>
            </a:r>
            <a:r>
              <a:rPr sz="2000" dirty="0"/>
              <a:t>, ale ne </a:t>
            </a:r>
            <a:r>
              <a:rPr sz="2000" dirty="0" err="1"/>
              <a:t>spolehlivé</a:t>
            </a:r>
            <a:r>
              <a:rPr sz="2000" dirty="0"/>
              <a:t> </a:t>
            </a:r>
            <a:r>
              <a:rPr sz="2000" dirty="0" err="1"/>
              <a:t>plnění</a:t>
            </a:r>
            <a:r>
              <a:rPr sz="2000" dirty="0"/>
              <a:t> </a:t>
            </a:r>
            <a:r>
              <a:rPr sz="2000" dirty="0" err="1"/>
              <a:t>instrukcí</a:t>
            </a:r>
            <a:r>
              <a:rPr sz="2000" dirty="0"/>
              <a:t> a </a:t>
            </a:r>
            <a:r>
              <a:rPr sz="2000" dirty="0" err="1"/>
              <a:t>komunikace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/>
              <a:t>- </a:t>
            </a:r>
            <a:r>
              <a:rPr sz="2000" b="1" dirty="0" err="1"/>
              <a:t>akinetický</a:t>
            </a:r>
            <a:r>
              <a:rPr sz="2000" b="1" dirty="0"/>
              <a:t> </a:t>
            </a:r>
            <a:r>
              <a:rPr sz="2000" b="1" dirty="0" err="1"/>
              <a:t>mutismus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útlum</a:t>
            </a:r>
            <a:r>
              <a:rPr sz="2000" dirty="0"/>
              <a:t> </a:t>
            </a:r>
            <a:r>
              <a:rPr sz="2000" dirty="0" err="1"/>
              <a:t>motoriky</a:t>
            </a:r>
            <a:r>
              <a:rPr sz="2000" dirty="0"/>
              <a:t>, </a:t>
            </a:r>
            <a:r>
              <a:rPr sz="2000" dirty="0" err="1"/>
              <a:t>řeči</a:t>
            </a:r>
            <a:r>
              <a:rPr sz="2000" dirty="0"/>
              <a:t> a </a:t>
            </a:r>
            <a:r>
              <a:rPr sz="2000" dirty="0" err="1"/>
              <a:t>myšlení</a:t>
            </a:r>
            <a:r>
              <a:rPr sz="2000" dirty="0"/>
              <a:t>, ale </a:t>
            </a:r>
            <a:r>
              <a:rPr sz="2000" dirty="0" err="1"/>
              <a:t>senzomotorické</a:t>
            </a:r>
            <a:r>
              <a:rPr sz="2000" dirty="0"/>
              <a:t> </a:t>
            </a:r>
            <a:r>
              <a:rPr sz="2000" dirty="0" err="1"/>
              <a:t>fce</a:t>
            </a:r>
            <a:r>
              <a:rPr sz="2000" dirty="0"/>
              <a:t>, </a:t>
            </a:r>
            <a:r>
              <a:rPr sz="2000" dirty="0" err="1"/>
              <a:t>zrakové</a:t>
            </a:r>
            <a:r>
              <a:rPr sz="2000" dirty="0"/>
              <a:t> </a:t>
            </a:r>
            <a:r>
              <a:rPr sz="2000" dirty="0" err="1"/>
              <a:t>sledování</a:t>
            </a:r>
            <a:r>
              <a:rPr sz="2000" dirty="0"/>
              <a:t> </a:t>
            </a:r>
            <a:r>
              <a:rPr lang="cs-CZ" sz="2000" dirty="0" smtClean="0"/>
              <a:t> </a:t>
            </a:r>
            <a:r>
              <a:rPr sz="2000" dirty="0" smtClean="0"/>
              <a:t>a </a:t>
            </a:r>
            <a:r>
              <a:rPr sz="2000" dirty="0" err="1" smtClean="0"/>
              <a:t>sporadick</a:t>
            </a:r>
            <a:r>
              <a:rPr lang="cs-CZ" sz="2000" dirty="0" smtClean="0"/>
              <a:t>á</a:t>
            </a:r>
            <a:r>
              <a:rPr sz="2000" dirty="0" smtClean="0"/>
              <a:t> </a:t>
            </a:r>
            <a:r>
              <a:rPr sz="2000" dirty="0" err="1"/>
              <a:t>řeč</a:t>
            </a:r>
            <a:r>
              <a:rPr sz="2000" dirty="0"/>
              <a:t> </a:t>
            </a:r>
            <a:r>
              <a:rPr sz="2000" dirty="0" err="1" smtClean="0"/>
              <a:t>nebo</a:t>
            </a:r>
            <a:r>
              <a:rPr sz="2000" dirty="0" smtClean="0"/>
              <a:t> </a:t>
            </a:r>
            <a:r>
              <a:rPr sz="2000" dirty="0" err="1"/>
              <a:t>pohyb</a:t>
            </a:r>
            <a:r>
              <a:rPr sz="2000" dirty="0"/>
              <a:t> </a:t>
            </a:r>
            <a:r>
              <a:rPr sz="2000" dirty="0" err="1"/>
              <a:t>jsou</a:t>
            </a:r>
            <a:r>
              <a:rPr sz="2000" dirty="0"/>
              <a:t> </a:t>
            </a:r>
            <a:r>
              <a:rPr sz="2000" dirty="0" err="1"/>
              <a:t>přítomny</a:t>
            </a:r>
            <a:endParaRPr sz="2000" dirty="0"/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/>
              <a:t>- </a:t>
            </a:r>
            <a:r>
              <a:rPr sz="2000" b="1" dirty="0"/>
              <a:t>locked-in </a:t>
            </a:r>
            <a:r>
              <a:rPr sz="2000" b="1" dirty="0" err="1"/>
              <a:t>syndrom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 smtClean="0"/>
              <a:t>relativ</a:t>
            </a:r>
            <a:r>
              <a:rPr lang="cs-CZ" sz="2000" dirty="0" smtClean="0"/>
              <a:t>ně</a:t>
            </a:r>
            <a:r>
              <a:rPr sz="2000" dirty="0" smtClean="0"/>
              <a:t> </a:t>
            </a:r>
            <a:r>
              <a:rPr sz="2000" dirty="0" err="1"/>
              <a:t>zachována</a:t>
            </a:r>
            <a:r>
              <a:rPr sz="2000" dirty="0"/>
              <a:t> je </a:t>
            </a:r>
            <a:r>
              <a:rPr sz="2000" dirty="0" err="1"/>
              <a:t>kognice</a:t>
            </a:r>
            <a:r>
              <a:rPr sz="2000" dirty="0"/>
              <a:t>, </a:t>
            </a:r>
            <a:r>
              <a:rPr sz="2000" dirty="0" err="1"/>
              <a:t>intaktní</a:t>
            </a:r>
            <a:r>
              <a:rPr sz="2000" dirty="0"/>
              <a:t> </a:t>
            </a:r>
            <a:r>
              <a:rPr sz="2000" dirty="0" err="1"/>
              <a:t>vědomí</a:t>
            </a:r>
            <a:r>
              <a:rPr sz="2000" dirty="0"/>
              <a:t>, </a:t>
            </a:r>
            <a:r>
              <a:rPr sz="2000" dirty="0" err="1"/>
              <a:t>většinou</a:t>
            </a:r>
            <a:r>
              <a:rPr sz="2000" dirty="0"/>
              <a:t> </a:t>
            </a:r>
            <a:r>
              <a:rPr sz="2000" dirty="0" err="1"/>
              <a:t>kvadruplegie</a:t>
            </a:r>
            <a:r>
              <a:rPr sz="2000" dirty="0"/>
              <a:t>- “</a:t>
            </a:r>
            <a:r>
              <a:rPr sz="2000" dirty="0" err="1"/>
              <a:t>uzamčení</a:t>
            </a:r>
            <a:r>
              <a:rPr sz="2000" dirty="0"/>
              <a:t>” </a:t>
            </a:r>
            <a:r>
              <a:rPr sz="2000" dirty="0" err="1"/>
              <a:t>člověka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dramaticky</a:t>
            </a:r>
            <a:r>
              <a:rPr sz="2000" dirty="0"/>
              <a:t> </a:t>
            </a:r>
            <a:r>
              <a:rPr sz="2000" dirty="0" err="1"/>
              <a:t>omezených</a:t>
            </a:r>
            <a:r>
              <a:rPr sz="2000" dirty="0"/>
              <a:t> </a:t>
            </a:r>
            <a:r>
              <a:rPr sz="2000" dirty="0" err="1"/>
              <a:t>možnostech</a:t>
            </a:r>
            <a:r>
              <a:rPr sz="2000" dirty="0"/>
              <a:t> </a:t>
            </a:r>
            <a:r>
              <a:rPr sz="2000" dirty="0" err="1"/>
              <a:t>komunikace</a:t>
            </a:r>
            <a:r>
              <a:rPr sz="2000" dirty="0"/>
              <a:t> (</a:t>
            </a:r>
            <a:r>
              <a:rPr sz="2000" dirty="0" err="1"/>
              <a:t>řeč</a:t>
            </a:r>
            <a:r>
              <a:rPr sz="2000" dirty="0"/>
              <a:t>, </a:t>
            </a:r>
            <a:r>
              <a:rPr sz="2000" dirty="0" err="1"/>
              <a:t>motorické</a:t>
            </a:r>
            <a:r>
              <a:rPr sz="2000" dirty="0"/>
              <a:t> </a:t>
            </a:r>
            <a:r>
              <a:rPr sz="2000" dirty="0" err="1"/>
              <a:t>problémy</a:t>
            </a:r>
            <a:r>
              <a:rPr sz="2000" dirty="0"/>
              <a:t>)</a:t>
            </a:r>
          </a:p>
          <a:p>
            <a:pPr marL="204470" indent="-204470" defTabSz="268731">
              <a:lnSpc>
                <a:spcPct val="100000"/>
              </a:lnSpc>
              <a:spcBef>
                <a:spcPts val="1900"/>
              </a:spcBef>
              <a:defRPr sz="1472"/>
            </a:pPr>
            <a:r>
              <a:rPr sz="2000" dirty="0" err="1"/>
              <a:t>Anglosaské</a:t>
            </a:r>
            <a:r>
              <a:rPr sz="2000" dirty="0"/>
              <a:t> </a:t>
            </a:r>
            <a:r>
              <a:rPr sz="2000" dirty="0" err="1"/>
              <a:t>schéma</a:t>
            </a:r>
            <a:r>
              <a:rPr sz="2000" dirty="0"/>
              <a:t> </a:t>
            </a:r>
            <a:r>
              <a:rPr sz="2000" dirty="0" err="1"/>
              <a:t>nezahrnuje</a:t>
            </a:r>
            <a:r>
              <a:rPr sz="2000" dirty="0"/>
              <a:t> </a:t>
            </a:r>
            <a:r>
              <a:rPr sz="2000" dirty="0" err="1"/>
              <a:t>dříve</a:t>
            </a:r>
            <a:r>
              <a:rPr sz="2000" dirty="0"/>
              <a:t> </a:t>
            </a:r>
            <a:r>
              <a:rPr sz="2000" dirty="0" err="1"/>
              <a:t>používané</a:t>
            </a:r>
            <a:r>
              <a:rPr sz="2000" dirty="0"/>
              <a:t> </a:t>
            </a:r>
            <a:r>
              <a:rPr sz="2000" dirty="0" err="1"/>
              <a:t>temíny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apalický</a:t>
            </a:r>
            <a:r>
              <a:rPr sz="2000" dirty="0"/>
              <a:t> </a:t>
            </a:r>
            <a:r>
              <a:rPr sz="2000" dirty="0" err="1"/>
              <a:t>syndrom</a:t>
            </a:r>
            <a:r>
              <a:rPr sz="2000" dirty="0"/>
              <a:t> - </a:t>
            </a:r>
            <a:r>
              <a:rPr sz="2000" dirty="0" err="1"/>
              <a:t>kóma</a:t>
            </a:r>
            <a:r>
              <a:rPr sz="2000" dirty="0"/>
              <a:t> </a:t>
            </a:r>
            <a:r>
              <a:rPr sz="2000" dirty="0" err="1"/>
              <a:t>vigilr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le psychiatrie…"/>
          <p:cNvSpPr txBox="1">
            <a:spLocks noGrp="1"/>
          </p:cNvSpPr>
          <p:nvPr>
            <p:ph type="body" idx="1"/>
          </p:nvPr>
        </p:nvSpPr>
        <p:spPr>
          <a:xfrm>
            <a:off x="952500" y="1912554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0055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r>
              <a:rPr lang="cs-CZ" sz="2400" dirty="0" err="1" smtClean="0"/>
              <a:t>d</a:t>
            </a:r>
            <a:r>
              <a:rPr sz="2400" dirty="0" smtClean="0"/>
              <a:t>le </a:t>
            </a:r>
            <a:r>
              <a:rPr sz="2400" dirty="0" err="1"/>
              <a:t>psychiatrie</a:t>
            </a:r>
            <a:endParaRPr sz="2400" dirty="0"/>
          </a:p>
          <a:p>
            <a:pPr marL="1090285" lvl="1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r>
              <a:rPr sz="2115" b="1" dirty="0" err="1" smtClean="0"/>
              <a:t>kvantitativní</a:t>
            </a:r>
            <a:r>
              <a:rPr sz="2115" dirty="0" smtClean="0"/>
              <a:t> </a:t>
            </a:r>
            <a:r>
              <a:rPr sz="2115" dirty="0"/>
              <a:t>- somnolence, </a:t>
            </a:r>
            <a:r>
              <a:rPr sz="2115" dirty="0" err="1"/>
              <a:t>sopor</a:t>
            </a:r>
            <a:r>
              <a:rPr sz="2115" dirty="0"/>
              <a:t>, stupor, </a:t>
            </a:r>
            <a:r>
              <a:rPr sz="2115" dirty="0" err="1"/>
              <a:t>kóma</a:t>
            </a:r>
            <a:endParaRPr sz="2115" dirty="0"/>
          </a:p>
          <a:p>
            <a:pPr marL="1090285" lvl="1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r>
              <a:rPr sz="2115" b="1" dirty="0" err="1" smtClean="0"/>
              <a:t>kvalitativní</a:t>
            </a:r>
            <a:r>
              <a:rPr sz="2115" b="1" dirty="0" smtClean="0"/>
              <a:t> </a:t>
            </a:r>
            <a:r>
              <a:rPr sz="2115" dirty="0"/>
              <a:t>- </a:t>
            </a:r>
            <a:r>
              <a:rPr sz="2115" dirty="0" err="1"/>
              <a:t>obluzené</a:t>
            </a:r>
            <a:r>
              <a:rPr sz="2115" dirty="0"/>
              <a:t> </a:t>
            </a:r>
            <a:r>
              <a:rPr sz="2115" dirty="0" err="1"/>
              <a:t>vědomí</a:t>
            </a:r>
            <a:r>
              <a:rPr sz="2115" dirty="0"/>
              <a:t> (</a:t>
            </a:r>
            <a:r>
              <a:rPr sz="2115" dirty="0" err="1"/>
              <a:t>amence</a:t>
            </a:r>
            <a:r>
              <a:rPr sz="2115" dirty="0"/>
              <a:t>) a </a:t>
            </a:r>
            <a:r>
              <a:rPr sz="2115" dirty="0" err="1"/>
              <a:t>mrákotné</a:t>
            </a:r>
            <a:r>
              <a:rPr sz="2115" dirty="0"/>
              <a:t> </a:t>
            </a:r>
            <a:r>
              <a:rPr sz="2115" dirty="0" err="1"/>
              <a:t>stavy</a:t>
            </a:r>
            <a:endParaRPr sz="2115" dirty="0"/>
          </a:p>
          <a:p>
            <a:pPr marL="440055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endParaRPr lang="cs-CZ" sz="2400" dirty="0" smtClean="0"/>
          </a:p>
          <a:p>
            <a:pPr marL="440055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r>
              <a:rPr lang="cs-CZ" sz="2400" dirty="0" smtClean="0"/>
              <a:t>h</a:t>
            </a:r>
            <a:r>
              <a:rPr sz="2400" dirty="0" err="1" smtClean="0"/>
              <a:t>odnocení</a:t>
            </a:r>
            <a:r>
              <a:rPr sz="2400" dirty="0" smtClean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vědomí</a:t>
            </a:r>
            <a:r>
              <a:rPr sz="2400" dirty="0"/>
              <a:t> </a:t>
            </a:r>
            <a:r>
              <a:rPr sz="2400" dirty="0" smtClean="0"/>
              <a:t>-</a:t>
            </a:r>
            <a:r>
              <a:rPr lang="cs-CZ" sz="2400" dirty="0" smtClean="0"/>
              <a:t> </a:t>
            </a:r>
            <a:r>
              <a:rPr sz="2400" dirty="0" smtClean="0"/>
              <a:t>Glasgow </a:t>
            </a:r>
            <a:r>
              <a:rPr sz="2400" dirty="0"/>
              <a:t>Coma Scale (GCS; 1974) - </a:t>
            </a:r>
            <a:r>
              <a:rPr sz="2400" dirty="0" err="1"/>
              <a:t>sleduje</a:t>
            </a:r>
            <a:r>
              <a:rPr sz="2400" dirty="0"/>
              <a:t> </a:t>
            </a:r>
            <a:r>
              <a:rPr sz="2400" dirty="0" err="1"/>
              <a:t>verbální</a:t>
            </a:r>
            <a:r>
              <a:rPr sz="2400" dirty="0"/>
              <a:t> </a:t>
            </a:r>
            <a:r>
              <a:rPr sz="2400" dirty="0" err="1"/>
              <a:t>odpověď</a:t>
            </a:r>
            <a:r>
              <a:rPr sz="2400" dirty="0"/>
              <a:t>, </a:t>
            </a:r>
            <a:r>
              <a:rPr sz="2400" dirty="0" err="1"/>
              <a:t>pohyby</a:t>
            </a:r>
            <a:r>
              <a:rPr sz="2400" dirty="0"/>
              <a:t> </a:t>
            </a:r>
            <a:r>
              <a:rPr sz="2400" dirty="0" err="1"/>
              <a:t>očí</a:t>
            </a:r>
            <a:r>
              <a:rPr sz="2400" dirty="0"/>
              <a:t> a </a:t>
            </a:r>
            <a:r>
              <a:rPr sz="2400" dirty="0" err="1"/>
              <a:t>motorickou</a:t>
            </a:r>
            <a:r>
              <a:rPr sz="2400" dirty="0"/>
              <a:t> </a:t>
            </a:r>
            <a:r>
              <a:rPr sz="2400" dirty="0" err="1"/>
              <a:t>odpověď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dráždění</a:t>
            </a:r>
            <a:endParaRPr sz="2400" dirty="0"/>
          </a:p>
          <a:p>
            <a:pPr marL="1090285" lvl="1" indent="-440055" defTabSz="578358">
              <a:lnSpc>
                <a:spcPct val="100000"/>
              </a:lnSpc>
              <a:spcBef>
                <a:spcPts val="4100"/>
              </a:spcBef>
              <a:defRPr sz="3168"/>
            </a:pPr>
            <a:r>
              <a:rPr sz="2115" dirty="0" err="1" smtClean="0"/>
              <a:t>kvantitativní</a:t>
            </a:r>
            <a:r>
              <a:rPr sz="2115" dirty="0" smtClean="0"/>
              <a:t> </a:t>
            </a:r>
            <a:r>
              <a:rPr sz="2115" dirty="0" err="1"/>
              <a:t>výsledek</a:t>
            </a:r>
            <a:r>
              <a:rPr sz="2115" dirty="0"/>
              <a:t> - u </a:t>
            </a:r>
            <a:r>
              <a:rPr sz="2115" dirty="0" err="1"/>
              <a:t>lehkého</a:t>
            </a:r>
            <a:r>
              <a:rPr sz="2115" dirty="0"/>
              <a:t> </a:t>
            </a:r>
            <a:r>
              <a:rPr sz="2115" dirty="0" err="1"/>
              <a:t>poškození</a:t>
            </a:r>
            <a:r>
              <a:rPr sz="2115" dirty="0"/>
              <a:t> 13 a </a:t>
            </a:r>
            <a:r>
              <a:rPr sz="2115" dirty="0" err="1"/>
              <a:t>více</a:t>
            </a:r>
            <a:r>
              <a:rPr sz="2115" dirty="0"/>
              <a:t>; u </a:t>
            </a:r>
            <a:r>
              <a:rPr sz="2115" dirty="0" err="1"/>
              <a:t>středně</a:t>
            </a:r>
            <a:r>
              <a:rPr sz="2115" dirty="0"/>
              <a:t> </a:t>
            </a:r>
            <a:r>
              <a:rPr sz="2115" dirty="0" err="1"/>
              <a:t>těžkého</a:t>
            </a:r>
            <a:r>
              <a:rPr sz="2115" dirty="0"/>
              <a:t> </a:t>
            </a:r>
            <a:r>
              <a:rPr sz="2115" dirty="0" err="1"/>
              <a:t>úrazu</a:t>
            </a:r>
            <a:r>
              <a:rPr sz="2115" dirty="0"/>
              <a:t> </a:t>
            </a:r>
            <a:r>
              <a:rPr sz="2115" dirty="0" err="1"/>
              <a:t>mozku</a:t>
            </a:r>
            <a:r>
              <a:rPr sz="2115" dirty="0"/>
              <a:t> 9-12; u </a:t>
            </a:r>
            <a:r>
              <a:rPr sz="2115" dirty="0" err="1"/>
              <a:t>těžkého</a:t>
            </a:r>
            <a:r>
              <a:rPr sz="2115" dirty="0"/>
              <a:t> 8 a </a:t>
            </a:r>
            <a:r>
              <a:rPr sz="2115" dirty="0" err="1"/>
              <a:t>méně</a:t>
            </a:r>
            <a:r>
              <a:rPr sz="2115" dirty="0"/>
              <a:t> - </a:t>
            </a:r>
            <a:r>
              <a:rPr sz="2115" dirty="0" err="1"/>
              <a:t>hodnoty</a:t>
            </a:r>
            <a:r>
              <a:rPr sz="2115" dirty="0"/>
              <a:t> </a:t>
            </a:r>
            <a:r>
              <a:rPr sz="2115" dirty="0" err="1"/>
              <a:t>jsou</a:t>
            </a:r>
            <a:r>
              <a:rPr sz="2115" dirty="0"/>
              <a:t>, </a:t>
            </a:r>
            <a:r>
              <a:rPr sz="2115" dirty="0" err="1"/>
              <a:t>stejně</a:t>
            </a:r>
            <a:r>
              <a:rPr sz="2115" dirty="0"/>
              <a:t> </a:t>
            </a:r>
            <a:r>
              <a:rPr sz="2115" dirty="0" err="1"/>
              <a:t>jako</a:t>
            </a:r>
            <a:r>
              <a:rPr sz="2115" dirty="0"/>
              <a:t> </a:t>
            </a:r>
            <a:r>
              <a:rPr sz="2115" dirty="0" err="1"/>
              <a:t>měření</a:t>
            </a:r>
            <a:r>
              <a:rPr sz="2115" dirty="0"/>
              <a:t>, </a:t>
            </a:r>
            <a:r>
              <a:rPr sz="2115" dirty="0" err="1"/>
              <a:t>orientační</a:t>
            </a:r>
            <a:endParaRPr sz="21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oškození KF a klinická diagnostika"/>
          <p:cNvSpPr txBox="1">
            <a:spLocks noGrp="1"/>
          </p:cNvSpPr>
          <p:nvPr>
            <p:ph type="title"/>
          </p:nvPr>
        </p:nvSpPr>
        <p:spPr>
          <a:xfrm>
            <a:off x="1000899" y="-284494"/>
            <a:ext cx="11418083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400" dirty="0" err="1"/>
              <a:t>Poškození</a:t>
            </a:r>
            <a:r>
              <a:rPr sz="4400" dirty="0"/>
              <a:t> KF a </a:t>
            </a:r>
            <a:r>
              <a:rPr sz="4400" dirty="0" err="1"/>
              <a:t>klinická</a:t>
            </a:r>
            <a:r>
              <a:rPr sz="4400" dirty="0"/>
              <a:t> </a:t>
            </a:r>
            <a:r>
              <a:rPr sz="4400" dirty="0" err="1"/>
              <a:t>diagnostika</a:t>
            </a:r>
            <a:endParaRPr sz="4400" dirty="0"/>
          </a:p>
        </p:txBody>
      </p:sp>
      <p:sp>
        <p:nvSpPr>
          <p:cNvPr id="215" name="KF bývají poškozeny při jakémkoli poškození mozku - úrazovém, bez úrazu (CMP, nádory), neurodegenerativním…"/>
          <p:cNvSpPr txBox="1">
            <a:spLocks noGrp="1"/>
          </p:cNvSpPr>
          <p:nvPr>
            <p:ph type="body" idx="1"/>
          </p:nvPr>
        </p:nvSpPr>
        <p:spPr>
          <a:xfrm>
            <a:off x="197707" y="1482810"/>
            <a:ext cx="12715103" cy="73893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dirty="0"/>
              <a:t>KF </a:t>
            </a:r>
            <a:r>
              <a:rPr sz="2200" dirty="0" err="1"/>
              <a:t>bývají</a:t>
            </a:r>
            <a:r>
              <a:rPr sz="2200" dirty="0"/>
              <a:t> </a:t>
            </a:r>
            <a:r>
              <a:rPr sz="2200" dirty="0" err="1"/>
              <a:t>poškozeny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jakémkoli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- </a:t>
            </a:r>
            <a:r>
              <a:rPr sz="2200" dirty="0" err="1"/>
              <a:t>úrazovém</a:t>
            </a:r>
            <a:r>
              <a:rPr sz="2200" dirty="0"/>
              <a:t>, bez </a:t>
            </a:r>
            <a:r>
              <a:rPr sz="2200" dirty="0" err="1"/>
              <a:t>úrazu</a:t>
            </a:r>
            <a:r>
              <a:rPr sz="2200" dirty="0"/>
              <a:t> (CMP, </a:t>
            </a:r>
            <a:r>
              <a:rPr sz="2200" dirty="0" err="1"/>
              <a:t>nádory</a:t>
            </a:r>
            <a:r>
              <a:rPr sz="2200" dirty="0"/>
              <a:t>), </a:t>
            </a:r>
            <a:r>
              <a:rPr sz="2200" dirty="0" err="1"/>
              <a:t>neurodegenerativním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o</a:t>
            </a:r>
            <a:r>
              <a:rPr sz="2200" dirty="0" err="1" smtClean="0"/>
              <a:t>braz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jedinečný</a:t>
            </a:r>
            <a:r>
              <a:rPr sz="2200" dirty="0"/>
              <a:t>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přítomnosti</a:t>
            </a:r>
            <a:r>
              <a:rPr sz="2200" dirty="0"/>
              <a:t>/</a:t>
            </a:r>
            <a:r>
              <a:rPr sz="2200" dirty="0" err="1"/>
              <a:t>souhře</a:t>
            </a:r>
            <a:r>
              <a:rPr sz="2200" dirty="0"/>
              <a:t> </a:t>
            </a:r>
            <a:r>
              <a:rPr sz="2200" dirty="0" err="1"/>
              <a:t>rozmanitých</a:t>
            </a:r>
            <a:r>
              <a:rPr sz="2200" dirty="0"/>
              <a:t> </a:t>
            </a:r>
            <a:r>
              <a:rPr sz="2200" dirty="0" err="1"/>
              <a:t>symptomů</a:t>
            </a:r>
            <a:r>
              <a:rPr sz="2200" dirty="0"/>
              <a:t> </a:t>
            </a:r>
            <a:r>
              <a:rPr sz="2200" dirty="0" err="1"/>
              <a:t>motorických</a:t>
            </a:r>
            <a:r>
              <a:rPr sz="2200" dirty="0"/>
              <a:t>, </a:t>
            </a:r>
            <a:r>
              <a:rPr sz="2200" dirty="0" err="1"/>
              <a:t>kognitivních</a:t>
            </a:r>
            <a:r>
              <a:rPr sz="2200" dirty="0"/>
              <a:t>, </a:t>
            </a:r>
            <a:r>
              <a:rPr sz="2200" dirty="0" err="1"/>
              <a:t>fatických</a:t>
            </a:r>
            <a:r>
              <a:rPr sz="2200" dirty="0"/>
              <a:t>, </a:t>
            </a:r>
            <a:r>
              <a:rPr sz="2200" dirty="0" err="1"/>
              <a:t>osobnostních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z</a:t>
            </a:r>
            <a:r>
              <a:rPr sz="2200" dirty="0" err="1" smtClean="0"/>
              <a:t>jistit</a:t>
            </a:r>
            <a:r>
              <a:rPr sz="2200" dirty="0"/>
              <a:t>, </a:t>
            </a:r>
            <a:r>
              <a:rPr sz="2200" dirty="0" err="1"/>
              <a:t>jaké</a:t>
            </a:r>
            <a:r>
              <a:rPr sz="2200" dirty="0"/>
              <a:t> </a:t>
            </a:r>
            <a:r>
              <a:rPr sz="2200" dirty="0" err="1"/>
              <a:t>změny</a:t>
            </a:r>
            <a:r>
              <a:rPr sz="2200" dirty="0"/>
              <a:t> KF se u </a:t>
            </a:r>
            <a:r>
              <a:rPr sz="2200" dirty="0" err="1"/>
              <a:t>pacienta</a:t>
            </a:r>
            <a:r>
              <a:rPr sz="2200" dirty="0"/>
              <a:t> </a:t>
            </a:r>
            <a:r>
              <a:rPr sz="2200" dirty="0" err="1"/>
              <a:t>pojí</a:t>
            </a:r>
            <a:r>
              <a:rPr sz="2200" dirty="0"/>
              <a:t> s </a:t>
            </a:r>
            <a:r>
              <a:rPr sz="2200" dirty="0" err="1"/>
              <a:t>poškozením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- </a:t>
            </a:r>
            <a:r>
              <a:rPr sz="2200" dirty="0" err="1"/>
              <a:t>diagnostika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v </a:t>
            </a:r>
            <a:r>
              <a:rPr sz="2200" dirty="0" err="1"/>
              <a:t>oblasti</a:t>
            </a:r>
            <a:r>
              <a:rPr sz="2200" dirty="0"/>
              <a:t> </a:t>
            </a:r>
            <a:r>
              <a:rPr sz="2200" dirty="0" err="1"/>
              <a:t>osobnosti</a:t>
            </a:r>
            <a:r>
              <a:rPr sz="2200" dirty="0"/>
              <a:t>, </a:t>
            </a:r>
            <a:r>
              <a:rPr sz="2200" dirty="0" err="1"/>
              <a:t>emocí</a:t>
            </a:r>
            <a:r>
              <a:rPr sz="2200" dirty="0"/>
              <a:t>, </a:t>
            </a:r>
            <a:r>
              <a:rPr sz="2200" dirty="0" err="1"/>
              <a:t>psychopatologie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s</a:t>
            </a:r>
            <a:r>
              <a:rPr sz="2200" dirty="0" err="1" smtClean="0"/>
              <a:t>oučástí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kvalifikovaný</a:t>
            </a:r>
            <a:r>
              <a:rPr sz="2200" dirty="0"/>
              <a:t> </a:t>
            </a:r>
            <a:r>
              <a:rPr sz="2200" dirty="0" err="1"/>
              <a:t>odhad</a:t>
            </a:r>
            <a:r>
              <a:rPr sz="2200" dirty="0"/>
              <a:t>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úrovně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, aby </a:t>
            </a:r>
            <a:r>
              <a:rPr sz="2200" dirty="0" err="1"/>
              <a:t>bylo</a:t>
            </a:r>
            <a:r>
              <a:rPr sz="2200" dirty="0"/>
              <a:t> </a:t>
            </a:r>
            <a:r>
              <a:rPr sz="2200" dirty="0" err="1"/>
              <a:t>možné</a:t>
            </a:r>
            <a:r>
              <a:rPr sz="2200" dirty="0"/>
              <a:t> </a:t>
            </a:r>
            <a:r>
              <a:rPr sz="2200" dirty="0" err="1"/>
              <a:t>stanovit</a:t>
            </a:r>
            <a:r>
              <a:rPr sz="2200" dirty="0"/>
              <a:t> </a:t>
            </a:r>
            <a:r>
              <a:rPr sz="2200" dirty="0" err="1"/>
              <a:t>míru</a:t>
            </a:r>
            <a:r>
              <a:rPr sz="2200" dirty="0"/>
              <a:t> </a:t>
            </a:r>
            <a:r>
              <a:rPr sz="2200" dirty="0" err="1"/>
              <a:t>deteriorace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z</a:t>
            </a:r>
            <a:r>
              <a:rPr sz="2200" dirty="0" err="1" smtClean="0"/>
              <a:t>ískané</a:t>
            </a:r>
            <a:r>
              <a:rPr sz="2200" dirty="0" smtClean="0"/>
              <a:t> </a:t>
            </a:r>
            <a:r>
              <a:rPr sz="2200" dirty="0" err="1"/>
              <a:t>výsledky</a:t>
            </a:r>
            <a:r>
              <a:rPr sz="2200" dirty="0"/>
              <a:t>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stanovení</a:t>
            </a:r>
            <a:r>
              <a:rPr sz="2200" dirty="0"/>
              <a:t> </a:t>
            </a:r>
            <a:r>
              <a:rPr sz="2200" dirty="0" err="1"/>
              <a:t>cílů</a:t>
            </a:r>
            <a:r>
              <a:rPr sz="2200" dirty="0"/>
              <a:t> </a:t>
            </a:r>
            <a:r>
              <a:rPr sz="2200" dirty="0" err="1"/>
              <a:t>rehabilitace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b="1" dirty="0" err="1" smtClean="0"/>
              <a:t>p</a:t>
            </a:r>
            <a:r>
              <a:rPr sz="2200" b="1" dirty="0" err="1" smtClean="0"/>
              <a:t>oužití</a:t>
            </a:r>
            <a:r>
              <a:rPr sz="2200" b="1" dirty="0" smtClean="0"/>
              <a:t> </a:t>
            </a:r>
            <a:r>
              <a:rPr sz="2200" b="1" dirty="0" err="1"/>
              <a:t>klasických</a:t>
            </a:r>
            <a:r>
              <a:rPr sz="2200" b="1" dirty="0"/>
              <a:t> </a:t>
            </a:r>
            <a:r>
              <a:rPr sz="2200" b="1" dirty="0" err="1"/>
              <a:t>psychometrických</a:t>
            </a:r>
            <a:r>
              <a:rPr sz="2200" b="1" dirty="0"/>
              <a:t> </a:t>
            </a:r>
            <a:r>
              <a:rPr sz="2200" b="1" dirty="0" err="1"/>
              <a:t>testů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používají</a:t>
            </a:r>
            <a:r>
              <a:rPr sz="2200" dirty="0"/>
              <a:t> se s </a:t>
            </a:r>
            <a:r>
              <a:rPr sz="2200" dirty="0" err="1"/>
              <a:t>vyjímkou</a:t>
            </a:r>
            <a:r>
              <a:rPr sz="2200" dirty="0"/>
              <a:t> </a:t>
            </a:r>
            <a:r>
              <a:rPr sz="2200" dirty="0" err="1"/>
              <a:t>nemožnosti</a:t>
            </a:r>
            <a:r>
              <a:rPr sz="2200" dirty="0"/>
              <a:t> je </a:t>
            </a:r>
            <a:r>
              <a:rPr sz="2200" dirty="0" err="1"/>
              <a:t>použít</a:t>
            </a:r>
            <a:r>
              <a:rPr sz="2200" dirty="0"/>
              <a:t> </a:t>
            </a:r>
            <a:r>
              <a:rPr sz="2200" dirty="0" err="1"/>
              <a:t>celé</a:t>
            </a:r>
            <a:r>
              <a:rPr sz="2200" dirty="0"/>
              <a:t> a </a:t>
            </a:r>
            <a:r>
              <a:rPr sz="2200" dirty="0" err="1"/>
              <a:t>standardním</a:t>
            </a:r>
            <a:r>
              <a:rPr sz="2200" dirty="0"/>
              <a:t> </a:t>
            </a:r>
            <a:r>
              <a:rPr sz="2200" dirty="0" err="1"/>
              <a:t>způsobem</a:t>
            </a:r>
            <a:r>
              <a:rPr sz="2200" dirty="0"/>
              <a:t> u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poruchou</a:t>
            </a:r>
            <a:r>
              <a:rPr sz="2200" dirty="0"/>
              <a:t> </a:t>
            </a:r>
            <a:r>
              <a:rPr sz="2200" dirty="0" err="1"/>
              <a:t>řeči</a:t>
            </a:r>
            <a:r>
              <a:rPr sz="2200" dirty="0"/>
              <a:t> - </a:t>
            </a:r>
            <a:r>
              <a:rPr sz="2200" dirty="0" err="1"/>
              <a:t>rozumění</a:t>
            </a:r>
            <a:r>
              <a:rPr sz="2200" dirty="0"/>
              <a:t>, </a:t>
            </a:r>
            <a:r>
              <a:rPr sz="2200" dirty="0" err="1"/>
              <a:t>exprese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obojího</a:t>
            </a:r>
            <a:r>
              <a:rPr sz="2200" dirty="0"/>
              <a:t>;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unavitelní</a:t>
            </a:r>
            <a:r>
              <a:rPr sz="2200" dirty="0"/>
              <a:t> a </a:t>
            </a:r>
            <a:r>
              <a:rPr sz="2200" dirty="0" err="1"/>
              <a:t>vydrží</a:t>
            </a:r>
            <a:r>
              <a:rPr sz="2200" dirty="0"/>
              <a:t> se </a:t>
            </a:r>
            <a:r>
              <a:rPr sz="2200" dirty="0" err="1"/>
              <a:t>soustředit</a:t>
            </a:r>
            <a:r>
              <a:rPr sz="2200" dirty="0"/>
              <a:t> </a:t>
            </a:r>
            <a:r>
              <a:rPr sz="2200" dirty="0" err="1"/>
              <a:t>pouze</a:t>
            </a:r>
            <a:r>
              <a:rPr sz="2200" dirty="0"/>
              <a:t> </a:t>
            </a:r>
            <a:r>
              <a:rPr sz="2200" dirty="0" err="1"/>
              <a:t>zlomek</a:t>
            </a:r>
            <a:r>
              <a:rPr sz="2200" dirty="0"/>
              <a:t> </a:t>
            </a:r>
            <a:r>
              <a:rPr sz="2200" dirty="0" err="1"/>
              <a:t>doby</a:t>
            </a:r>
            <a:r>
              <a:rPr sz="2200" dirty="0"/>
              <a:t> </a:t>
            </a:r>
            <a:r>
              <a:rPr sz="2200" dirty="0" err="1"/>
              <a:t>potřebné</a:t>
            </a:r>
            <a:r>
              <a:rPr sz="2200" dirty="0"/>
              <a:t> pro </a:t>
            </a:r>
            <a:r>
              <a:rPr sz="2200" dirty="0" err="1"/>
              <a:t>standardní</a:t>
            </a:r>
            <a:r>
              <a:rPr sz="2200" dirty="0"/>
              <a:t> </a:t>
            </a:r>
            <a:r>
              <a:rPr sz="2200" dirty="0" err="1"/>
              <a:t>administraci</a:t>
            </a:r>
            <a:r>
              <a:rPr sz="2200" dirty="0"/>
              <a:t>; </a:t>
            </a:r>
            <a:r>
              <a:rPr sz="2200" dirty="0" err="1"/>
              <a:t>úkoly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příliš</a:t>
            </a:r>
            <a:r>
              <a:rPr sz="2200" dirty="0"/>
              <a:t> </a:t>
            </a:r>
            <a:r>
              <a:rPr sz="2200" dirty="0" err="1"/>
              <a:t>obtížné</a:t>
            </a:r>
            <a:r>
              <a:rPr sz="2200" dirty="0"/>
              <a:t>;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se </a:t>
            </a:r>
            <a:r>
              <a:rPr sz="2200" dirty="0" err="1"/>
              <a:t>senzomotorikou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b="1" dirty="0" smtClean="0"/>
              <a:t>t</a:t>
            </a:r>
            <a:r>
              <a:rPr sz="2200" b="1" dirty="0" err="1" smtClean="0"/>
              <a:t>esty</a:t>
            </a:r>
            <a:r>
              <a:rPr sz="2200" b="1" dirty="0" smtClean="0"/>
              <a:t> </a:t>
            </a:r>
            <a:r>
              <a:rPr sz="2200" b="1" dirty="0" err="1"/>
              <a:t>kvalitativní-neuropsychologické</a:t>
            </a:r>
            <a:r>
              <a:rPr sz="2200" dirty="0"/>
              <a:t>: </a:t>
            </a:r>
            <a:r>
              <a:rPr sz="2200" dirty="0" err="1"/>
              <a:t>množství</a:t>
            </a:r>
            <a:r>
              <a:rPr sz="2200" dirty="0"/>
              <a:t> </a:t>
            </a:r>
            <a:r>
              <a:rPr sz="2200" dirty="0" err="1"/>
              <a:t>krátkých</a:t>
            </a:r>
            <a:r>
              <a:rPr sz="2200" dirty="0"/>
              <a:t>, </a:t>
            </a:r>
            <a:r>
              <a:rPr sz="2200" dirty="0" err="1"/>
              <a:t>jednoduchých</a:t>
            </a:r>
            <a:r>
              <a:rPr sz="2200" dirty="0"/>
              <a:t> </a:t>
            </a:r>
            <a:r>
              <a:rPr sz="2200" dirty="0" err="1"/>
              <a:t>zkoušek</a:t>
            </a:r>
            <a:r>
              <a:rPr sz="2200" dirty="0"/>
              <a:t> -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tam,kde</a:t>
            </a:r>
            <a:r>
              <a:rPr sz="2200" dirty="0"/>
              <a:t> </a:t>
            </a:r>
            <a:r>
              <a:rPr sz="2200" dirty="0" err="1"/>
              <a:t>klasický</a:t>
            </a:r>
            <a:r>
              <a:rPr sz="2200" dirty="0"/>
              <a:t> </a:t>
            </a:r>
            <a:r>
              <a:rPr sz="2200" dirty="0" err="1"/>
              <a:t>psychometrický</a:t>
            </a:r>
            <a:r>
              <a:rPr sz="2200" dirty="0"/>
              <a:t> test je </a:t>
            </a:r>
            <a:r>
              <a:rPr sz="2200" dirty="0" err="1"/>
              <a:t>příliš</a:t>
            </a:r>
            <a:r>
              <a:rPr sz="2200" dirty="0"/>
              <a:t> </a:t>
            </a:r>
            <a:r>
              <a:rPr sz="2200" dirty="0" err="1"/>
              <a:t>velké</a:t>
            </a:r>
            <a:r>
              <a:rPr sz="2200" dirty="0"/>
              <a:t> </a:t>
            </a:r>
            <a:r>
              <a:rPr sz="2200" dirty="0" err="1"/>
              <a:t>sousto</a:t>
            </a:r>
            <a:r>
              <a:rPr sz="2200" dirty="0"/>
              <a:t>; </a:t>
            </a:r>
            <a:r>
              <a:rPr sz="2200" dirty="0" err="1"/>
              <a:t>vyžadují</a:t>
            </a:r>
            <a:r>
              <a:rPr sz="2200" dirty="0"/>
              <a:t> </a:t>
            </a:r>
            <a:r>
              <a:rPr sz="2200" dirty="0" err="1"/>
              <a:t>větší</a:t>
            </a:r>
            <a:r>
              <a:rPr sz="2200" dirty="0"/>
              <a:t> </a:t>
            </a:r>
            <a:r>
              <a:rPr sz="2200" dirty="0" err="1"/>
              <a:t>psychologickou</a:t>
            </a:r>
            <a:r>
              <a:rPr sz="2200" dirty="0"/>
              <a:t> </a:t>
            </a:r>
            <a:r>
              <a:rPr lang="cs-CZ" sz="2200" dirty="0" smtClean="0"/>
              <a:t>                     </a:t>
            </a:r>
            <a:r>
              <a:rPr sz="2200" dirty="0" smtClean="0"/>
              <a:t>a </a:t>
            </a:r>
            <a:r>
              <a:rPr sz="2200" dirty="0" err="1"/>
              <a:t>částečně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neurologickou</a:t>
            </a:r>
            <a:r>
              <a:rPr sz="2200" dirty="0"/>
              <a:t> </a:t>
            </a:r>
            <a:r>
              <a:rPr sz="2200" dirty="0" err="1"/>
              <a:t>erudici</a:t>
            </a:r>
            <a:r>
              <a:rPr sz="2200" dirty="0"/>
              <a:t> </a:t>
            </a:r>
            <a:r>
              <a:rPr sz="2200" dirty="0" err="1"/>
              <a:t>vyšetřujícího</a:t>
            </a:r>
            <a:r>
              <a:rPr sz="2200" dirty="0"/>
              <a:t>; </a:t>
            </a:r>
            <a:r>
              <a:rPr sz="2200" dirty="0" err="1"/>
              <a:t>neplatí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jednoduché</a:t>
            </a:r>
            <a:r>
              <a:rPr sz="2200" dirty="0"/>
              <a:t> a </a:t>
            </a:r>
            <a:r>
              <a:rPr sz="2200" dirty="0" err="1"/>
              <a:t>krátké</a:t>
            </a:r>
            <a:r>
              <a:rPr sz="2200" dirty="0"/>
              <a:t> testy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provádět</a:t>
            </a:r>
            <a:r>
              <a:rPr sz="2200" dirty="0"/>
              <a:t> </a:t>
            </a:r>
            <a:r>
              <a:rPr sz="2200" dirty="0" err="1"/>
              <a:t>každý</a:t>
            </a:r>
            <a:r>
              <a:rPr sz="2200" dirty="0"/>
              <a:t> - </a:t>
            </a:r>
            <a:r>
              <a:rPr sz="2200" dirty="0" err="1"/>
              <a:t>nedovede</a:t>
            </a:r>
            <a:r>
              <a:rPr sz="2200" dirty="0"/>
              <a:t> je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správně</a:t>
            </a:r>
            <a:r>
              <a:rPr sz="2200" dirty="0"/>
              <a:t> </a:t>
            </a:r>
            <a:r>
              <a:rPr sz="2200" dirty="0" err="1"/>
              <a:t>vyhodnotit</a:t>
            </a:r>
            <a:r>
              <a:rPr sz="2200" dirty="0"/>
              <a:t>; </a:t>
            </a:r>
            <a:r>
              <a:rPr sz="2200" dirty="0" err="1"/>
              <a:t>neví</a:t>
            </a:r>
            <a:r>
              <a:rPr sz="2200" dirty="0"/>
              <a:t>, co </a:t>
            </a:r>
            <a:r>
              <a:rPr sz="2200" dirty="0" err="1"/>
              <a:t>vlastně</a:t>
            </a:r>
            <a:r>
              <a:rPr sz="2200" dirty="0"/>
              <a:t> </a:t>
            </a:r>
            <a:r>
              <a:rPr sz="2200" dirty="0" err="1"/>
              <a:t>vyšetřil</a:t>
            </a:r>
            <a:r>
              <a:rPr sz="2200" dirty="0"/>
              <a:t>; </a:t>
            </a:r>
            <a:r>
              <a:rPr sz="2200" dirty="0" err="1"/>
              <a:t>nedovede</a:t>
            </a:r>
            <a:r>
              <a:rPr sz="2200" dirty="0"/>
              <a:t> </a:t>
            </a:r>
            <a:r>
              <a:rPr sz="2200" dirty="0" err="1"/>
              <a:t>výsledky</a:t>
            </a:r>
            <a:r>
              <a:rPr sz="2200" dirty="0"/>
              <a:t> </a:t>
            </a:r>
            <a:r>
              <a:rPr sz="2200" dirty="0" err="1"/>
              <a:t>shrnout</a:t>
            </a:r>
            <a:r>
              <a:rPr sz="2200" dirty="0"/>
              <a:t> do </a:t>
            </a:r>
            <a:r>
              <a:rPr sz="2200" dirty="0" err="1"/>
              <a:t>celkového</a:t>
            </a:r>
            <a:r>
              <a:rPr sz="2200" dirty="0"/>
              <a:t> </a:t>
            </a:r>
            <a:r>
              <a:rPr sz="2200" dirty="0" err="1"/>
              <a:t>klinického</a:t>
            </a:r>
            <a:r>
              <a:rPr sz="2200" dirty="0"/>
              <a:t> </a:t>
            </a:r>
            <a:r>
              <a:rPr sz="2200" dirty="0" err="1"/>
              <a:t>obrazu</a:t>
            </a:r>
            <a:r>
              <a:rPr sz="2200" dirty="0"/>
              <a:t> </a:t>
            </a:r>
            <a:r>
              <a:rPr sz="2000" dirty="0"/>
              <a:t>(</a:t>
            </a:r>
            <a:r>
              <a:rPr sz="2000" dirty="0" err="1"/>
              <a:t>pozor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kreativitu</a:t>
            </a:r>
            <a:r>
              <a:rPr sz="2000" dirty="0"/>
              <a:t> a </a:t>
            </a:r>
            <a:r>
              <a:rPr sz="2000" dirty="0" err="1"/>
              <a:t>metodologicky</a:t>
            </a:r>
            <a:r>
              <a:rPr sz="2000" dirty="0"/>
              <a:t> ne dost </a:t>
            </a:r>
            <a:r>
              <a:rPr sz="2000" dirty="0" err="1"/>
              <a:t>zodpovědný</a:t>
            </a:r>
            <a:r>
              <a:rPr sz="2000" dirty="0"/>
              <a:t> </a:t>
            </a:r>
            <a:r>
              <a:rPr sz="2000" dirty="0" err="1"/>
              <a:t>přístup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diagnostice</a:t>
            </a:r>
            <a:r>
              <a:rPr sz="2000" dirty="0"/>
              <a:t> </a:t>
            </a:r>
            <a:r>
              <a:rPr sz="2000" dirty="0" err="1"/>
              <a:t>tohoto</a:t>
            </a:r>
            <a:r>
              <a:rPr sz="2000" dirty="0"/>
              <a:t> </a:t>
            </a:r>
            <a:r>
              <a:rPr sz="2000" dirty="0" err="1"/>
              <a:t>typu</a:t>
            </a:r>
            <a:r>
              <a:rPr sz="2000" dirty="0"/>
              <a:t> !!!)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Mentální (inteligenční) testy"/>
          <p:cNvSpPr txBox="1">
            <a:spLocks noGrp="1"/>
          </p:cNvSpPr>
          <p:nvPr>
            <p:ph type="title"/>
          </p:nvPr>
        </p:nvSpPr>
        <p:spPr>
          <a:xfrm>
            <a:off x="3088640" y="29627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96570">
              <a:defRPr sz="6800"/>
            </a:lvl1pPr>
          </a:lstStyle>
          <a:p>
            <a:r>
              <a:rPr sz="4800" dirty="0" err="1"/>
              <a:t>Mentální</a:t>
            </a:r>
            <a:r>
              <a:rPr sz="4800" dirty="0"/>
              <a:t> (</a:t>
            </a:r>
            <a:r>
              <a:rPr sz="4800" dirty="0" err="1"/>
              <a:t>inteligenční</a:t>
            </a:r>
            <a:r>
              <a:rPr sz="4800" dirty="0"/>
              <a:t>) testy</a:t>
            </a:r>
          </a:p>
        </p:txBody>
      </p:sp>
      <p:sp>
        <p:nvSpPr>
          <p:cNvPr id="218" name="Wechslerovy testy - nabízejí  kvantitativní a grafické vyhodnocení verbálních i neverbálních výkonů i výpočet míry deteriorace - vhodné např: pro posudkové účely…"/>
          <p:cNvSpPr txBox="1">
            <a:spLocks noGrp="1"/>
          </p:cNvSpPr>
          <p:nvPr>
            <p:ph type="body" idx="1"/>
          </p:nvPr>
        </p:nvSpPr>
        <p:spPr>
          <a:xfrm>
            <a:off x="321277" y="2409566"/>
            <a:ext cx="12307328" cy="69939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b="1" dirty="0" err="1"/>
              <a:t>Wechslerovy</a:t>
            </a:r>
            <a:r>
              <a:rPr sz="2200" b="1" dirty="0"/>
              <a:t> testy </a:t>
            </a:r>
            <a:r>
              <a:rPr sz="2200" dirty="0"/>
              <a:t>- </a:t>
            </a:r>
            <a:r>
              <a:rPr sz="2200" dirty="0" err="1"/>
              <a:t>nabízejí</a:t>
            </a:r>
            <a:r>
              <a:rPr sz="2200" dirty="0"/>
              <a:t>  </a:t>
            </a:r>
            <a:r>
              <a:rPr sz="2200" dirty="0" err="1"/>
              <a:t>kvantitativní</a:t>
            </a:r>
            <a:r>
              <a:rPr sz="2200" dirty="0"/>
              <a:t> a </a:t>
            </a:r>
            <a:r>
              <a:rPr sz="2200" dirty="0" err="1"/>
              <a:t>grafické</a:t>
            </a:r>
            <a:r>
              <a:rPr sz="2200" dirty="0"/>
              <a:t> </a:t>
            </a:r>
            <a:r>
              <a:rPr sz="2200" dirty="0" err="1"/>
              <a:t>vyhodnocení</a:t>
            </a:r>
            <a:r>
              <a:rPr sz="2200" dirty="0"/>
              <a:t> </a:t>
            </a:r>
            <a:r>
              <a:rPr sz="2200" dirty="0" err="1"/>
              <a:t>verbálních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neverbálních</a:t>
            </a:r>
            <a:r>
              <a:rPr sz="2200" dirty="0"/>
              <a:t> </a:t>
            </a:r>
            <a:r>
              <a:rPr sz="2200" dirty="0" err="1"/>
              <a:t>výkonů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výpočet</a:t>
            </a:r>
            <a:r>
              <a:rPr sz="2200" dirty="0"/>
              <a:t> </a:t>
            </a:r>
            <a:r>
              <a:rPr sz="2200" dirty="0" err="1"/>
              <a:t>míry</a:t>
            </a:r>
            <a:r>
              <a:rPr sz="2200" dirty="0"/>
              <a:t> </a:t>
            </a:r>
            <a:r>
              <a:rPr sz="2200" dirty="0" err="1"/>
              <a:t>deteriorace</a:t>
            </a:r>
            <a:r>
              <a:rPr sz="2200" dirty="0"/>
              <a:t> - </a:t>
            </a:r>
            <a:r>
              <a:rPr sz="2200" dirty="0" err="1"/>
              <a:t>vhodné</a:t>
            </a:r>
            <a:r>
              <a:rPr sz="2200" dirty="0"/>
              <a:t> </a:t>
            </a:r>
            <a:r>
              <a:rPr sz="2200" dirty="0" err="1"/>
              <a:t>např</a:t>
            </a:r>
            <a:r>
              <a:rPr sz="2200" dirty="0"/>
              <a:t>: pro </a:t>
            </a:r>
            <a:r>
              <a:rPr sz="2200" dirty="0" err="1"/>
              <a:t>posudkové</a:t>
            </a:r>
            <a:r>
              <a:rPr sz="2200" dirty="0"/>
              <a:t> </a:t>
            </a:r>
            <a:r>
              <a:rPr sz="2200" dirty="0" err="1"/>
              <a:t>účely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m</a:t>
            </a:r>
            <a:r>
              <a:rPr sz="2200" dirty="0" err="1" smtClean="0"/>
              <a:t>ěření</a:t>
            </a:r>
            <a:r>
              <a:rPr sz="2200" dirty="0" smtClean="0"/>
              <a:t> </a:t>
            </a:r>
            <a:r>
              <a:rPr sz="2200" dirty="0" err="1"/>
              <a:t>premorbidní</a:t>
            </a:r>
            <a:r>
              <a:rPr sz="2200" dirty="0"/>
              <a:t> </a:t>
            </a:r>
            <a:r>
              <a:rPr sz="2200" dirty="0" err="1"/>
              <a:t>inteligence</a:t>
            </a:r>
            <a:r>
              <a:rPr sz="2200" dirty="0"/>
              <a:t> - </a:t>
            </a:r>
            <a:r>
              <a:rPr sz="2200" b="1" dirty="0"/>
              <a:t>NART</a:t>
            </a:r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b="1" dirty="0"/>
              <a:t>IST</a:t>
            </a:r>
            <a:r>
              <a:rPr sz="2200" dirty="0"/>
              <a:t> - </a:t>
            </a:r>
            <a:r>
              <a:rPr sz="2200" dirty="0" err="1"/>
              <a:t>Amthauer</a:t>
            </a:r>
            <a:r>
              <a:rPr sz="2200" dirty="0"/>
              <a:t> - </a:t>
            </a:r>
            <a:r>
              <a:rPr sz="2200" dirty="0" err="1"/>
              <a:t>dobře</a:t>
            </a:r>
            <a:r>
              <a:rPr sz="2200" dirty="0"/>
              <a:t> </a:t>
            </a:r>
            <a:r>
              <a:rPr sz="2200" dirty="0" err="1"/>
              <a:t>fungující</a:t>
            </a:r>
            <a:r>
              <a:rPr sz="2200" dirty="0"/>
              <a:t> test; </a:t>
            </a:r>
            <a:r>
              <a:rPr sz="2200" dirty="0" err="1"/>
              <a:t>baterie</a:t>
            </a:r>
            <a:r>
              <a:rPr sz="2200" dirty="0"/>
              <a:t> </a:t>
            </a:r>
            <a:r>
              <a:rPr sz="2200" dirty="0" err="1"/>
              <a:t>dílčích</a:t>
            </a:r>
            <a:r>
              <a:rPr sz="2200" dirty="0"/>
              <a:t> </a:t>
            </a:r>
            <a:r>
              <a:rPr sz="2200" dirty="0" err="1"/>
              <a:t>subtestů</a:t>
            </a:r>
            <a:r>
              <a:rPr sz="2200" dirty="0"/>
              <a:t> </a:t>
            </a:r>
            <a:r>
              <a:rPr sz="2200" dirty="0" err="1"/>
              <a:t>zaměřených</a:t>
            </a:r>
            <a:r>
              <a:rPr sz="2200" dirty="0"/>
              <a:t> k </a:t>
            </a:r>
            <a:r>
              <a:rPr sz="2200" dirty="0" err="1"/>
              <a:t>různým</a:t>
            </a:r>
            <a:r>
              <a:rPr sz="2200" dirty="0"/>
              <a:t> </a:t>
            </a:r>
            <a:r>
              <a:rPr sz="2200" dirty="0" err="1"/>
              <a:t>oblastem</a:t>
            </a:r>
            <a:r>
              <a:rPr sz="2200" dirty="0"/>
              <a:t> </a:t>
            </a:r>
            <a:r>
              <a:rPr sz="2200" dirty="0" err="1"/>
              <a:t>mentálních</a:t>
            </a:r>
            <a:r>
              <a:rPr sz="2200" dirty="0"/>
              <a:t> </a:t>
            </a:r>
            <a:r>
              <a:rPr sz="2200" dirty="0" err="1"/>
              <a:t>výkonů</a:t>
            </a:r>
            <a:r>
              <a:rPr sz="2200" dirty="0"/>
              <a:t>; </a:t>
            </a:r>
            <a:r>
              <a:rPr sz="2200" dirty="0" err="1"/>
              <a:t>tužka</a:t>
            </a:r>
            <a:r>
              <a:rPr sz="2200" dirty="0"/>
              <a:t> </a:t>
            </a:r>
            <a:r>
              <a:rPr sz="2200" dirty="0" err="1"/>
              <a:t>papír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PC </a:t>
            </a:r>
            <a:r>
              <a:rPr sz="2200" dirty="0" err="1"/>
              <a:t>podoba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lang="cs-CZ" sz="2200" dirty="0" err="1" smtClean="0"/>
              <a:t>m</a:t>
            </a:r>
            <a:r>
              <a:rPr sz="2200" dirty="0" err="1" smtClean="0"/>
              <a:t>entální</a:t>
            </a:r>
            <a:r>
              <a:rPr sz="2200" dirty="0" smtClean="0"/>
              <a:t> </a:t>
            </a:r>
            <a:r>
              <a:rPr sz="2200" dirty="0" err="1"/>
              <a:t>potenciál</a:t>
            </a:r>
            <a:r>
              <a:rPr sz="2200" dirty="0"/>
              <a:t> </a:t>
            </a:r>
            <a:r>
              <a:rPr sz="2200" dirty="0" err="1"/>
              <a:t>lze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dirty="0" err="1"/>
              <a:t>měřit</a:t>
            </a:r>
            <a:r>
              <a:rPr sz="2200" dirty="0"/>
              <a:t> </a:t>
            </a:r>
            <a:r>
              <a:rPr sz="2200" dirty="0" err="1"/>
              <a:t>snázeji</a:t>
            </a:r>
            <a:r>
              <a:rPr sz="2200" dirty="0"/>
              <a:t> a </a:t>
            </a:r>
            <a:r>
              <a:rPr sz="2200" dirty="0" err="1"/>
              <a:t>efektivněji</a:t>
            </a:r>
            <a:r>
              <a:rPr sz="2200" dirty="0"/>
              <a:t> </a:t>
            </a:r>
            <a:r>
              <a:rPr sz="2200" dirty="0" err="1"/>
              <a:t>pomocí</a:t>
            </a:r>
            <a:r>
              <a:rPr sz="2200" dirty="0"/>
              <a:t> </a:t>
            </a:r>
            <a:r>
              <a:rPr sz="2200" b="1" dirty="0" err="1"/>
              <a:t>neverbálních</a:t>
            </a:r>
            <a:r>
              <a:rPr sz="2200" b="1" dirty="0"/>
              <a:t> </a:t>
            </a:r>
            <a:r>
              <a:rPr sz="2200" b="1" dirty="0" err="1"/>
              <a:t>testů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jednoduchých</a:t>
            </a:r>
            <a:r>
              <a:rPr sz="2200" dirty="0"/>
              <a:t> </a:t>
            </a:r>
            <a:r>
              <a:rPr sz="2200" dirty="0" smtClean="0"/>
              <a:t>(a </a:t>
            </a:r>
            <a:r>
              <a:rPr sz="2200" dirty="0" err="1"/>
              <a:t>přesto</a:t>
            </a:r>
            <a:r>
              <a:rPr sz="2200" dirty="0"/>
              <a:t> co do  </a:t>
            </a:r>
            <a:r>
              <a:rPr sz="2200" dirty="0" err="1"/>
              <a:t>složitosti</a:t>
            </a:r>
            <a:r>
              <a:rPr sz="2200" dirty="0"/>
              <a:t> </a:t>
            </a:r>
            <a:r>
              <a:rPr sz="2200" dirty="0" err="1"/>
              <a:t>úkolů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komplikovaných</a:t>
            </a:r>
            <a:r>
              <a:rPr sz="2200" dirty="0"/>
              <a:t>) </a:t>
            </a:r>
            <a:r>
              <a:rPr sz="2200" dirty="0" err="1"/>
              <a:t>sekvencí</a:t>
            </a:r>
            <a:r>
              <a:rPr sz="2200" dirty="0"/>
              <a:t> </a:t>
            </a:r>
            <a:r>
              <a:rPr sz="2200" dirty="0" err="1"/>
              <a:t>geometrických</a:t>
            </a:r>
            <a:r>
              <a:rPr sz="2200" dirty="0"/>
              <a:t> </a:t>
            </a:r>
            <a:r>
              <a:rPr sz="2200" dirty="0" err="1"/>
              <a:t>tvarů</a:t>
            </a:r>
            <a:r>
              <a:rPr sz="2200" dirty="0"/>
              <a:t>, </a:t>
            </a:r>
            <a:r>
              <a:rPr sz="2200" dirty="0" err="1"/>
              <a:t>číslic</a:t>
            </a:r>
            <a:r>
              <a:rPr sz="2200" dirty="0"/>
              <a:t>, </a:t>
            </a:r>
            <a:r>
              <a:rPr sz="2200" dirty="0" err="1"/>
              <a:t>jednoduchých</a:t>
            </a:r>
            <a:r>
              <a:rPr sz="2200" dirty="0"/>
              <a:t> </a:t>
            </a:r>
            <a:r>
              <a:rPr sz="2200" dirty="0" err="1"/>
              <a:t>obrázků</a:t>
            </a:r>
            <a:r>
              <a:rPr sz="2200" dirty="0"/>
              <a:t>; </a:t>
            </a:r>
            <a:r>
              <a:rPr sz="2200" dirty="0" err="1"/>
              <a:t>odpadnou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kulturou</a:t>
            </a:r>
            <a:r>
              <a:rPr sz="2200" dirty="0"/>
              <a:t> </a:t>
            </a:r>
            <a:r>
              <a:rPr lang="cs-CZ" sz="2200" dirty="0" smtClean="0"/>
              <a:t>                </a:t>
            </a:r>
            <a:r>
              <a:rPr sz="2200" dirty="0" smtClean="0"/>
              <a:t>a </a:t>
            </a:r>
            <a:r>
              <a:rPr sz="2200" dirty="0" err="1"/>
              <a:t>vědomostmi</a:t>
            </a:r>
            <a:r>
              <a:rPr sz="2200" dirty="0"/>
              <a:t>; </a:t>
            </a:r>
            <a:r>
              <a:rPr sz="2200" dirty="0" err="1"/>
              <a:t>celkem</a:t>
            </a:r>
            <a:r>
              <a:rPr sz="2200" dirty="0"/>
              <a:t> </a:t>
            </a:r>
            <a:r>
              <a:rPr sz="2200" dirty="0" err="1"/>
              <a:t>spolehlivě</a:t>
            </a:r>
            <a:r>
              <a:rPr sz="2200" dirty="0"/>
              <a:t> </a:t>
            </a:r>
            <a:r>
              <a:rPr sz="2200" dirty="0" err="1"/>
              <a:t>vyšetříme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pacienty</a:t>
            </a:r>
            <a:r>
              <a:rPr sz="2200" dirty="0"/>
              <a:t>, </a:t>
            </a:r>
            <a:r>
              <a:rPr sz="2200" dirty="0" err="1"/>
              <a:t>kde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pamětí</a:t>
            </a:r>
            <a:r>
              <a:rPr sz="2200" dirty="0"/>
              <a:t>, </a:t>
            </a:r>
            <a:r>
              <a:rPr sz="2200" dirty="0" err="1"/>
              <a:t>prací</a:t>
            </a:r>
            <a:r>
              <a:rPr sz="2200" dirty="0"/>
              <a:t> s </a:t>
            </a:r>
            <a:r>
              <a:rPr sz="2200" dirty="0" err="1"/>
              <a:t>verbálním</a:t>
            </a:r>
            <a:r>
              <a:rPr sz="2200" dirty="0"/>
              <a:t> </a:t>
            </a:r>
            <a:r>
              <a:rPr sz="2200" dirty="0" err="1"/>
              <a:t>materiálem</a:t>
            </a:r>
            <a:r>
              <a:rPr sz="2200" dirty="0"/>
              <a:t>, s </a:t>
            </a:r>
            <a:r>
              <a:rPr sz="2200" dirty="0" err="1"/>
              <a:t>déledobou</a:t>
            </a:r>
            <a:r>
              <a:rPr sz="2200" dirty="0"/>
              <a:t> </a:t>
            </a:r>
            <a:r>
              <a:rPr sz="2200" dirty="0" err="1"/>
              <a:t>koncentrací</a:t>
            </a:r>
            <a:r>
              <a:rPr sz="2200" dirty="0"/>
              <a:t> </a:t>
            </a:r>
            <a:r>
              <a:rPr sz="2200" dirty="0" err="1"/>
              <a:t>pozornosti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b="1" dirty="0" err="1"/>
              <a:t>Ravenovy</a:t>
            </a:r>
            <a:r>
              <a:rPr sz="2200" b="1" dirty="0"/>
              <a:t> </a:t>
            </a:r>
            <a:r>
              <a:rPr sz="2200" b="1" dirty="0" err="1"/>
              <a:t>progresivní</a:t>
            </a:r>
            <a:r>
              <a:rPr sz="2200" b="1" dirty="0"/>
              <a:t> </a:t>
            </a:r>
            <a:r>
              <a:rPr sz="2200" b="1" dirty="0" err="1"/>
              <a:t>matrice</a:t>
            </a:r>
            <a:r>
              <a:rPr sz="2200" b="1" dirty="0"/>
              <a:t> </a:t>
            </a:r>
            <a:r>
              <a:rPr sz="2200" dirty="0" err="1"/>
              <a:t>velmi</a:t>
            </a:r>
            <a:r>
              <a:rPr sz="2200" dirty="0"/>
              <a:t> </a:t>
            </a:r>
            <a:r>
              <a:rPr sz="2200" dirty="0" err="1"/>
              <a:t>dobře</a:t>
            </a:r>
            <a:r>
              <a:rPr sz="2200" dirty="0"/>
              <a:t> </a:t>
            </a:r>
            <a:r>
              <a:rPr sz="2200" dirty="0" err="1"/>
              <a:t>použitelný</a:t>
            </a:r>
            <a:r>
              <a:rPr sz="2200" dirty="0"/>
              <a:t>, bez </a:t>
            </a:r>
            <a:r>
              <a:rPr sz="2200" dirty="0" err="1"/>
              <a:t>ohledu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věk</a:t>
            </a:r>
            <a:r>
              <a:rPr sz="2200" dirty="0"/>
              <a:t>, </a:t>
            </a:r>
            <a:r>
              <a:rPr sz="2200" dirty="0" err="1"/>
              <a:t>vzdělání</a:t>
            </a:r>
            <a:r>
              <a:rPr sz="2200" dirty="0"/>
              <a:t> </a:t>
            </a:r>
            <a:r>
              <a:rPr lang="cs-CZ" sz="2200" dirty="0" smtClean="0"/>
              <a:t>               </a:t>
            </a:r>
            <a:r>
              <a:rPr sz="2200" dirty="0" smtClean="0"/>
              <a:t>a </a:t>
            </a:r>
            <a:r>
              <a:rPr sz="2200" dirty="0"/>
              <a:t>v </a:t>
            </a:r>
            <a:r>
              <a:rPr sz="2200" dirty="0" err="1"/>
              <a:t>podstatě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bez </a:t>
            </a:r>
            <a:r>
              <a:rPr sz="2200" dirty="0" err="1"/>
              <a:t>ohledu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typ</a:t>
            </a:r>
            <a:r>
              <a:rPr sz="2200" dirty="0"/>
              <a:t> a </a:t>
            </a:r>
            <a:r>
              <a:rPr sz="2200" dirty="0" err="1"/>
              <a:t>míru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b="1" dirty="0" err="1"/>
              <a:t>Barevný</a:t>
            </a:r>
            <a:r>
              <a:rPr sz="2200" b="1" dirty="0"/>
              <a:t> </a:t>
            </a:r>
            <a:r>
              <a:rPr sz="2200" b="1" dirty="0" err="1"/>
              <a:t>Ravenův</a:t>
            </a:r>
            <a:r>
              <a:rPr sz="2200" b="1" dirty="0"/>
              <a:t> test </a:t>
            </a:r>
            <a:r>
              <a:rPr sz="2200" dirty="0"/>
              <a:t>- je </a:t>
            </a:r>
            <a:r>
              <a:rPr sz="2200" dirty="0" err="1"/>
              <a:t>pověstným</a:t>
            </a:r>
            <a:r>
              <a:rPr sz="2200" dirty="0"/>
              <a:t> </a:t>
            </a:r>
            <a:r>
              <a:rPr sz="2200" dirty="0" err="1"/>
              <a:t>testem</a:t>
            </a:r>
            <a:r>
              <a:rPr sz="2200" dirty="0"/>
              <a:t> </a:t>
            </a:r>
            <a:r>
              <a:rPr sz="2200" dirty="0" err="1"/>
              <a:t>útěchy</a:t>
            </a:r>
            <a:r>
              <a:rPr sz="2200" dirty="0"/>
              <a:t>; </a:t>
            </a:r>
            <a:r>
              <a:rPr sz="2200" dirty="0" err="1"/>
              <a:t>schopnost</a:t>
            </a:r>
            <a:r>
              <a:rPr sz="2200" dirty="0"/>
              <a:t> test </a:t>
            </a:r>
            <a:r>
              <a:rPr sz="2200" dirty="0" err="1"/>
              <a:t>absolvovat</a:t>
            </a:r>
            <a:r>
              <a:rPr sz="2200" dirty="0"/>
              <a:t> je </a:t>
            </a:r>
            <a:r>
              <a:rPr sz="2200" dirty="0" err="1"/>
              <a:t>hranou</a:t>
            </a:r>
            <a:r>
              <a:rPr sz="2200" dirty="0"/>
              <a:t> </a:t>
            </a:r>
            <a:r>
              <a:rPr sz="2200" dirty="0" err="1"/>
              <a:t>veškeré</a:t>
            </a:r>
            <a:r>
              <a:rPr sz="2200" dirty="0"/>
              <a:t> </a:t>
            </a:r>
            <a:r>
              <a:rPr sz="2200" dirty="0" err="1"/>
              <a:t>psychometrické</a:t>
            </a:r>
            <a:r>
              <a:rPr sz="2200" dirty="0"/>
              <a:t> </a:t>
            </a:r>
            <a:r>
              <a:rPr sz="2200" dirty="0" err="1"/>
              <a:t>diagnostiky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b="1" dirty="0" err="1"/>
              <a:t>Ravenův</a:t>
            </a:r>
            <a:r>
              <a:rPr sz="2200" b="1" dirty="0"/>
              <a:t> test “pro </a:t>
            </a:r>
            <a:r>
              <a:rPr sz="2200" b="1" dirty="0" err="1"/>
              <a:t>pokročilé</a:t>
            </a:r>
            <a:r>
              <a:rPr sz="2200" b="1" dirty="0"/>
              <a:t>” </a:t>
            </a:r>
            <a:r>
              <a:rPr sz="2200" dirty="0"/>
              <a:t>- </a:t>
            </a:r>
            <a:r>
              <a:rPr sz="2200" dirty="0" err="1"/>
              <a:t>sofistikovaně</a:t>
            </a:r>
            <a:r>
              <a:rPr sz="2200" dirty="0"/>
              <a:t> a </a:t>
            </a:r>
            <a:r>
              <a:rPr sz="2200" dirty="0" err="1"/>
              <a:t>psychometricky</a:t>
            </a:r>
            <a:r>
              <a:rPr sz="2200" dirty="0"/>
              <a:t> </a:t>
            </a:r>
            <a:r>
              <a:rPr sz="2200" dirty="0" err="1"/>
              <a:t>zdatně</a:t>
            </a:r>
            <a:r>
              <a:rPr sz="2200" dirty="0"/>
              <a:t> </a:t>
            </a:r>
            <a:r>
              <a:rPr sz="2200" dirty="0" err="1"/>
              <a:t>vytvořený</a:t>
            </a:r>
            <a:r>
              <a:rPr sz="2200" dirty="0"/>
              <a:t> test; </a:t>
            </a:r>
            <a:r>
              <a:rPr sz="2200" dirty="0" err="1"/>
              <a:t>schopný</a:t>
            </a:r>
            <a:r>
              <a:rPr sz="2200" dirty="0"/>
              <a:t> </a:t>
            </a:r>
            <a:r>
              <a:rPr sz="2200" dirty="0" err="1"/>
              <a:t>rozlišovat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mentálně</a:t>
            </a:r>
            <a:r>
              <a:rPr sz="2200" dirty="0"/>
              <a:t> </a:t>
            </a:r>
            <a:r>
              <a:rPr sz="2200" dirty="0" err="1"/>
              <a:t>nadprůměrně</a:t>
            </a:r>
            <a:r>
              <a:rPr sz="2200" dirty="0"/>
              <a:t> </a:t>
            </a:r>
            <a:r>
              <a:rPr sz="2200" dirty="0" err="1"/>
              <a:t>zdatnými</a:t>
            </a:r>
            <a:endParaRPr sz="2200" dirty="0"/>
          </a:p>
          <a:p>
            <a:pPr marL="240030" indent="-240030" defTabSz="315468">
              <a:lnSpc>
                <a:spcPct val="100000"/>
              </a:lnSpc>
              <a:spcBef>
                <a:spcPts val="2200"/>
              </a:spcBef>
              <a:defRPr sz="1728"/>
            </a:pPr>
            <a:r>
              <a:rPr sz="2200" dirty="0"/>
              <a:t>T.I.P ( Test </a:t>
            </a:r>
            <a:r>
              <a:rPr sz="2200" dirty="0" err="1"/>
              <a:t>intelektového</a:t>
            </a:r>
            <a:r>
              <a:rPr sz="2200" dirty="0"/>
              <a:t> </a:t>
            </a:r>
            <a:r>
              <a:rPr sz="2200" dirty="0" err="1"/>
              <a:t>potenciálu</a:t>
            </a:r>
            <a:r>
              <a:rPr sz="2200" dirty="0"/>
              <a:t> - </a:t>
            </a:r>
            <a:r>
              <a:rPr sz="2200" dirty="0" err="1"/>
              <a:t>Říčan</a:t>
            </a:r>
            <a:r>
              <a:rPr sz="2200" dirty="0"/>
              <a:t>)- </a:t>
            </a:r>
            <a:r>
              <a:rPr sz="2200" dirty="0" err="1"/>
              <a:t>pečlivé</a:t>
            </a:r>
            <a:r>
              <a:rPr sz="2200" dirty="0"/>
              <a:t> </a:t>
            </a:r>
            <a:r>
              <a:rPr sz="2200" dirty="0" err="1"/>
              <a:t>normy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sty paměti"/>
          <p:cNvSpPr txBox="1">
            <a:spLocks noGrp="1"/>
          </p:cNvSpPr>
          <p:nvPr>
            <p:ph type="title"/>
          </p:nvPr>
        </p:nvSpPr>
        <p:spPr>
          <a:xfrm>
            <a:off x="3088640" y="18506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Testy </a:t>
            </a:r>
            <a:r>
              <a:rPr sz="4800" dirty="0" err="1"/>
              <a:t>paměti</a:t>
            </a:r>
            <a:endParaRPr sz="4800" dirty="0"/>
          </a:p>
        </p:txBody>
      </p:sp>
      <p:sp>
        <p:nvSpPr>
          <p:cNvPr id="221" name="Wechsler Memory Scale-Revised…"/>
          <p:cNvSpPr txBox="1">
            <a:spLocks noGrp="1"/>
          </p:cNvSpPr>
          <p:nvPr>
            <p:ph type="body" idx="1"/>
          </p:nvPr>
        </p:nvSpPr>
        <p:spPr>
          <a:xfrm>
            <a:off x="358347" y="1606375"/>
            <a:ext cx="12294972" cy="69692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/>
              <a:t>Wechsler Memory Scale-Revised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 err="1"/>
              <a:t>Rivermead</a:t>
            </a:r>
            <a:r>
              <a:rPr sz="2200" dirty="0"/>
              <a:t> Behavioral Memory Test (RBMT) - </a:t>
            </a:r>
            <a:r>
              <a:rPr sz="2200" dirty="0" err="1"/>
              <a:t>přeložen</a:t>
            </a:r>
            <a:r>
              <a:rPr sz="2200" dirty="0"/>
              <a:t> do </a:t>
            </a:r>
            <a:r>
              <a:rPr sz="2200" dirty="0" err="1"/>
              <a:t>češtiny</a:t>
            </a:r>
            <a:r>
              <a:rPr sz="2200" dirty="0"/>
              <a:t>, </a:t>
            </a:r>
            <a:r>
              <a:rPr sz="2200" dirty="0" err="1"/>
              <a:t>má</a:t>
            </a:r>
            <a:r>
              <a:rPr sz="2200" dirty="0"/>
              <a:t> z </a:t>
            </a:r>
            <a:r>
              <a:rPr sz="2200" dirty="0" err="1"/>
              <a:t>něj</a:t>
            </a:r>
            <a:r>
              <a:rPr sz="2200" dirty="0"/>
              <a:t> </a:t>
            </a:r>
            <a:r>
              <a:rPr sz="2200" dirty="0" err="1" smtClean="0"/>
              <a:t>užitek</a:t>
            </a:r>
            <a:r>
              <a:rPr lang="cs-CZ" sz="2200" dirty="0" smtClean="0"/>
              <a:t>                                                     </a:t>
            </a:r>
            <a:r>
              <a:rPr sz="2200" dirty="0" smtClean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ergoterapeut</a:t>
            </a:r>
            <a:r>
              <a:rPr sz="2200" dirty="0"/>
              <a:t> - </a:t>
            </a:r>
            <a:r>
              <a:rPr sz="2200" dirty="0" err="1"/>
              <a:t>sleduje</a:t>
            </a:r>
            <a:r>
              <a:rPr sz="2200" dirty="0"/>
              <a:t> </a:t>
            </a:r>
            <a:r>
              <a:rPr sz="2200" dirty="0" err="1"/>
              <a:t>řadu</a:t>
            </a:r>
            <a:r>
              <a:rPr sz="2200" dirty="0"/>
              <a:t> </a:t>
            </a:r>
            <a:r>
              <a:rPr sz="2200" dirty="0" err="1"/>
              <a:t>typů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a </a:t>
            </a:r>
            <a:r>
              <a:rPr sz="2200" dirty="0" err="1"/>
              <a:t>problémů</a:t>
            </a:r>
            <a:r>
              <a:rPr sz="2200" dirty="0"/>
              <a:t> s </a:t>
            </a:r>
            <a:r>
              <a:rPr sz="2200" dirty="0" err="1"/>
              <a:t>ní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pak</a:t>
            </a:r>
            <a:r>
              <a:rPr sz="2200" dirty="0"/>
              <a:t> </a:t>
            </a:r>
            <a:r>
              <a:rPr sz="2200" dirty="0" err="1"/>
              <a:t>ergoterapeuty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prakticky</a:t>
            </a:r>
            <a:r>
              <a:rPr sz="2200" dirty="0"/>
              <a:t> </a:t>
            </a:r>
            <a:r>
              <a:rPr sz="2200" dirty="0" err="1"/>
              <a:t>cvičeny</a:t>
            </a:r>
            <a:endParaRPr sz="2200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/>
              <a:t>Recognition Memory Test (RMT; Warrington 1984)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/>
              <a:t>Adult Memory and Information Processing Battery (AMIPB; Coughlan, Hollows 1985)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/>
              <a:t>Luria-Nebraska Neuropsychological Examination-Memory Scale (Golden 1980)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sz="2200" dirty="0"/>
              <a:t>Benton Revised Visual Retention Test (BVRT; Benton 1974)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praxi</a:t>
            </a:r>
            <a:r>
              <a:rPr sz="2200" dirty="0"/>
              <a:t> </a:t>
            </a:r>
            <a:r>
              <a:rPr sz="2200" dirty="0" err="1"/>
              <a:t>stačí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jednoduché</a:t>
            </a:r>
            <a:r>
              <a:rPr sz="2200" dirty="0"/>
              <a:t> </a:t>
            </a:r>
            <a:r>
              <a:rPr sz="2200" dirty="0" err="1"/>
              <a:t>zkoušky</a:t>
            </a:r>
            <a:r>
              <a:rPr sz="2200" dirty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smtClean="0"/>
              <a:t>pro </a:t>
            </a:r>
            <a:r>
              <a:rPr sz="2200" dirty="0" err="1"/>
              <a:t>krátkodobou</a:t>
            </a:r>
            <a:r>
              <a:rPr sz="2200" dirty="0"/>
              <a:t> </a:t>
            </a:r>
            <a:r>
              <a:rPr sz="2200" dirty="0" err="1"/>
              <a:t>paměť</a:t>
            </a:r>
            <a:r>
              <a:rPr sz="2200" dirty="0"/>
              <a:t> </a:t>
            </a:r>
            <a:r>
              <a:rPr sz="2200" dirty="0" err="1"/>
              <a:t>Meiliho</a:t>
            </a:r>
            <a:r>
              <a:rPr sz="2200" dirty="0"/>
              <a:t> </a:t>
            </a:r>
            <a:r>
              <a:rPr sz="2200" dirty="0" smtClean="0"/>
              <a:t>test</a:t>
            </a:r>
            <a:r>
              <a:rPr lang="cs-CZ" sz="2200" dirty="0" smtClean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smtClean="0"/>
              <a:t>30 </a:t>
            </a:r>
            <a:r>
              <a:rPr sz="2200" dirty="0" err="1"/>
              <a:t>obrázků</a:t>
            </a:r>
            <a:r>
              <a:rPr sz="2200" dirty="0"/>
              <a:t> </a:t>
            </a:r>
            <a:r>
              <a:rPr sz="2200" dirty="0" err="1"/>
              <a:t>běžných</a:t>
            </a:r>
            <a:r>
              <a:rPr sz="2200" dirty="0"/>
              <a:t> </a:t>
            </a:r>
            <a:r>
              <a:rPr sz="2200" dirty="0" err="1"/>
              <a:t>předmětů</a:t>
            </a:r>
            <a:r>
              <a:rPr sz="2200" dirty="0"/>
              <a:t>; s </a:t>
            </a:r>
            <a:r>
              <a:rPr sz="2200" dirty="0" err="1"/>
              <a:t>normami</a:t>
            </a:r>
            <a:endParaRPr sz="2200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k</a:t>
            </a:r>
            <a:r>
              <a:rPr sz="2200" dirty="0" err="1" smtClean="0"/>
              <a:t>rátkodobá</a:t>
            </a:r>
            <a:r>
              <a:rPr sz="2200" dirty="0" smtClean="0"/>
              <a:t> </a:t>
            </a:r>
            <a:r>
              <a:rPr sz="2200" dirty="0" err="1"/>
              <a:t>akustická</a:t>
            </a:r>
            <a:r>
              <a:rPr sz="2200" dirty="0"/>
              <a:t> </a:t>
            </a:r>
            <a:r>
              <a:rPr sz="2200" dirty="0" err="1"/>
              <a:t>paměť</a:t>
            </a:r>
            <a:r>
              <a:rPr sz="2200" dirty="0"/>
              <a:t> - </a:t>
            </a:r>
            <a:r>
              <a:rPr sz="2200" dirty="0" err="1"/>
              <a:t>opakování</a:t>
            </a:r>
            <a:r>
              <a:rPr sz="2200" dirty="0"/>
              <a:t> </a:t>
            </a:r>
            <a:r>
              <a:rPr sz="2200" dirty="0" err="1"/>
              <a:t>řad</a:t>
            </a:r>
            <a:r>
              <a:rPr sz="2200" dirty="0"/>
              <a:t> </a:t>
            </a:r>
            <a:r>
              <a:rPr sz="2200" dirty="0" err="1"/>
              <a:t>číslic</a:t>
            </a:r>
            <a:r>
              <a:rPr sz="2200" dirty="0"/>
              <a:t> (WAIS-R)</a:t>
            </a:r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d</a:t>
            </a:r>
            <a:r>
              <a:rPr sz="2200" dirty="0" err="1" smtClean="0"/>
              <a:t>louhodobá</a:t>
            </a:r>
            <a:r>
              <a:rPr sz="2200" dirty="0" smtClean="0"/>
              <a:t> </a:t>
            </a:r>
            <a:r>
              <a:rPr sz="2200" dirty="0" err="1"/>
              <a:t>paměť</a:t>
            </a:r>
            <a:r>
              <a:rPr sz="2200" dirty="0"/>
              <a:t>  - </a:t>
            </a:r>
            <a:r>
              <a:rPr sz="2200" dirty="0" err="1"/>
              <a:t>lze</a:t>
            </a:r>
            <a:r>
              <a:rPr sz="2200" dirty="0"/>
              <a:t> </a:t>
            </a:r>
            <a:r>
              <a:rPr sz="2200" dirty="0" err="1"/>
              <a:t>klinicky</a:t>
            </a:r>
            <a:r>
              <a:rPr sz="2200" dirty="0"/>
              <a:t> </a:t>
            </a:r>
            <a:r>
              <a:rPr sz="2200" dirty="0" err="1"/>
              <a:t>spolehlivě</a:t>
            </a:r>
            <a:r>
              <a:rPr sz="2200" dirty="0"/>
              <a:t> </a:t>
            </a:r>
            <a:r>
              <a:rPr sz="2200" dirty="0" err="1"/>
              <a:t>vyšetřit</a:t>
            </a:r>
            <a:r>
              <a:rPr sz="2200" dirty="0"/>
              <a:t> </a:t>
            </a:r>
            <a:r>
              <a:rPr sz="2200" dirty="0" err="1"/>
              <a:t>dotazy</a:t>
            </a:r>
            <a:r>
              <a:rPr sz="2200" dirty="0"/>
              <a:t> (</a:t>
            </a:r>
            <a:r>
              <a:rPr sz="2200" dirty="0" err="1"/>
              <a:t>české</a:t>
            </a:r>
            <a:r>
              <a:rPr sz="2200" dirty="0"/>
              <a:t> </a:t>
            </a:r>
            <a:r>
              <a:rPr sz="2200" dirty="0" err="1"/>
              <a:t>řeky</a:t>
            </a:r>
            <a:r>
              <a:rPr sz="2200" dirty="0"/>
              <a:t>, </a:t>
            </a:r>
            <a:r>
              <a:rPr sz="2200" dirty="0" err="1"/>
              <a:t>evropská</a:t>
            </a:r>
            <a:r>
              <a:rPr sz="2200" dirty="0"/>
              <a:t> </a:t>
            </a:r>
            <a:r>
              <a:rPr sz="2200" dirty="0" err="1"/>
              <a:t>hlavní</a:t>
            </a:r>
            <a:r>
              <a:rPr sz="2200" dirty="0"/>
              <a:t> </a:t>
            </a:r>
            <a:r>
              <a:rPr sz="2200" dirty="0" err="1"/>
              <a:t>města</a:t>
            </a:r>
            <a:r>
              <a:rPr sz="2200" dirty="0"/>
              <a:t>, </a:t>
            </a:r>
            <a:r>
              <a:rPr sz="2200" dirty="0" err="1"/>
              <a:t>druhy</a:t>
            </a:r>
            <a:r>
              <a:rPr sz="2200" dirty="0"/>
              <a:t> </a:t>
            </a:r>
            <a:r>
              <a:rPr sz="2200" dirty="0" err="1"/>
              <a:t>ovoce</a:t>
            </a:r>
            <a:r>
              <a:rPr sz="2200" dirty="0"/>
              <a:t>, </a:t>
            </a:r>
            <a:r>
              <a:rPr sz="2200" dirty="0" err="1"/>
              <a:t>stromů</a:t>
            </a:r>
            <a:r>
              <a:rPr sz="2200" dirty="0"/>
              <a:t>,..) - </a:t>
            </a:r>
            <a:r>
              <a:rPr sz="2200" dirty="0" err="1"/>
              <a:t>screeningová</a:t>
            </a:r>
            <a:r>
              <a:rPr sz="2200" dirty="0"/>
              <a:t> </a:t>
            </a:r>
            <a:r>
              <a:rPr sz="2200" dirty="0" err="1"/>
              <a:t>metoda</a:t>
            </a:r>
            <a:r>
              <a:rPr sz="2200" dirty="0"/>
              <a:t>; </a:t>
            </a:r>
            <a:r>
              <a:rPr sz="2200" dirty="0" err="1"/>
              <a:t>hrubé</a:t>
            </a:r>
            <a:r>
              <a:rPr sz="2200" dirty="0"/>
              <a:t> </a:t>
            </a:r>
            <a:r>
              <a:rPr sz="2200" dirty="0" err="1"/>
              <a:t>odlišení</a:t>
            </a:r>
            <a:r>
              <a:rPr sz="2200" dirty="0"/>
              <a:t>;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detekci</a:t>
            </a:r>
            <a:r>
              <a:rPr sz="2200" dirty="0"/>
              <a:t> </a:t>
            </a:r>
            <a:r>
              <a:rPr sz="2200" dirty="0" err="1"/>
              <a:t>problému</a:t>
            </a:r>
            <a:r>
              <a:rPr sz="2200" dirty="0"/>
              <a:t> </a:t>
            </a:r>
            <a:r>
              <a:rPr sz="2200" dirty="0" err="1"/>
              <a:t>nutné</a:t>
            </a:r>
            <a:r>
              <a:rPr sz="2200" dirty="0"/>
              <a:t> se </a:t>
            </a:r>
            <a:r>
              <a:rPr sz="2200" dirty="0" err="1"/>
              <a:t>zabývat</a:t>
            </a:r>
            <a:r>
              <a:rPr sz="2200" dirty="0"/>
              <a:t> </a:t>
            </a:r>
            <a:r>
              <a:rPr sz="2200" dirty="0" err="1"/>
              <a:t>vyšetřením</a:t>
            </a:r>
            <a:r>
              <a:rPr sz="2200" dirty="0"/>
              <a:t> </a:t>
            </a:r>
            <a:r>
              <a:rPr sz="2200" dirty="0" err="1"/>
              <a:t>daného</a:t>
            </a:r>
            <a:r>
              <a:rPr sz="2200" dirty="0"/>
              <a:t> </a:t>
            </a:r>
            <a:r>
              <a:rPr sz="2200" dirty="0" err="1"/>
              <a:t>typu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</a:t>
            </a:r>
            <a:r>
              <a:rPr sz="2200" dirty="0" err="1"/>
              <a:t>dále</a:t>
            </a:r>
            <a:endParaRPr sz="2200" dirty="0"/>
          </a:p>
          <a:p>
            <a:pPr marL="226695" indent="-226695" defTabSz="297941">
              <a:spcBef>
                <a:spcPts val="2100"/>
              </a:spcBef>
              <a:defRPr sz="1632"/>
            </a:pPr>
            <a:r>
              <a:rPr lang="cs-CZ" sz="2200" dirty="0" err="1" smtClean="0"/>
              <a:t>d</a:t>
            </a:r>
            <a:r>
              <a:rPr sz="2200" dirty="0" err="1" smtClean="0"/>
              <a:t>otaníkovŕ</a:t>
            </a:r>
            <a:r>
              <a:rPr sz="2200" dirty="0" smtClean="0"/>
              <a:t> </a:t>
            </a:r>
            <a:r>
              <a:rPr sz="2200" dirty="0" err="1"/>
              <a:t>metody</a:t>
            </a:r>
            <a:r>
              <a:rPr sz="2200" dirty="0"/>
              <a:t> </a:t>
            </a:r>
            <a:r>
              <a:rPr sz="2200" dirty="0" smtClean="0"/>
              <a:t>-</a:t>
            </a:r>
            <a:r>
              <a:rPr lang="cs-CZ" sz="2200" dirty="0" smtClean="0"/>
              <a:t> </a:t>
            </a:r>
            <a:r>
              <a:rPr sz="2200" dirty="0" err="1" smtClean="0"/>
              <a:t>běžné</a:t>
            </a:r>
            <a:r>
              <a:rPr sz="2200" dirty="0" smtClean="0"/>
              <a:t> </a:t>
            </a:r>
            <a:r>
              <a:rPr sz="2200" dirty="0" err="1"/>
              <a:t>každodenní</a:t>
            </a:r>
            <a:r>
              <a:rPr sz="2200" dirty="0"/>
              <a:t> </a:t>
            </a:r>
            <a:r>
              <a:rPr sz="2200" dirty="0" err="1"/>
              <a:t>problémy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pamětí</a:t>
            </a:r>
            <a:r>
              <a:rPr sz="2200" dirty="0"/>
              <a:t> - Inventory of Everyday Memory Experience (IME; Hermann, </a:t>
            </a:r>
            <a:r>
              <a:rPr sz="2200" dirty="0" err="1"/>
              <a:t>Neisser</a:t>
            </a:r>
            <a:r>
              <a:rPr sz="2200" dirty="0"/>
              <a:t> 1978); Subjective Memory Questionnaire (SMQ; Bennet-Levy, </a:t>
            </a:r>
            <a:r>
              <a:rPr sz="2200" dirty="0" err="1"/>
              <a:t>Powwell</a:t>
            </a:r>
            <a:r>
              <a:rPr sz="2200" dirty="0"/>
              <a:t> 1980); Everyday Memory Questionnaire (EMQ; Sunderland 1983)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nfrastruktura - mikrokomplexy"/>
          <p:cNvSpPr txBox="1">
            <a:spLocks noGrp="1"/>
          </p:cNvSpPr>
          <p:nvPr>
            <p:ph type="title"/>
          </p:nvPr>
        </p:nvSpPr>
        <p:spPr>
          <a:xfrm>
            <a:off x="1883719" y="543411"/>
            <a:ext cx="11121081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Infrastruktura</a:t>
            </a:r>
            <a:r>
              <a:rPr sz="4800" dirty="0"/>
              <a:t> - </a:t>
            </a:r>
            <a:r>
              <a:rPr sz="4800" dirty="0" err="1"/>
              <a:t>mikrokomplexy</a:t>
            </a:r>
            <a:endParaRPr sz="4800" dirty="0"/>
          </a:p>
        </p:txBody>
      </p:sp>
      <p:sp>
        <p:nvSpPr>
          <p:cNvPr id="129" name="Uspořádání buněk uvnitř mozečku není jednoduché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u</a:t>
            </a:r>
            <a:r>
              <a:rPr sz="2400" dirty="0" err="1" smtClean="0"/>
              <a:t>spořádání</a:t>
            </a:r>
            <a:r>
              <a:rPr sz="2400" dirty="0" smtClean="0"/>
              <a:t> </a:t>
            </a:r>
            <a:r>
              <a:rPr sz="2400" dirty="0" err="1"/>
              <a:t>buněk</a:t>
            </a:r>
            <a:r>
              <a:rPr sz="2400" dirty="0"/>
              <a:t> </a:t>
            </a:r>
            <a:r>
              <a:rPr sz="2400" dirty="0" err="1"/>
              <a:t>uvnitř</a:t>
            </a:r>
            <a:r>
              <a:rPr sz="2400" dirty="0"/>
              <a:t> </a:t>
            </a:r>
            <a:r>
              <a:rPr sz="2400" dirty="0" err="1"/>
              <a:t>mozečku</a:t>
            </a:r>
            <a:r>
              <a:rPr sz="2400" dirty="0"/>
              <a:t>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jednoduché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m</a:t>
            </a:r>
            <a:r>
              <a:rPr sz="2400" dirty="0" err="1" smtClean="0"/>
              <a:t>ozeček</a:t>
            </a:r>
            <a:r>
              <a:rPr sz="2400" dirty="0" smtClean="0"/>
              <a:t> </a:t>
            </a:r>
            <a:r>
              <a:rPr sz="2400" dirty="0"/>
              <a:t>se </a:t>
            </a:r>
            <a:r>
              <a:rPr sz="2400" dirty="0" err="1"/>
              <a:t>skládá</a:t>
            </a:r>
            <a:r>
              <a:rPr sz="2400" dirty="0"/>
              <a:t>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samostatných</a:t>
            </a:r>
            <a:r>
              <a:rPr sz="2400" dirty="0"/>
              <a:t> </a:t>
            </a:r>
            <a:r>
              <a:rPr sz="2400" dirty="0" err="1"/>
              <a:t>modulů</a:t>
            </a:r>
            <a:r>
              <a:rPr sz="2400" dirty="0"/>
              <a:t> - </a:t>
            </a:r>
            <a:r>
              <a:rPr sz="2400" dirty="0" err="1"/>
              <a:t>mikrokomplexů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h</a:t>
            </a:r>
            <a:r>
              <a:rPr sz="2400" dirty="0" err="1" smtClean="0"/>
              <a:t>omogenní</a:t>
            </a:r>
            <a:r>
              <a:rPr sz="2400" dirty="0" smtClean="0"/>
              <a:t> </a:t>
            </a:r>
            <a:r>
              <a:rPr sz="2400" dirty="0" err="1"/>
              <a:t>struktura</a:t>
            </a:r>
            <a:r>
              <a:rPr sz="2400" dirty="0"/>
              <a:t> - </a:t>
            </a:r>
            <a:r>
              <a:rPr sz="2400" dirty="0" err="1"/>
              <a:t>fce</a:t>
            </a:r>
            <a:r>
              <a:rPr sz="2400" dirty="0"/>
              <a:t> </a:t>
            </a:r>
            <a:r>
              <a:rPr sz="2400" dirty="0" err="1"/>
              <a:t>mozečku</a:t>
            </a:r>
            <a:r>
              <a:rPr sz="2400" dirty="0"/>
              <a:t> je </a:t>
            </a:r>
            <a:r>
              <a:rPr sz="2400" dirty="0" err="1"/>
              <a:t>jednotná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j</a:t>
            </a:r>
            <a:r>
              <a:rPr sz="2400" dirty="0" smtClean="0"/>
              <a:t>de </a:t>
            </a:r>
            <a:r>
              <a:rPr sz="2400" dirty="0"/>
              <a:t>o </a:t>
            </a:r>
            <a:r>
              <a:rPr sz="2400" dirty="0" err="1"/>
              <a:t>modulaci</a:t>
            </a:r>
            <a:r>
              <a:rPr sz="2400" dirty="0"/>
              <a:t> </a:t>
            </a:r>
            <a:r>
              <a:rPr sz="2400" dirty="0" err="1"/>
              <a:t>signálu</a:t>
            </a:r>
            <a:r>
              <a:rPr sz="2400" dirty="0"/>
              <a:t>, </a:t>
            </a:r>
            <a:r>
              <a:rPr sz="2400" dirty="0" err="1"/>
              <a:t>tedy</a:t>
            </a:r>
            <a:r>
              <a:rPr sz="2400" dirty="0"/>
              <a:t> </a:t>
            </a:r>
            <a:r>
              <a:rPr sz="2400" dirty="0" err="1"/>
              <a:t>upravování</a:t>
            </a:r>
            <a:r>
              <a:rPr sz="2400" dirty="0"/>
              <a:t> </a:t>
            </a:r>
            <a:r>
              <a:rPr sz="2400" dirty="0" err="1"/>
              <a:t>tempa</a:t>
            </a:r>
            <a:r>
              <a:rPr sz="2400" dirty="0"/>
              <a:t>, </a:t>
            </a:r>
            <a:r>
              <a:rPr sz="2400" dirty="0" err="1"/>
              <a:t>rytmu</a:t>
            </a:r>
            <a:r>
              <a:rPr sz="2400" dirty="0"/>
              <a:t> a </a:t>
            </a:r>
            <a:r>
              <a:rPr sz="2400" dirty="0" err="1"/>
              <a:t>síly</a:t>
            </a:r>
            <a:r>
              <a:rPr sz="2400" dirty="0"/>
              <a:t> </a:t>
            </a:r>
            <a:r>
              <a:rPr sz="2400" dirty="0" err="1"/>
              <a:t>výstupů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m</a:t>
            </a:r>
            <a:r>
              <a:rPr sz="2400" dirty="0" err="1" smtClean="0"/>
              <a:t>ozeček</a:t>
            </a:r>
            <a:r>
              <a:rPr sz="2400" dirty="0" smtClean="0"/>
              <a:t> </a:t>
            </a:r>
            <a:r>
              <a:rPr sz="2400" dirty="0" err="1"/>
              <a:t>ji</a:t>
            </a:r>
            <a:r>
              <a:rPr sz="2400" dirty="0"/>
              <a:t> </a:t>
            </a:r>
            <a:r>
              <a:rPr sz="2400" dirty="0" err="1"/>
              <a:t>provádí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každém</a:t>
            </a:r>
            <a:r>
              <a:rPr sz="2400" dirty="0"/>
              <a:t> </a:t>
            </a:r>
            <a:r>
              <a:rPr sz="2400" dirty="0" err="1"/>
              <a:t>vstupu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o</a:t>
            </a:r>
            <a:r>
              <a:rPr sz="2400" dirty="0" err="1" smtClean="0"/>
              <a:t>bsahy</a:t>
            </a:r>
            <a:r>
              <a:rPr sz="2400" dirty="0" smtClean="0"/>
              <a:t> </a:t>
            </a:r>
            <a:r>
              <a:rPr sz="2400" dirty="0"/>
              <a:t>s </a:t>
            </a:r>
            <a:r>
              <a:rPr sz="2400" dirty="0" err="1"/>
              <a:t>nimiž</a:t>
            </a:r>
            <a:r>
              <a:rPr sz="2400" dirty="0"/>
              <a:t> </a:t>
            </a:r>
            <a:r>
              <a:rPr sz="2400" dirty="0" err="1"/>
              <a:t>pracuje</a:t>
            </a:r>
            <a:r>
              <a:rPr sz="2400" dirty="0"/>
              <a:t> </a:t>
            </a:r>
            <a:r>
              <a:rPr sz="2400" dirty="0" err="1"/>
              <a:t>jsou</a:t>
            </a:r>
            <a:r>
              <a:rPr sz="2400" dirty="0"/>
              <a:t> </a:t>
            </a:r>
            <a:r>
              <a:rPr sz="2400" dirty="0" err="1"/>
              <a:t>však</a:t>
            </a:r>
            <a:r>
              <a:rPr sz="2400" dirty="0"/>
              <a:t> </a:t>
            </a:r>
            <a:r>
              <a:rPr sz="2400" dirty="0" err="1"/>
              <a:t>různé</a:t>
            </a:r>
            <a:r>
              <a:rPr sz="2400" dirty="0"/>
              <a:t> - </a:t>
            </a:r>
            <a:r>
              <a:rPr sz="2400" dirty="0" err="1"/>
              <a:t>dle</a:t>
            </a:r>
            <a:r>
              <a:rPr sz="2400" dirty="0"/>
              <a:t> </a:t>
            </a:r>
            <a:r>
              <a:rPr sz="2400" dirty="0" err="1"/>
              <a:t>oblasti</a:t>
            </a:r>
            <a:r>
              <a:rPr sz="2400" dirty="0"/>
              <a:t> </a:t>
            </a:r>
            <a:r>
              <a:rPr sz="2400" dirty="0" err="1"/>
              <a:t>mozkové</a:t>
            </a:r>
            <a:r>
              <a:rPr sz="2400" dirty="0"/>
              <a:t> </a:t>
            </a:r>
            <a:r>
              <a:rPr sz="2400" dirty="0" err="1"/>
              <a:t>kůry</a:t>
            </a:r>
            <a:r>
              <a:rPr sz="2400" dirty="0"/>
              <a:t>, </a:t>
            </a:r>
            <a:r>
              <a:rPr sz="2400" dirty="0" err="1"/>
              <a:t>ze</a:t>
            </a:r>
            <a:r>
              <a:rPr sz="2400" dirty="0"/>
              <a:t> </a:t>
            </a:r>
            <a:r>
              <a:rPr sz="2400" dirty="0" err="1"/>
              <a:t>které</a:t>
            </a:r>
            <a:r>
              <a:rPr sz="2400" dirty="0"/>
              <a:t> </a:t>
            </a:r>
            <a:r>
              <a:rPr sz="2400" dirty="0" err="1"/>
              <a:t>pocházejí</a:t>
            </a:r>
            <a:endParaRPr sz="2400" dirty="0"/>
          </a:p>
          <a:p>
            <a:pPr marL="355600" indent="-355600" defTabSz="467359">
              <a:spcBef>
                <a:spcPts val="3300"/>
              </a:spcBef>
              <a:defRPr sz="2560"/>
            </a:pPr>
            <a:r>
              <a:rPr lang="cs-CZ" sz="2400" dirty="0" err="1" smtClean="0"/>
              <a:t>k</a:t>
            </a:r>
            <a:r>
              <a:rPr sz="2400" dirty="0" err="1" smtClean="0"/>
              <a:t>aždý</a:t>
            </a:r>
            <a:r>
              <a:rPr sz="2400" dirty="0" smtClean="0"/>
              <a:t> </a:t>
            </a:r>
            <a:r>
              <a:rPr sz="2400" dirty="0" err="1"/>
              <a:t>mikrokomplex</a:t>
            </a:r>
            <a:r>
              <a:rPr sz="2400" dirty="0"/>
              <a:t> </a:t>
            </a:r>
            <a:r>
              <a:rPr sz="2400" dirty="0" err="1"/>
              <a:t>tak</a:t>
            </a:r>
            <a:r>
              <a:rPr sz="2400" dirty="0"/>
              <a:t> v </a:t>
            </a:r>
            <a:r>
              <a:rPr sz="2400" dirty="0" err="1"/>
              <a:t>závislosti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konkrétním</a:t>
            </a:r>
            <a:r>
              <a:rPr sz="2400" dirty="0"/>
              <a:t> </a:t>
            </a:r>
            <a:r>
              <a:rPr sz="2400" dirty="0" err="1"/>
              <a:t>propojení</a:t>
            </a:r>
            <a:r>
              <a:rPr sz="2400" dirty="0"/>
              <a:t> </a:t>
            </a:r>
            <a:r>
              <a:rPr sz="2400" dirty="0" err="1"/>
              <a:t>může</a:t>
            </a:r>
            <a:r>
              <a:rPr sz="2400" dirty="0"/>
              <a:t> </a:t>
            </a:r>
            <a:r>
              <a:rPr sz="2400" dirty="0" err="1"/>
              <a:t>mít</a:t>
            </a:r>
            <a:r>
              <a:rPr sz="2400" dirty="0"/>
              <a:t> </a:t>
            </a:r>
            <a:r>
              <a:rPr sz="2400" dirty="0" err="1"/>
              <a:t>specifickou</a:t>
            </a:r>
            <a:r>
              <a:rPr sz="2400" dirty="0"/>
              <a:t> </a:t>
            </a:r>
            <a:r>
              <a:rPr sz="2400" dirty="0" err="1"/>
              <a:t>fci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sty pozornosti"/>
          <p:cNvSpPr txBox="1">
            <a:spLocks noGrp="1"/>
          </p:cNvSpPr>
          <p:nvPr>
            <p:ph type="title"/>
          </p:nvPr>
        </p:nvSpPr>
        <p:spPr>
          <a:xfrm>
            <a:off x="3088640" y="24684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Testy </a:t>
            </a:r>
            <a:r>
              <a:rPr sz="4800" dirty="0" err="1"/>
              <a:t>pozornosti</a:t>
            </a:r>
            <a:endParaRPr sz="4800" dirty="0"/>
          </a:p>
        </p:txBody>
      </p:sp>
      <p:sp>
        <p:nvSpPr>
          <p:cNvPr id="224" name="Testové vyšetření pozornosti je náročné; mělo by trvat aspoň půl hodiny (5-10 minut na posudkové účely nestačí)…"/>
          <p:cNvSpPr txBox="1">
            <a:spLocks noGrp="1"/>
          </p:cNvSpPr>
          <p:nvPr>
            <p:ph type="body" idx="1"/>
          </p:nvPr>
        </p:nvSpPr>
        <p:spPr>
          <a:xfrm>
            <a:off x="432487" y="2780270"/>
            <a:ext cx="12282616" cy="69733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t</a:t>
            </a:r>
            <a:r>
              <a:rPr sz="2200" dirty="0" err="1" smtClean="0"/>
              <a:t>estové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je </a:t>
            </a:r>
            <a:r>
              <a:rPr sz="2200" dirty="0" err="1"/>
              <a:t>náročné</a:t>
            </a:r>
            <a:r>
              <a:rPr sz="2200" dirty="0"/>
              <a:t>; </a:t>
            </a:r>
            <a:r>
              <a:rPr sz="2200" dirty="0" err="1"/>
              <a:t>mělo</a:t>
            </a:r>
            <a:r>
              <a:rPr sz="2200" dirty="0"/>
              <a:t> by </a:t>
            </a:r>
            <a:r>
              <a:rPr sz="2200" dirty="0" err="1"/>
              <a:t>trvat</a:t>
            </a:r>
            <a:r>
              <a:rPr sz="2200" dirty="0"/>
              <a:t> </a:t>
            </a:r>
            <a:r>
              <a:rPr sz="2200" dirty="0" err="1"/>
              <a:t>aspoň</a:t>
            </a:r>
            <a:r>
              <a:rPr sz="2200" dirty="0"/>
              <a:t> </a:t>
            </a:r>
            <a:r>
              <a:rPr sz="2200" dirty="0" err="1"/>
              <a:t>půl</a:t>
            </a:r>
            <a:r>
              <a:rPr sz="2200" dirty="0"/>
              <a:t> </a:t>
            </a:r>
            <a:r>
              <a:rPr sz="2200" dirty="0" err="1"/>
              <a:t>hodiny</a:t>
            </a:r>
            <a:r>
              <a:rPr sz="2200" dirty="0"/>
              <a:t> (5-10 </a:t>
            </a:r>
            <a:r>
              <a:rPr sz="2200" dirty="0" err="1"/>
              <a:t>minut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posudkové</a:t>
            </a:r>
            <a:r>
              <a:rPr sz="2200" dirty="0"/>
              <a:t> </a:t>
            </a:r>
            <a:r>
              <a:rPr sz="2200" dirty="0" err="1"/>
              <a:t>účely</a:t>
            </a:r>
            <a:r>
              <a:rPr sz="2200" dirty="0"/>
              <a:t> </a:t>
            </a:r>
            <a:r>
              <a:rPr sz="2200" dirty="0" err="1"/>
              <a:t>nestačí</a:t>
            </a:r>
            <a:r>
              <a:rPr sz="2200" dirty="0"/>
              <a:t>)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ř</a:t>
            </a:r>
            <a:r>
              <a:rPr sz="2200" dirty="0" err="1" smtClean="0"/>
              <a:t>ada</a:t>
            </a:r>
            <a:r>
              <a:rPr sz="2200" dirty="0" smtClean="0"/>
              <a:t> </a:t>
            </a:r>
            <a:r>
              <a:rPr sz="2200" dirty="0" err="1"/>
              <a:t>pacientů</a:t>
            </a:r>
            <a:r>
              <a:rPr sz="2200" dirty="0"/>
              <a:t> s </a:t>
            </a:r>
            <a:r>
              <a:rPr sz="2200" dirty="0" err="1"/>
              <a:t>poraněním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</a:t>
            </a:r>
            <a:r>
              <a:rPr sz="2200" dirty="0" err="1"/>
              <a:t>testové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</a:t>
            </a:r>
            <a:r>
              <a:rPr sz="2200" dirty="0" err="1"/>
              <a:t>nezvládne</a:t>
            </a:r>
            <a:r>
              <a:rPr sz="2200" dirty="0"/>
              <a:t> - </a:t>
            </a:r>
            <a:r>
              <a:rPr sz="2200" dirty="0" err="1"/>
              <a:t>nutno</a:t>
            </a:r>
            <a:r>
              <a:rPr sz="2200" dirty="0"/>
              <a:t> </a:t>
            </a:r>
            <a:r>
              <a:rPr sz="2200" dirty="0" err="1"/>
              <a:t>postupovat</a:t>
            </a:r>
            <a:r>
              <a:rPr sz="2200" dirty="0"/>
              <a:t> </a:t>
            </a:r>
            <a:r>
              <a:rPr sz="2200" dirty="0" err="1"/>
              <a:t>alternativně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kvalitu</a:t>
            </a:r>
            <a:r>
              <a:rPr sz="2200" dirty="0" smtClean="0"/>
              <a:t> </a:t>
            </a:r>
            <a:r>
              <a:rPr sz="2200" dirty="0" err="1"/>
              <a:t>koncentrace</a:t>
            </a:r>
            <a:r>
              <a:rPr sz="2200" dirty="0"/>
              <a:t> </a:t>
            </a:r>
            <a:r>
              <a:rPr sz="2200" dirty="0" err="1"/>
              <a:t>odpozorovat</a:t>
            </a:r>
            <a:r>
              <a:rPr sz="2200" dirty="0"/>
              <a:t> v </a:t>
            </a:r>
            <a:r>
              <a:rPr sz="2200" dirty="0" err="1"/>
              <a:t>konverzaci</a:t>
            </a:r>
            <a:r>
              <a:rPr sz="2200" dirty="0"/>
              <a:t>,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práci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testech</a:t>
            </a:r>
            <a:r>
              <a:rPr sz="2200" dirty="0"/>
              <a:t> </a:t>
            </a:r>
            <a:r>
              <a:rPr sz="2200" dirty="0" err="1"/>
              <a:t>jiného</a:t>
            </a:r>
            <a:r>
              <a:rPr sz="2200" dirty="0"/>
              <a:t> </a:t>
            </a:r>
            <a:r>
              <a:rPr sz="2200" dirty="0" err="1"/>
              <a:t>typu</a:t>
            </a:r>
            <a:r>
              <a:rPr sz="2200" dirty="0"/>
              <a:t>); </a:t>
            </a:r>
            <a:r>
              <a:rPr sz="2200" dirty="0" err="1"/>
              <a:t>křivka</a:t>
            </a:r>
            <a:r>
              <a:rPr sz="2200" dirty="0"/>
              <a:t> </a:t>
            </a:r>
            <a:r>
              <a:rPr sz="2200" dirty="0" err="1"/>
              <a:t>výkonu</a:t>
            </a:r>
            <a:r>
              <a:rPr sz="2200" dirty="0"/>
              <a:t> (</a:t>
            </a:r>
            <a:r>
              <a:rPr sz="2200" dirty="0" err="1"/>
              <a:t>rozložení</a:t>
            </a:r>
            <a:r>
              <a:rPr sz="2200" dirty="0"/>
              <a:t> </a:t>
            </a:r>
            <a:r>
              <a:rPr sz="2200" dirty="0" err="1"/>
              <a:t>chyb</a:t>
            </a:r>
            <a:r>
              <a:rPr sz="2200" dirty="0"/>
              <a:t>), </a:t>
            </a:r>
            <a:r>
              <a:rPr sz="2200" dirty="0" err="1"/>
              <a:t>kolísání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úbytek</a:t>
            </a:r>
            <a:r>
              <a:rPr sz="2200" dirty="0"/>
              <a:t> </a:t>
            </a:r>
            <a:r>
              <a:rPr sz="2200" dirty="0" err="1"/>
              <a:t>rychlosti</a:t>
            </a:r>
            <a:r>
              <a:rPr sz="2200" dirty="0"/>
              <a:t>, </a:t>
            </a:r>
            <a:r>
              <a:rPr sz="2200" dirty="0" err="1"/>
              <a:t>ulpívavost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zabíhavost</a:t>
            </a:r>
            <a:r>
              <a:rPr sz="2200" dirty="0"/>
              <a:t> </a:t>
            </a:r>
            <a:r>
              <a:rPr sz="2200" dirty="0" err="1"/>
              <a:t>pacienta</a:t>
            </a:r>
            <a:r>
              <a:rPr sz="2200" dirty="0"/>
              <a:t> - </a:t>
            </a:r>
            <a:r>
              <a:rPr sz="2200" dirty="0" err="1"/>
              <a:t>ukazatelé</a:t>
            </a:r>
            <a:r>
              <a:rPr sz="2200" dirty="0"/>
              <a:t>,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tom </a:t>
            </a:r>
            <a:r>
              <a:rPr sz="2200" dirty="0" err="1"/>
              <a:t>pacient</a:t>
            </a:r>
            <a:r>
              <a:rPr sz="2200" dirty="0"/>
              <a:t> se </a:t>
            </a:r>
            <a:r>
              <a:rPr sz="2200" dirty="0" err="1"/>
              <a:t>schopností</a:t>
            </a:r>
            <a:r>
              <a:rPr sz="2200" dirty="0"/>
              <a:t> </a:t>
            </a:r>
            <a:r>
              <a:rPr sz="2200" dirty="0" err="1"/>
              <a:t>soustředit</a:t>
            </a:r>
            <a:r>
              <a:rPr sz="2200" dirty="0"/>
              <a:t> se je</a:t>
            </a:r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err="1" smtClean="0"/>
              <a:t>n</a:t>
            </a:r>
            <a:r>
              <a:rPr sz="2200" dirty="0" err="1" smtClean="0"/>
              <a:t>ezaměňovat</a:t>
            </a:r>
            <a:r>
              <a:rPr sz="2200" dirty="0" smtClean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 s </a:t>
            </a:r>
            <a:r>
              <a:rPr sz="2200" dirty="0" err="1"/>
              <a:t>vyšetřením</a:t>
            </a:r>
            <a:r>
              <a:rPr sz="2200" dirty="0"/>
              <a:t> </a:t>
            </a:r>
            <a:r>
              <a:rPr sz="2200" dirty="0" err="1"/>
              <a:t>bdělosti</a:t>
            </a:r>
            <a:r>
              <a:rPr sz="2200" dirty="0"/>
              <a:t> (vigilance; </a:t>
            </a:r>
            <a:r>
              <a:rPr sz="2200" dirty="0" err="1"/>
              <a:t>např</a:t>
            </a:r>
            <a:r>
              <a:rPr sz="2200" dirty="0"/>
              <a:t>. u </a:t>
            </a:r>
            <a:r>
              <a:rPr sz="2200" dirty="0" err="1"/>
              <a:t>podezření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mikroabsence</a:t>
            </a:r>
            <a:r>
              <a:rPr sz="2200" dirty="0"/>
              <a:t>) !! - to je </a:t>
            </a:r>
            <a:r>
              <a:rPr sz="2200" dirty="0" err="1"/>
              <a:t>prováděno</a:t>
            </a:r>
            <a:r>
              <a:rPr sz="2200" dirty="0"/>
              <a:t> </a:t>
            </a:r>
            <a:r>
              <a:rPr sz="2200" dirty="0" err="1"/>
              <a:t>neurologickými</a:t>
            </a:r>
            <a:r>
              <a:rPr sz="2200" dirty="0"/>
              <a:t> </a:t>
            </a:r>
            <a:r>
              <a:rPr sz="2200" dirty="0" err="1"/>
              <a:t>metodami</a:t>
            </a:r>
            <a:r>
              <a:rPr sz="2200" dirty="0"/>
              <a:t> a </a:t>
            </a:r>
            <a:r>
              <a:rPr sz="2200" dirty="0" err="1"/>
              <a:t>trvá</a:t>
            </a:r>
            <a:r>
              <a:rPr sz="2200" dirty="0"/>
              <a:t> 24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</a:t>
            </a:r>
            <a:r>
              <a:rPr sz="2200" dirty="0" err="1"/>
              <a:t>hodin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sz="2200" dirty="0" err="1"/>
              <a:t>Bourdonův</a:t>
            </a:r>
            <a:r>
              <a:rPr sz="2200" dirty="0"/>
              <a:t> test; </a:t>
            </a:r>
            <a:r>
              <a:rPr sz="2200" dirty="0" err="1"/>
              <a:t>Číselný</a:t>
            </a:r>
            <a:r>
              <a:rPr sz="2200" dirty="0"/>
              <a:t> </a:t>
            </a:r>
            <a:r>
              <a:rPr sz="2200" dirty="0" err="1"/>
              <a:t>čtverec</a:t>
            </a:r>
            <a:r>
              <a:rPr sz="2200" dirty="0"/>
              <a:t>; </a:t>
            </a:r>
            <a:r>
              <a:rPr sz="2200" dirty="0" err="1"/>
              <a:t>Číselný</a:t>
            </a:r>
            <a:r>
              <a:rPr sz="2200" dirty="0"/>
              <a:t> </a:t>
            </a:r>
            <a:r>
              <a:rPr sz="2200" dirty="0" err="1"/>
              <a:t>obdélník</a:t>
            </a:r>
            <a:r>
              <a:rPr sz="2200" dirty="0"/>
              <a:t>; Rey-</a:t>
            </a:r>
            <a:r>
              <a:rPr sz="2200" dirty="0" err="1"/>
              <a:t>Osterriethova</a:t>
            </a:r>
            <a:r>
              <a:rPr sz="2200" dirty="0"/>
              <a:t> </a:t>
            </a:r>
            <a:r>
              <a:rPr sz="2200" dirty="0" err="1"/>
              <a:t>figura</a:t>
            </a:r>
            <a:endParaRPr sz="2200" dirty="0"/>
          </a:p>
          <a:p>
            <a:pPr marL="297815" indent="-297815" defTabSz="391414">
              <a:lnSpc>
                <a:spcPct val="100000"/>
              </a:lnSpc>
              <a:spcBef>
                <a:spcPts val="2800"/>
              </a:spcBef>
              <a:defRPr sz="2144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klinické</a:t>
            </a:r>
            <a:r>
              <a:rPr sz="2200" dirty="0"/>
              <a:t> </a:t>
            </a:r>
            <a:r>
              <a:rPr sz="2200" dirty="0" err="1"/>
              <a:t>praxi</a:t>
            </a:r>
            <a:r>
              <a:rPr sz="2200" dirty="0"/>
              <a:t> </a:t>
            </a:r>
            <a:r>
              <a:rPr sz="2200" dirty="0" err="1"/>
              <a:t>používáme</a:t>
            </a:r>
            <a:r>
              <a:rPr sz="2200" dirty="0"/>
              <a:t>, co </a:t>
            </a:r>
            <a:r>
              <a:rPr sz="2200" dirty="0" err="1"/>
              <a:t>použít</a:t>
            </a:r>
            <a:r>
              <a:rPr sz="2200" dirty="0"/>
              <a:t> </a:t>
            </a:r>
            <a:r>
              <a:rPr sz="2200" dirty="0" err="1"/>
              <a:t>lze</a:t>
            </a:r>
            <a:r>
              <a:rPr sz="2200" dirty="0"/>
              <a:t>, </a:t>
            </a:r>
            <a:r>
              <a:rPr sz="2200" dirty="0" err="1"/>
              <a:t>tvořivost</a:t>
            </a:r>
            <a:r>
              <a:rPr sz="2200" dirty="0"/>
              <a:t> a </a:t>
            </a:r>
            <a:r>
              <a:rPr sz="2200" dirty="0" err="1"/>
              <a:t>adaptabilita</a:t>
            </a:r>
            <a:r>
              <a:rPr sz="2200" dirty="0"/>
              <a:t> je </a:t>
            </a:r>
            <a:r>
              <a:rPr sz="2200" dirty="0" err="1"/>
              <a:t>přípustná</a:t>
            </a:r>
            <a:r>
              <a:rPr sz="2200" dirty="0"/>
              <a:t> </a:t>
            </a:r>
            <a:r>
              <a:rPr lang="cs-CZ" sz="2200" b="1" dirty="0" smtClean="0"/>
              <a:t>X</a:t>
            </a:r>
            <a:r>
              <a:rPr sz="2200" dirty="0" smtClean="0"/>
              <a:t> </a:t>
            </a:r>
            <a:r>
              <a:rPr lang="cs-CZ" sz="2200" dirty="0" smtClean="0"/>
              <a:t>                         </a:t>
            </a:r>
            <a:r>
              <a:rPr sz="2200" dirty="0" smtClean="0"/>
              <a:t>v </a:t>
            </a:r>
            <a:r>
              <a:rPr sz="2200" dirty="0" err="1"/>
              <a:t>jakékoli</a:t>
            </a:r>
            <a:r>
              <a:rPr sz="2200" dirty="0"/>
              <a:t> </a:t>
            </a:r>
            <a:r>
              <a:rPr sz="2200" dirty="0" err="1"/>
              <a:t>posudkové</a:t>
            </a:r>
            <a:r>
              <a:rPr sz="2200" dirty="0"/>
              <a:t> </a:t>
            </a:r>
            <a:r>
              <a:rPr sz="2200" dirty="0" err="1"/>
              <a:t>práci</a:t>
            </a:r>
            <a:r>
              <a:rPr sz="2200" dirty="0"/>
              <a:t> (</a:t>
            </a:r>
            <a:r>
              <a:rPr sz="2200" dirty="0" err="1"/>
              <a:t>řidiči</a:t>
            </a:r>
            <a:r>
              <a:rPr sz="2200" dirty="0"/>
              <a:t>, </a:t>
            </a:r>
            <a:r>
              <a:rPr sz="2200" dirty="0" err="1"/>
              <a:t>způsobilost</a:t>
            </a:r>
            <a:r>
              <a:rPr sz="2200" dirty="0"/>
              <a:t> k </a:t>
            </a:r>
            <a:r>
              <a:rPr sz="2200" dirty="0" err="1"/>
              <a:t>výkonu</a:t>
            </a:r>
            <a:r>
              <a:rPr sz="2200" dirty="0"/>
              <a:t> </a:t>
            </a:r>
            <a:r>
              <a:rPr sz="2200" dirty="0" err="1"/>
              <a:t>určité</a:t>
            </a:r>
            <a:r>
              <a:rPr sz="2200" dirty="0"/>
              <a:t> </a:t>
            </a:r>
            <a:r>
              <a:rPr sz="2200" dirty="0" err="1"/>
              <a:t>pracovní</a:t>
            </a:r>
            <a:r>
              <a:rPr sz="2200" dirty="0"/>
              <a:t> </a:t>
            </a:r>
            <a:r>
              <a:rPr sz="2200" dirty="0" err="1"/>
              <a:t>činnosti</a:t>
            </a:r>
            <a:r>
              <a:rPr sz="2200" dirty="0"/>
              <a:t>) je </a:t>
            </a:r>
            <a:r>
              <a:rPr sz="2200" dirty="0" err="1"/>
              <a:t>nezbytné</a:t>
            </a:r>
            <a:r>
              <a:rPr sz="2200" dirty="0"/>
              <a:t> </a:t>
            </a:r>
            <a:r>
              <a:rPr sz="2200" dirty="0" err="1"/>
              <a:t>náročné</a:t>
            </a:r>
            <a:r>
              <a:rPr sz="2200" dirty="0"/>
              <a:t> </a:t>
            </a:r>
            <a:r>
              <a:rPr sz="2200" dirty="0" err="1"/>
              <a:t>standardní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s </a:t>
            </a:r>
            <a:r>
              <a:rPr sz="2200" dirty="0" err="1"/>
              <a:t>využitím</a:t>
            </a:r>
            <a:r>
              <a:rPr sz="2200" dirty="0"/>
              <a:t> </a:t>
            </a:r>
            <a:r>
              <a:rPr sz="2200" dirty="0" err="1"/>
              <a:t>norem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roblém laterality"/>
          <p:cNvSpPr txBox="1">
            <a:spLocks noGrp="1"/>
          </p:cNvSpPr>
          <p:nvPr>
            <p:ph type="title"/>
          </p:nvPr>
        </p:nvSpPr>
        <p:spPr>
          <a:xfrm>
            <a:off x="3088640" y="296272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Problém</a:t>
            </a:r>
            <a:r>
              <a:rPr sz="4800" dirty="0"/>
              <a:t> laterality</a:t>
            </a:r>
          </a:p>
        </p:txBody>
      </p:sp>
      <p:sp>
        <p:nvSpPr>
          <p:cNvPr id="227" name="Levá strana mozku - řečové fce, praktický výkon činností (apraxie)…"/>
          <p:cNvSpPr txBox="1">
            <a:spLocks noGrp="1"/>
          </p:cNvSpPr>
          <p:nvPr>
            <p:ph type="body" idx="1"/>
          </p:nvPr>
        </p:nvSpPr>
        <p:spPr>
          <a:xfrm>
            <a:off x="531341" y="2397211"/>
            <a:ext cx="11850129" cy="70186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b="1" dirty="0" smtClean="0"/>
              <a:t>l</a:t>
            </a:r>
            <a:r>
              <a:rPr sz="2200" b="1" dirty="0" err="1" smtClean="0"/>
              <a:t>evá</a:t>
            </a:r>
            <a:r>
              <a:rPr sz="2200" b="1" dirty="0" smtClean="0"/>
              <a:t> </a:t>
            </a:r>
            <a:r>
              <a:rPr sz="2200" b="1" dirty="0" err="1" smtClean="0"/>
              <a:t>strana</a:t>
            </a:r>
            <a:r>
              <a:rPr sz="2200" b="1" dirty="0" smtClean="0"/>
              <a:t> </a:t>
            </a:r>
            <a:r>
              <a:rPr sz="2200" b="1" dirty="0" err="1" smtClean="0"/>
              <a:t>mozku</a:t>
            </a:r>
            <a:r>
              <a:rPr sz="2200" b="1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řečové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, </a:t>
            </a:r>
            <a:r>
              <a:rPr sz="2200" dirty="0" err="1"/>
              <a:t>praktický</a:t>
            </a:r>
            <a:r>
              <a:rPr sz="2200" dirty="0"/>
              <a:t> </a:t>
            </a:r>
            <a:r>
              <a:rPr sz="2200" dirty="0" err="1"/>
              <a:t>výkon</a:t>
            </a:r>
            <a:r>
              <a:rPr sz="2200" dirty="0"/>
              <a:t> </a:t>
            </a:r>
            <a:r>
              <a:rPr sz="2200" dirty="0" err="1"/>
              <a:t>činností</a:t>
            </a:r>
            <a:r>
              <a:rPr sz="2200" dirty="0"/>
              <a:t> (</a:t>
            </a:r>
            <a:r>
              <a:rPr sz="2200" dirty="0" err="1"/>
              <a:t>apraxie</a:t>
            </a:r>
            <a:r>
              <a:rPr sz="2200" dirty="0"/>
              <a:t>)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b="1" dirty="0" err="1" smtClean="0"/>
              <a:t>p</a:t>
            </a:r>
            <a:r>
              <a:rPr sz="2200" b="1" dirty="0" err="1" smtClean="0"/>
              <a:t>ravá</a:t>
            </a:r>
            <a:r>
              <a:rPr sz="2200" b="1" dirty="0" smtClean="0"/>
              <a:t> </a:t>
            </a:r>
            <a:r>
              <a:rPr sz="2200" b="1" dirty="0" err="1"/>
              <a:t>strana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zrakové</a:t>
            </a:r>
            <a:r>
              <a:rPr sz="2200" dirty="0"/>
              <a:t> a </a:t>
            </a:r>
            <a:r>
              <a:rPr sz="2200" dirty="0" err="1"/>
              <a:t>prostorové</a:t>
            </a:r>
            <a:r>
              <a:rPr sz="2200" dirty="0"/>
              <a:t> </a:t>
            </a:r>
            <a:r>
              <a:rPr sz="2200" dirty="0" err="1"/>
              <a:t>vnímání</a:t>
            </a:r>
            <a:r>
              <a:rPr sz="2200" dirty="0"/>
              <a:t>, </a:t>
            </a:r>
            <a:r>
              <a:rPr sz="2200" dirty="0" err="1"/>
              <a:t>pozornost</a:t>
            </a:r>
            <a:r>
              <a:rPr sz="2200" dirty="0"/>
              <a:t> a </a:t>
            </a:r>
            <a:r>
              <a:rPr sz="2200" dirty="0" err="1"/>
              <a:t>emoce</a:t>
            </a:r>
            <a:endParaRPr sz="2200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praxi</a:t>
            </a:r>
            <a:r>
              <a:rPr sz="2200" dirty="0"/>
              <a:t> </a:t>
            </a:r>
            <a:r>
              <a:rPr sz="2200" dirty="0" err="1"/>
              <a:t>často</a:t>
            </a:r>
            <a:r>
              <a:rPr sz="2200" dirty="0"/>
              <a:t> </a:t>
            </a:r>
            <a:r>
              <a:rPr sz="2200" b="1" dirty="0" err="1"/>
              <a:t>unilaterální</a:t>
            </a:r>
            <a:r>
              <a:rPr sz="2200" b="1" dirty="0"/>
              <a:t> </a:t>
            </a:r>
            <a:r>
              <a:rPr sz="2200" b="1" dirty="0" err="1"/>
              <a:t>neglekt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opomíjení</a:t>
            </a:r>
            <a:r>
              <a:rPr sz="2200" dirty="0"/>
              <a:t>, </a:t>
            </a:r>
            <a:r>
              <a:rPr sz="2200" dirty="0" err="1"/>
              <a:t>nebrání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 </a:t>
            </a:r>
            <a:r>
              <a:rPr sz="2200" dirty="0" err="1"/>
              <a:t>jedné</a:t>
            </a:r>
            <a:r>
              <a:rPr sz="2200" dirty="0"/>
              <a:t> </a:t>
            </a:r>
            <a:r>
              <a:rPr sz="2200" dirty="0" err="1"/>
              <a:t>strany</a:t>
            </a:r>
            <a:r>
              <a:rPr sz="2200" dirty="0"/>
              <a:t>; </a:t>
            </a:r>
            <a:r>
              <a:rPr sz="2200" dirty="0" err="1"/>
              <a:t>projev</a:t>
            </a:r>
            <a:r>
              <a:rPr sz="2200" dirty="0"/>
              <a:t> v </a:t>
            </a:r>
            <a:r>
              <a:rPr sz="2200" dirty="0" err="1"/>
              <a:t>kresbě</a:t>
            </a:r>
            <a:r>
              <a:rPr sz="2200" dirty="0"/>
              <a:t> - </a:t>
            </a:r>
            <a:r>
              <a:rPr sz="2200" dirty="0" err="1"/>
              <a:t>jen</a:t>
            </a:r>
            <a:r>
              <a:rPr sz="2200" dirty="0"/>
              <a:t> </a:t>
            </a:r>
            <a:r>
              <a:rPr sz="2200" dirty="0" err="1"/>
              <a:t>jedna</a:t>
            </a:r>
            <a:r>
              <a:rPr sz="2200" dirty="0"/>
              <a:t> </a:t>
            </a:r>
            <a:r>
              <a:rPr sz="2200" dirty="0" err="1"/>
              <a:t>strana</a:t>
            </a:r>
            <a:r>
              <a:rPr sz="2200" dirty="0"/>
              <a:t> </a:t>
            </a:r>
            <a:r>
              <a:rPr sz="2200" dirty="0" err="1"/>
              <a:t>scény</a:t>
            </a:r>
            <a:r>
              <a:rPr sz="2200" dirty="0"/>
              <a:t>, </a:t>
            </a:r>
            <a:r>
              <a:rPr sz="2200" dirty="0" err="1"/>
              <a:t>stromu</a:t>
            </a:r>
            <a:r>
              <a:rPr sz="2200" dirty="0"/>
              <a:t>,..; </a:t>
            </a:r>
            <a:r>
              <a:rPr sz="2200" dirty="0" err="1"/>
              <a:t>i</a:t>
            </a:r>
            <a:r>
              <a:rPr sz="2200" dirty="0"/>
              <a:t> v </a:t>
            </a:r>
            <a:r>
              <a:rPr sz="2200" dirty="0" err="1"/>
              <a:t>každodenní</a:t>
            </a:r>
            <a:r>
              <a:rPr sz="2200" dirty="0"/>
              <a:t> </a:t>
            </a:r>
            <a:r>
              <a:rPr sz="2200" dirty="0" err="1"/>
              <a:t>praxi</a:t>
            </a:r>
            <a:r>
              <a:rPr sz="2200" dirty="0"/>
              <a:t> - </a:t>
            </a:r>
            <a:r>
              <a:rPr sz="2200" dirty="0" err="1"/>
              <a:t>nebere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vědomí</a:t>
            </a:r>
            <a:r>
              <a:rPr sz="2200" dirty="0"/>
              <a:t> </a:t>
            </a:r>
            <a:r>
              <a:rPr sz="2200" dirty="0" err="1"/>
              <a:t>předměty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jedné</a:t>
            </a:r>
            <a:r>
              <a:rPr sz="2200" dirty="0"/>
              <a:t> </a:t>
            </a:r>
            <a:r>
              <a:rPr sz="2200" dirty="0" err="1"/>
              <a:t>straně</a:t>
            </a:r>
            <a:r>
              <a:rPr sz="2200" dirty="0"/>
              <a:t> </a:t>
            </a:r>
            <a:r>
              <a:rPr sz="2200" dirty="0" err="1"/>
              <a:t>stolu</a:t>
            </a:r>
            <a:r>
              <a:rPr sz="2200" dirty="0"/>
              <a:t>,...; </a:t>
            </a:r>
            <a:r>
              <a:rPr sz="2200" dirty="0" err="1"/>
              <a:t>problémy</a:t>
            </a:r>
            <a:r>
              <a:rPr sz="2200" dirty="0"/>
              <a:t> s </a:t>
            </a:r>
            <a:r>
              <a:rPr sz="2200" dirty="0" err="1"/>
              <a:t>oblékáním</a:t>
            </a:r>
            <a:r>
              <a:rPr sz="2200" dirty="0"/>
              <a:t>, </a:t>
            </a:r>
            <a:r>
              <a:rPr sz="2200" dirty="0" err="1"/>
              <a:t>holením</a:t>
            </a:r>
            <a:r>
              <a:rPr sz="2200" dirty="0"/>
              <a:t>, </a:t>
            </a:r>
            <a:r>
              <a:rPr sz="2200" dirty="0" err="1"/>
              <a:t>hygienou</a:t>
            </a:r>
            <a:r>
              <a:rPr sz="2200" dirty="0"/>
              <a:t>,...</a:t>
            </a:r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praxi</a:t>
            </a:r>
            <a:r>
              <a:rPr sz="2200" dirty="0"/>
              <a:t> </a:t>
            </a:r>
            <a:r>
              <a:rPr sz="2200" dirty="0" err="1"/>
              <a:t>rutinně</a:t>
            </a:r>
            <a:r>
              <a:rPr sz="2200" dirty="0"/>
              <a:t> </a:t>
            </a:r>
            <a:r>
              <a:rPr sz="2200" dirty="0" err="1"/>
              <a:t>diagnostika</a:t>
            </a:r>
            <a:r>
              <a:rPr sz="2200" dirty="0"/>
              <a:t> </a:t>
            </a:r>
            <a:r>
              <a:rPr sz="2200" b="1" dirty="0"/>
              <a:t>dominance </a:t>
            </a:r>
            <a:r>
              <a:rPr sz="2200" b="1" dirty="0" err="1"/>
              <a:t>horní</a:t>
            </a:r>
            <a:r>
              <a:rPr sz="2200" b="1" dirty="0"/>
              <a:t> a </a:t>
            </a:r>
            <a:r>
              <a:rPr sz="2200" b="1" dirty="0" err="1"/>
              <a:t>dolní</a:t>
            </a:r>
            <a:r>
              <a:rPr sz="2200" b="1" dirty="0"/>
              <a:t> </a:t>
            </a:r>
            <a:r>
              <a:rPr sz="2200" b="1" dirty="0" err="1"/>
              <a:t>končetiny</a:t>
            </a:r>
            <a:r>
              <a:rPr sz="2200" b="1" dirty="0"/>
              <a:t>, </a:t>
            </a:r>
            <a:r>
              <a:rPr sz="2200" b="1" dirty="0" err="1"/>
              <a:t>oka</a:t>
            </a:r>
            <a:r>
              <a:rPr sz="2200" b="1" dirty="0"/>
              <a:t> a </a:t>
            </a:r>
            <a:r>
              <a:rPr sz="2200" b="1" dirty="0" err="1"/>
              <a:t>ucha</a:t>
            </a:r>
            <a:r>
              <a:rPr sz="2200" b="1" dirty="0"/>
              <a:t> </a:t>
            </a:r>
            <a:r>
              <a:rPr sz="2200" dirty="0"/>
              <a:t>- s </a:t>
            </a:r>
            <a:r>
              <a:rPr sz="2200" dirty="0" err="1"/>
              <a:t>cílem</a:t>
            </a:r>
            <a:r>
              <a:rPr sz="2200" dirty="0"/>
              <a:t> </a:t>
            </a:r>
            <a:r>
              <a:rPr sz="2200" dirty="0" err="1"/>
              <a:t>zjistit</a:t>
            </a:r>
            <a:r>
              <a:rPr sz="2200" dirty="0"/>
              <a:t> </a:t>
            </a:r>
            <a:r>
              <a:rPr sz="2200" dirty="0" err="1"/>
              <a:t>dominanci</a:t>
            </a:r>
            <a:r>
              <a:rPr sz="2200" dirty="0"/>
              <a:t> </a:t>
            </a:r>
            <a:r>
              <a:rPr sz="2200" dirty="0" err="1"/>
              <a:t>smyslových</a:t>
            </a:r>
            <a:r>
              <a:rPr sz="2200" dirty="0"/>
              <a:t> </a:t>
            </a:r>
            <a:r>
              <a:rPr sz="2200" dirty="0" err="1"/>
              <a:t>orgánů</a:t>
            </a:r>
            <a:r>
              <a:rPr sz="2200" dirty="0"/>
              <a:t>, </a:t>
            </a:r>
            <a:r>
              <a:rPr sz="2200" dirty="0" err="1"/>
              <a:t>dominanci</a:t>
            </a:r>
            <a:r>
              <a:rPr sz="2200" dirty="0"/>
              <a:t> </a:t>
            </a:r>
            <a:r>
              <a:rPr sz="2200" dirty="0" err="1"/>
              <a:t>ruky</a:t>
            </a:r>
            <a:r>
              <a:rPr sz="2200" dirty="0"/>
              <a:t> a </a:t>
            </a:r>
            <a:r>
              <a:rPr sz="2200" dirty="0" err="1"/>
              <a:t>dominanci</a:t>
            </a:r>
            <a:r>
              <a:rPr sz="2200" dirty="0"/>
              <a:t> </a:t>
            </a:r>
            <a:r>
              <a:rPr sz="2200" dirty="0" err="1"/>
              <a:t>nohy</a:t>
            </a:r>
            <a:r>
              <a:rPr sz="2200" dirty="0"/>
              <a:t>; </a:t>
            </a:r>
            <a:r>
              <a:rPr sz="2200" dirty="0" err="1"/>
              <a:t>cílem</a:t>
            </a:r>
            <a:r>
              <a:rPr sz="2200" dirty="0"/>
              <a:t> </a:t>
            </a:r>
            <a:r>
              <a:rPr sz="2200" dirty="0" err="1"/>
              <a:t>zjištění</a:t>
            </a:r>
            <a:r>
              <a:rPr sz="2200" dirty="0"/>
              <a:t> </a:t>
            </a:r>
            <a:r>
              <a:rPr sz="2200" dirty="0" err="1"/>
              <a:t>praváctví</a:t>
            </a:r>
            <a:r>
              <a:rPr sz="2200" dirty="0"/>
              <a:t>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leváctví</a:t>
            </a:r>
            <a:r>
              <a:rPr sz="2200" dirty="0"/>
              <a:t> </a:t>
            </a:r>
            <a:r>
              <a:rPr sz="2200" dirty="0" err="1"/>
              <a:t>dítěte</a:t>
            </a:r>
            <a:r>
              <a:rPr sz="2200" dirty="0"/>
              <a:t> a </a:t>
            </a:r>
            <a:r>
              <a:rPr sz="2200" dirty="0" err="1"/>
              <a:t>zabránění</a:t>
            </a:r>
            <a:r>
              <a:rPr sz="2200" dirty="0"/>
              <a:t> </a:t>
            </a:r>
            <a:r>
              <a:rPr sz="2200" dirty="0" err="1"/>
              <a:t>eventuálnímu</a:t>
            </a:r>
            <a:r>
              <a:rPr sz="2200" dirty="0"/>
              <a:t> </a:t>
            </a:r>
            <a:r>
              <a:rPr sz="2200" dirty="0" err="1"/>
              <a:t>přecvičování</a:t>
            </a:r>
            <a:r>
              <a:rPr sz="2200" dirty="0"/>
              <a:t> </a:t>
            </a:r>
            <a:r>
              <a:rPr sz="2200" dirty="0" err="1"/>
              <a:t>psaní</a:t>
            </a:r>
            <a:r>
              <a:rPr sz="2200" dirty="0"/>
              <a:t> </a:t>
            </a:r>
            <a:r>
              <a:rPr sz="2200" dirty="0" err="1"/>
              <a:t>pravou</a:t>
            </a:r>
            <a:r>
              <a:rPr sz="2200" dirty="0"/>
              <a:t>/</a:t>
            </a:r>
            <a:r>
              <a:rPr sz="2200" dirty="0" err="1"/>
              <a:t>levou</a:t>
            </a:r>
            <a:r>
              <a:rPr sz="2200" dirty="0"/>
              <a:t> </a:t>
            </a:r>
            <a:r>
              <a:rPr sz="2200" dirty="0" err="1"/>
              <a:t>rukou</a:t>
            </a:r>
            <a:endParaRPr sz="2200" dirty="0"/>
          </a:p>
          <a:p>
            <a:pPr marL="939155" lvl="1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sz="1915" dirty="0" smtClean="0"/>
              <a:t>test </a:t>
            </a:r>
            <a:r>
              <a:rPr sz="1915" dirty="0" err="1"/>
              <a:t>Matějčka</a:t>
            </a:r>
            <a:r>
              <a:rPr sz="1915" dirty="0"/>
              <a:t> a </a:t>
            </a:r>
            <a:r>
              <a:rPr sz="1915" dirty="0" err="1"/>
              <a:t>Žlaba</a:t>
            </a:r>
            <a:r>
              <a:rPr sz="1915" dirty="0"/>
              <a:t>; </a:t>
            </a:r>
            <a:r>
              <a:rPr sz="1915" dirty="0" err="1"/>
              <a:t>Edingurgh</a:t>
            </a:r>
            <a:r>
              <a:rPr sz="1915" dirty="0"/>
              <a:t> Handedness Inventory (EHI; Oldfield 1971); Annett Handedness Questionnaire (AQH; Annett 1970); </a:t>
            </a:r>
            <a:r>
              <a:rPr sz="1915" dirty="0" err="1"/>
              <a:t>speciální</a:t>
            </a:r>
            <a:r>
              <a:rPr sz="1915" dirty="0"/>
              <a:t> </a:t>
            </a:r>
            <a:r>
              <a:rPr sz="1915" dirty="0" err="1"/>
              <a:t>metody</a:t>
            </a:r>
            <a:r>
              <a:rPr sz="1915" dirty="0"/>
              <a:t> </a:t>
            </a:r>
            <a:r>
              <a:rPr sz="1915" dirty="0" err="1"/>
              <a:t>jsou</a:t>
            </a:r>
            <a:r>
              <a:rPr sz="1915" dirty="0"/>
              <a:t> pro </a:t>
            </a:r>
            <a:r>
              <a:rPr sz="1915" dirty="0" err="1"/>
              <a:t>děti</a:t>
            </a:r>
            <a:r>
              <a:rPr sz="1915" dirty="0"/>
              <a:t> a </a:t>
            </a:r>
            <a:r>
              <a:rPr sz="1915" dirty="0" err="1"/>
              <a:t>mentálně</a:t>
            </a:r>
            <a:r>
              <a:rPr sz="1915" dirty="0"/>
              <a:t> </a:t>
            </a:r>
            <a:r>
              <a:rPr sz="1915" dirty="0" err="1"/>
              <a:t>handicapované</a:t>
            </a:r>
            <a:r>
              <a:rPr sz="1915" dirty="0"/>
              <a:t> </a:t>
            </a:r>
            <a:r>
              <a:rPr sz="1915" dirty="0" err="1"/>
              <a:t>osoby</a:t>
            </a:r>
            <a:endParaRPr sz="1915" dirty="0"/>
          </a:p>
          <a:p>
            <a:pPr marL="288925" indent="-288925" defTabSz="379729">
              <a:lnSpc>
                <a:spcPct val="100000"/>
              </a:lnSpc>
              <a:spcBef>
                <a:spcPts val="2700"/>
              </a:spcBef>
              <a:defRPr sz="2080"/>
            </a:pPr>
            <a:r>
              <a:rPr lang="cs-CZ" sz="2200" dirty="0" err="1" smtClean="0"/>
              <a:t>p</a:t>
            </a:r>
            <a:r>
              <a:rPr sz="2200" dirty="0" err="1" smtClean="0"/>
              <a:t>odobné</a:t>
            </a:r>
            <a:r>
              <a:rPr sz="2200" dirty="0" smtClean="0"/>
              <a:t> </a:t>
            </a:r>
            <a:r>
              <a:rPr sz="2200" dirty="0" err="1"/>
              <a:t>problémy</a:t>
            </a:r>
            <a:r>
              <a:rPr sz="2200" dirty="0"/>
              <a:t> </a:t>
            </a:r>
            <a:r>
              <a:rPr sz="2200" dirty="0" err="1"/>
              <a:t>nastávají</a:t>
            </a:r>
            <a:r>
              <a:rPr sz="2200" dirty="0"/>
              <a:t> s </a:t>
            </a:r>
            <a:r>
              <a:rPr sz="2200" dirty="0" err="1"/>
              <a:t>užitím</a:t>
            </a:r>
            <a:r>
              <a:rPr sz="2200" dirty="0"/>
              <a:t> </a:t>
            </a:r>
            <a:r>
              <a:rPr sz="2200" dirty="0" err="1"/>
              <a:t>pravé</a:t>
            </a:r>
            <a:r>
              <a:rPr sz="2200" dirty="0"/>
              <a:t>/</a:t>
            </a:r>
            <a:r>
              <a:rPr sz="2200" dirty="0" err="1"/>
              <a:t>levé</a:t>
            </a:r>
            <a:r>
              <a:rPr sz="2200" dirty="0"/>
              <a:t> </a:t>
            </a:r>
            <a:r>
              <a:rPr sz="2200" dirty="0" err="1"/>
              <a:t>ruky</a:t>
            </a:r>
            <a:r>
              <a:rPr sz="2200" dirty="0"/>
              <a:t> v </a:t>
            </a:r>
            <a:r>
              <a:rPr sz="2200" dirty="0" err="1"/>
              <a:t>situaci</a:t>
            </a:r>
            <a:r>
              <a:rPr sz="2200" dirty="0"/>
              <a:t>, </a:t>
            </a:r>
            <a:r>
              <a:rPr sz="2200" dirty="0" err="1"/>
              <a:t>kdy</a:t>
            </a:r>
            <a:r>
              <a:rPr sz="2200" dirty="0"/>
              <a:t> </a:t>
            </a:r>
            <a:r>
              <a:rPr sz="2200" dirty="0" err="1"/>
              <a:t>došlo</a:t>
            </a:r>
            <a:r>
              <a:rPr sz="2200" dirty="0"/>
              <a:t> </a:t>
            </a:r>
            <a:r>
              <a:rPr sz="2200" dirty="0" err="1"/>
              <a:t>ke</a:t>
            </a:r>
            <a:r>
              <a:rPr sz="2200" dirty="0"/>
              <a:t> </a:t>
            </a:r>
            <a:r>
              <a:rPr sz="2200" dirty="0" err="1"/>
              <a:t>ztrátě</a:t>
            </a:r>
            <a:r>
              <a:rPr sz="2200" dirty="0"/>
              <a:t> </a:t>
            </a:r>
            <a:r>
              <a:rPr sz="2200" dirty="0" err="1"/>
              <a:t>končetiny</a:t>
            </a:r>
            <a:r>
              <a:rPr sz="2200" dirty="0"/>
              <a:t>, resp. k </a:t>
            </a:r>
            <a:r>
              <a:rPr sz="2200" dirty="0" err="1"/>
              <a:t>centrální</a:t>
            </a:r>
            <a:r>
              <a:rPr sz="2200" dirty="0"/>
              <a:t> </a:t>
            </a:r>
            <a:r>
              <a:rPr sz="2200" dirty="0" err="1"/>
              <a:t>paréze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plegii</a:t>
            </a:r>
            <a:r>
              <a:rPr sz="2200" dirty="0"/>
              <a:t> </a:t>
            </a:r>
            <a:r>
              <a:rPr sz="2200" dirty="0" err="1"/>
              <a:t>končetiny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poranění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jiném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mozku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oruchy vizuální percepce"/>
          <p:cNvSpPr txBox="1">
            <a:spLocks noGrp="1"/>
          </p:cNvSpPr>
          <p:nvPr>
            <p:ph type="title"/>
          </p:nvPr>
        </p:nvSpPr>
        <p:spPr>
          <a:xfrm>
            <a:off x="2953268" y="444554"/>
            <a:ext cx="9515142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514095">
              <a:defRPr sz="7040"/>
            </a:lvl1pPr>
          </a:lstStyle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vizuální</a:t>
            </a:r>
            <a:r>
              <a:rPr sz="4800" dirty="0"/>
              <a:t> </a:t>
            </a:r>
            <a:r>
              <a:rPr sz="4800" dirty="0" err="1"/>
              <a:t>percepce</a:t>
            </a:r>
            <a:r>
              <a:rPr sz="4800" dirty="0"/>
              <a:t> </a:t>
            </a:r>
          </a:p>
        </p:txBody>
      </p:sp>
      <p:sp>
        <p:nvSpPr>
          <p:cNvPr id="230" name="Značné pacientovy komplikují život, zdravotníkům vyšetření i terapi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smtClean="0"/>
              <a:t>z</a:t>
            </a:r>
            <a:r>
              <a:rPr sz="2400" dirty="0" err="1" smtClean="0"/>
              <a:t>načn</a:t>
            </a:r>
            <a:r>
              <a:rPr lang="cs-CZ" sz="2400" dirty="0" smtClean="0"/>
              <a:t>ě</a:t>
            </a:r>
            <a:r>
              <a:rPr sz="2400" dirty="0" smtClean="0"/>
              <a:t> </a:t>
            </a:r>
            <a:r>
              <a:rPr sz="2400" dirty="0" err="1" smtClean="0"/>
              <a:t>pacientov</a:t>
            </a:r>
            <a:r>
              <a:rPr lang="cs-CZ" sz="2400" dirty="0" smtClean="0"/>
              <a:t>i</a:t>
            </a:r>
            <a:r>
              <a:rPr sz="2400" dirty="0" smtClean="0"/>
              <a:t> </a:t>
            </a:r>
            <a:r>
              <a:rPr sz="2400" dirty="0" err="1"/>
              <a:t>komplikují</a:t>
            </a:r>
            <a:r>
              <a:rPr sz="2400" dirty="0"/>
              <a:t> </a:t>
            </a:r>
            <a:r>
              <a:rPr sz="2400" dirty="0" err="1"/>
              <a:t>život</a:t>
            </a:r>
            <a:r>
              <a:rPr sz="2400" dirty="0"/>
              <a:t>, </a:t>
            </a:r>
            <a:r>
              <a:rPr sz="2400" dirty="0" err="1"/>
              <a:t>zdravotníkům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terapii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n</a:t>
            </a:r>
            <a:r>
              <a:rPr sz="2400" dirty="0" err="1" smtClean="0"/>
              <a:t>ejedná</a:t>
            </a:r>
            <a:r>
              <a:rPr sz="2400" dirty="0" smtClean="0"/>
              <a:t> </a:t>
            </a:r>
            <a:r>
              <a:rPr sz="2400" dirty="0"/>
              <a:t>se v </a:t>
            </a:r>
            <a:r>
              <a:rPr sz="2400" dirty="0" err="1"/>
              <a:t>první</a:t>
            </a:r>
            <a:r>
              <a:rPr sz="2400" dirty="0"/>
              <a:t> </a:t>
            </a:r>
            <a:r>
              <a:rPr sz="2400" dirty="0" err="1"/>
              <a:t>řadě</a:t>
            </a:r>
            <a:r>
              <a:rPr sz="2400" dirty="0"/>
              <a:t> o </a:t>
            </a:r>
            <a:r>
              <a:rPr sz="2400" dirty="0" err="1"/>
              <a:t>poruchy</a:t>
            </a:r>
            <a:r>
              <a:rPr sz="2400" dirty="0"/>
              <a:t> </a:t>
            </a:r>
            <a:r>
              <a:rPr sz="2400" dirty="0" err="1"/>
              <a:t>zrakové</a:t>
            </a:r>
            <a:r>
              <a:rPr sz="2400" dirty="0"/>
              <a:t> </a:t>
            </a:r>
            <a:r>
              <a:rPr sz="2400" dirty="0" err="1"/>
              <a:t>ostrosti</a:t>
            </a:r>
            <a:r>
              <a:rPr sz="2400" dirty="0"/>
              <a:t> (</a:t>
            </a:r>
            <a:r>
              <a:rPr sz="2400" dirty="0" err="1"/>
              <a:t>brýle</a:t>
            </a:r>
            <a:r>
              <a:rPr sz="24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z</a:t>
            </a:r>
            <a:r>
              <a:rPr sz="2400" dirty="0" err="1" smtClean="0"/>
              <a:t>kušený</a:t>
            </a:r>
            <a:r>
              <a:rPr sz="2400" dirty="0" smtClean="0"/>
              <a:t> </a:t>
            </a:r>
            <a:r>
              <a:rPr sz="2400" dirty="0" err="1"/>
              <a:t>psycholog</a:t>
            </a:r>
            <a:r>
              <a:rPr sz="2400" dirty="0"/>
              <a:t> je </a:t>
            </a:r>
            <a:r>
              <a:rPr sz="2400" dirty="0" err="1"/>
              <a:t>připraven</a:t>
            </a:r>
            <a:r>
              <a:rPr sz="2400" dirty="0"/>
              <a:t> </a:t>
            </a:r>
            <a:r>
              <a:rPr sz="2400" dirty="0" err="1"/>
              <a:t>provést</a:t>
            </a:r>
            <a:r>
              <a:rPr sz="2400" dirty="0"/>
              <a:t> </a:t>
            </a:r>
            <a:r>
              <a:rPr sz="2400" dirty="0" err="1"/>
              <a:t>orientační</a:t>
            </a:r>
            <a:r>
              <a:rPr sz="2400" dirty="0"/>
              <a:t> </a:t>
            </a:r>
            <a:r>
              <a:rPr sz="2400" dirty="0" err="1"/>
              <a:t>zkoušky</a:t>
            </a:r>
            <a:r>
              <a:rPr sz="2400" dirty="0"/>
              <a:t> </a:t>
            </a:r>
            <a:r>
              <a:rPr sz="2400" dirty="0" err="1"/>
              <a:t>zraku</a:t>
            </a:r>
            <a:r>
              <a:rPr sz="2400" dirty="0"/>
              <a:t>, </a:t>
            </a:r>
            <a:r>
              <a:rPr lang="cs-CZ" sz="2400" dirty="0" smtClean="0"/>
              <a:t>                   </a:t>
            </a:r>
            <a:r>
              <a:rPr sz="2400" dirty="0" err="1" smtClean="0"/>
              <a:t>např</a:t>
            </a:r>
            <a:r>
              <a:rPr sz="2400" dirty="0"/>
              <a:t>: </a:t>
            </a:r>
            <a:r>
              <a:rPr sz="2400" dirty="0" err="1"/>
              <a:t>přečtení</a:t>
            </a:r>
            <a:r>
              <a:rPr sz="2400" dirty="0"/>
              <a:t> </a:t>
            </a:r>
            <a:r>
              <a:rPr sz="2400" dirty="0" err="1"/>
              <a:t>textu</a:t>
            </a:r>
            <a:r>
              <a:rPr sz="2400" dirty="0"/>
              <a:t> </a:t>
            </a:r>
            <a:r>
              <a:rPr sz="2400" dirty="0" err="1"/>
              <a:t>vytištěného</a:t>
            </a:r>
            <a:r>
              <a:rPr sz="2400" dirty="0"/>
              <a:t> 14b, </a:t>
            </a:r>
            <a:r>
              <a:rPr sz="2400" dirty="0" err="1"/>
              <a:t>písmem</a:t>
            </a:r>
            <a:r>
              <a:rPr sz="2400" dirty="0"/>
              <a:t> Times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c</a:t>
            </a:r>
            <a:r>
              <a:rPr sz="2400" dirty="0" err="1" smtClean="0"/>
              <a:t>hystáme</a:t>
            </a:r>
            <a:r>
              <a:rPr sz="2400" dirty="0" smtClean="0"/>
              <a:t>-li </a:t>
            </a:r>
            <a:r>
              <a:rPr sz="2400" dirty="0"/>
              <a:t>se </a:t>
            </a:r>
            <a:r>
              <a:rPr sz="2400" dirty="0" err="1"/>
              <a:t>vyšetřovat</a:t>
            </a:r>
            <a:r>
              <a:rPr sz="2400" dirty="0"/>
              <a:t> testy s </a:t>
            </a:r>
            <a:r>
              <a:rPr sz="2400" dirty="0" err="1"/>
              <a:t>barvami</a:t>
            </a:r>
            <a:r>
              <a:rPr sz="2400" dirty="0"/>
              <a:t> - ROR, </a:t>
            </a:r>
            <a:r>
              <a:rPr sz="2400" dirty="0" smtClean="0"/>
              <a:t>L</a:t>
            </a:r>
            <a:r>
              <a:rPr lang="cs-CZ" sz="2400" dirty="0"/>
              <a:t>u</a:t>
            </a:r>
            <a:r>
              <a:rPr sz="2400" dirty="0" err="1" smtClean="0"/>
              <a:t>scher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vhodné</a:t>
            </a:r>
            <a:r>
              <a:rPr sz="2400" dirty="0"/>
              <a:t> </a:t>
            </a:r>
            <a:r>
              <a:rPr lang="cs-CZ" sz="2400" dirty="0" smtClean="0"/>
              <a:t>                     </a:t>
            </a:r>
            <a:r>
              <a:rPr sz="2400" dirty="0" smtClean="0"/>
              <a:t>je </a:t>
            </a:r>
            <a:r>
              <a:rPr sz="2400" dirty="0" err="1"/>
              <a:t>orientační</a:t>
            </a:r>
            <a:r>
              <a:rPr sz="2400" dirty="0"/>
              <a:t>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pomocí</a:t>
            </a:r>
            <a:r>
              <a:rPr sz="2400" dirty="0"/>
              <a:t> </a:t>
            </a:r>
            <a:r>
              <a:rPr sz="2400" dirty="0" err="1"/>
              <a:t>polychromatických</a:t>
            </a:r>
            <a:r>
              <a:rPr sz="2400" dirty="0"/>
              <a:t> </a:t>
            </a:r>
            <a:r>
              <a:rPr sz="2400" dirty="0" err="1"/>
              <a:t>tabulek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oruchy řeči"/>
          <p:cNvSpPr txBox="1">
            <a:spLocks noGrp="1"/>
          </p:cNvSpPr>
          <p:nvPr>
            <p:ph type="title"/>
          </p:nvPr>
        </p:nvSpPr>
        <p:spPr>
          <a:xfrm>
            <a:off x="3088640" y="86468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řeči</a:t>
            </a:r>
            <a:endParaRPr sz="4800" dirty="0"/>
          </a:p>
        </p:txBody>
      </p:sp>
      <p:sp>
        <p:nvSpPr>
          <p:cNvPr id="233" name="Afázie, řečové apraxie, alexie, agrafie, akalkuli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a</a:t>
            </a:r>
            <a:r>
              <a:rPr sz="2400" dirty="0" err="1" smtClean="0"/>
              <a:t>fázie</a:t>
            </a:r>
            <a:r>
              <a:rPr sz="2400" dirty="0"/>
              <a:t>, </a:t>
            </a:r>
            <a:r>
              <a:rPr sz="2400" dirty="0" err="1"/>
              <a:t>řečové</a:t>
            </a:r>
            <a:r>
              <a:rPr sz="2400" dirty="0"/>
              <a:t> </a:t>
            </a:r>
            <a:r>
              <a:rPr sz="2400" dirty="0" err="1"/>
              <a:t>apraxie</a:t>
            </a:r>
            <a:r>
              <a:rPr sz="2400" dirty="0"/>
              <a:t>, </a:t>
            </a:r>
            <a:r>
              <a:rPr sz="2400" dirty="0" err="1"/>
              <a:t>alexie</a:t>
            </a:r>
            <a:r>
              <a:rPr sz="2400" dirty="0"/>
              <a:t>, </a:t>
            </a:r>
            <a:r>
              <a:rPr sz="2400" dirty="0" err="1"/>
              <a:t>agrafie</a:t>
            </a:r>
            <a:r>
              <a:rPr sz="2400" dirty="0"/>
              <a:t>, </a:t>
            </a:r>
            <a:r>
              <a:rPr sz="2400" dirty="0" err="1"/>
              <a:t>akalkulie</a:t>
            </a:r>
            <a:endParaRPr sz="2400" dirty="0"/>
          </a:p>
          <a:p>
            <a:pPr>
              <a:lnSpc>
                <a:spcPct val="100000"/>
              </a:lnSpc>
            </a:pPr>
            <a:r>
              <a:rPr sz="2400" dirty="0" smtClean="0"/>
              <a:t>Minnesota </a:t>
            </a:r>
            <a:r>
              <a:rPr sz="2400" dirty="0"/>
              <a:t>Test for the </a:t>
            </a:r>
            <a:r>
              <a:rPr sz="2400" dirty="0" smtClean="0"/>
              <a:t>Differ</a:t>
            </a:r>
            <a:r>
              <a:rPr lang="cs-CZ" sz="2400" dirty="0" smtClean="0"/>
              <a:t>e</a:t>
            </a:r>
            <a:r>
              <a:rPr sz="2400" dirty="0" err="1" smtClean="0"/>
              <a:t>ntial</a:t>
            </a:r>
            <a:r>
              <a:rPr sz="2400" dirty="0" smtClean="0"/>
              <a:t> </a:t>
            </a:r>
            <a:r>
              <a:rPr sz="2400" dirty="0"/>
              <a:t>Diagnosis of Aphasia (MTDDA; </a:t>
            </a:r>
            <a:r>
              <a:rPr sz="2400" dirty="0" err="1"/>
              <a:t>Schuell</a:t>
            </a:r>
            <a:r>
              <a:rPr sz="2400" dirty="0"/>
              <a:t> 1957); Porch Index of Communicative Ability (PICA; Porch 1967) - </a:t>
            </a:r>
            <a:r>
              <a:rPr sz="2400" dirty="0" err="1"/>
              <a:t>novější</a:t>
            </a:r>
            <a:r>
              <a:rPr sz="2400" dirty="0"/>
              <a:t> </a:t>
            </a:r>
            <a:r>
              <a:rPr sz="2400" dirty="0" err="1"/>
              <a:t>adaptace</a:t>
            </a:r>
            <a:r>
              <a:rPr sz="2400" dirty="0"/>
              <a:t> (Thompson, </a:t>
            </a:r>
            <a:r>
              <a:rPr sz="2400" dirty="0" err="1"/>
              <a:t>Enderby</a:t>
            </a:r>
            <a:r>
              <a:rPr sz="2400" dirty="0"/>
              <a:t> 1979; Powell 1980)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l</a:t>
            </a:r>
            <a:r>
              <a:rPr sz="2400" dirty="0" err="1" smtClean="0"/>
              <a:t>ogopedie</a:t>
            </a:r>
            <a:r>
              <a:rPr sz="2400" dirty="0" smtClean="0"/>
              <a:t> </a:t>
            </a:r>
            <a:r>
              <a:rPr sz="2400" dirty="0" err="1"/>
              <a:t>má</a:t>
            </a:r>
            <a:r>
              <a:rPr sz="2400" dirty="0"/>
              <a:t> </a:t>
            </a:r>
            <a:r>
              <a:rPr sz="2400" dirty="0" err="1"/>
              <a:t>vlastní</a:t>
            </a:r>
            <a:r>
              <a:rPr sz="2400" dirty="0"/>
              <a:t> </a:t>
            </a:r>
            <a:r>
              <a:rPr sz="2400" dirty="0" err="1"/>
              <a:t>široký</a:t>
            </a:r>
            <a:r>
              <a:rPr sz="2400" dirty="0"/>
              <a:t> </a:t>
            </a:r>
            <a:r>
              <a:rPr sz="2400" dirty="0" err="1"/>
              <a:t>diagnostický</a:t>
            </a:r>
            <a:r>
              <a:rPr sz="2400" dirty="0"/>
              <a:t> </a:t>
            </a:r>
            <a:r>
              <a:rPr sz="2400" dirty="0" err="1"/>
              <a:t>aparát</a:t>
            </a:r>
            <a:endParaRPr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oruchy čtení"/>
          <p:cNvSpPr txBox="1">
            <a:spLocks noGrp="1"/>
          </p:cNvSpPr>
          <p:nvPr>
            <p:ph type="title"/>
          </p:nvPr>
        </p:nvSpPr>
        <p:spPr>
          <a:xfrm>
            <a:off x="3088640" y="518695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Poruchy</a:t>
            </a:r>
            <a:r>
              <a:rPr sz="4800" dirty="0"/>
              <a:t> </a:t>
            </a:r>
            <a:r>
              <a:rPr sz="4800" dirty="0" err="1"/>
              <a:t>čtení</a:t>
            </a:r>
            <a:endParaRPr sz="4800" dirty="0"/>
          </a:p>
        </p:txBody>
      </p:sp>
      <p:sp>
        <p:nvSpPr>
          <p:cNvPr id="236" name="Domácí testy, hlavně pro dět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d</a:t>
            </a:r>
            <a:r>
              <a:rPr sz="2400" dirty="0" err="1" smtClean="0"/>
              <a:t>omácí</a:t>
            </a:r>
            <a:r>
              <a:rPr sz="2400" dirty="0" smtClean="0"/>
              <a:t> </a:t>
            </a:r>
            <a:r>
              <a:rPr sz="2400" dirty="0"/>
              <a:t>testy, </a:t>
            </a:r>
            <a:r>
              <a:rPr sz="2400" dirty="0" err="1"/>
              <a:t>hlavně</a:t>
            </a:r>
            <a:r>
              <a:rPr sz="2400" dirty="0"/>
              <a:t> pro </a:t>
            </a:r>
            <a:r>
              <a:rPr sz="2400" dirty="0" err="1"/>
              <a:t>děti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j</a:t>
            </a:r>
            <a:r>
              <a:rPr sz="2400" dirty="0" err="1" smtClean="0"/>
              <a:t>ednoduchý</a:t>
            </a:r>
            <a:r>
              <a:rPr sz="2400" dirty="0" smtClean="0"/>
              <a:t> </a:t>
            </a:r>
            <a:r>
              <a:rPr sz="2400" dirty="0" err="1"/>
              <a:t>článek</a:t>
            </a:r>
            <a:r>
              <a:rPr sz="2400" dirty="0"/>
              <a:t>, </a:t>
            </a:r>
            <a:r>
              <a:rPr sz="2400" dirty="0" err="1"/>
              <a:t>velikost</a:t>
            </a:r>
            <a:r>
              <a:rPr sz="2400" dirty="0"/>
              <a:t> </a:t>
            </a:r>
            <a:r>
              <a:rPr sz="2400" dirty="0" err="1"/>
              <a:t>písma</a:t>
            </a:r>
            <a:r>
              <a:rPr sz="2400" dirty="0"/>
              <a:t> 14b Times - text </a:t>
            </a:r>
            <a:r>
              <a:rPr sz="2400" dirty="0" err="1"/>
              <a:t>pohodově</a:t>
            </a:r>
            <a:r>
              <a:rPr sz="2400" dirty="0"/>
              <a:t> </a:t>
            </a:r>
            <a:r>
              <a:rPr sz="2400" dirty="0" err="1"/>
              <a:t>popisný</a:t>
            </a:r>
            <a:r>
              <a:rPr sz="2400" dirty="0"/>
              <a:t>, </a:t>
            </a:r>
            <a:r>
              <a:rPr sz="2400" dirty="0" err="1"/>
              <a:t>nenáročný</a:t>
            </a:r>
            <a:r>
              <a:rPr sz="2400" dirty="0"/>
              <a:t>; </a:t>
            </a:r>
            <a:r>
              <a:rPr sz="2400" dirty="0" err="1"/>
              <a:t>občasný</a:t>
            </a:r>
            <a:r>
              <a:rPr sz="2400" dirty="0"/>
              <a:t> </a:t>
            </a:r>
            <a:r>
              <a:rPr sz="2400" dirty="0" err="1"/>
              <a:t>archaický</a:t>
            </a:r>
            <a:r>
              <a:rPr sz="2400" dirty="0"/>
              <a:t> </a:t>
            </a:r>
            <a:r>
              <a:rPr sz="2400" dirty="0" err="1"/>
              <a:t>přechodník</a:t>
            </a:r>
            <a:r>
              <a:rPr sz="2400" dirty="0"/>
              <a:t> - </a:t>
            </a:r>
            <a:r>
              <a:rPr sz="2400" dirty="0" err="1"/>
              <a:t>ukáže</a:t>
            </a:r>
            <a:r>
              <a:rPr sz="2400" dirty="0"/>
              <a:t>, co </a:t>
            </a:r>
            <a:r>
              <a:rPr sz="2400" dirty="0" err="1"/>
              <a:t>pacient</a:t>
            </a:r>
            <a:r>
              <a:rPr sz="2400" dirty="0"/>
              <a:t> </a:t>
            </a:r>
            <a:r>
              <a:rPr sz="2400" dirty="0" err="1"/>
              <a:t>zvládá</a:t>
            </a:r>
            <a:r>
              <a:rPr sz="2400" dirty="0"/>
              <a:t>; pro </a:t>
            </a:r>
            <a:r>
              <a:rPr sz="2400" dirty="0" err="1"/>
              <a:t>těžké</a:t>
            </a:r>
            <a:r>
              <a:rPr sz="2400" dirty="0"/>
              <a:t> </a:t>
            </a:r>
            <a:r>
              <a:rPr sz="2400" dirty="0" err="1"/>
              <a:t>pacienty</a:t>
            </a:r>
            <a:r>
              <a:rPr sz="2400" dirty="0"/>
              <a:t> </a:t>
            </a:r>
            <a:r>
              <a:rPr sz="2400" dirty="0" err="1"/>
              <a:t>bazální</a:t>
            </a:r>
            <a:r>
              <a:rPr sz="2400" dirty="0"/>
              <a:t> text </a:t>
            </a:r>
            <a:r>
              <a:rPr sz="2400" dirty="0" err="1"/>
              <a:t>nebo</a:t>
            </a:r>
            <a:r>
              <a:rPr sz="2400" dirty="0"/>
              <a:t> </a:t>
            </a:r>
            <a:r>
              <a:rPr sz="2400" dirty="0" err="1"/>
              <a:t>jednotlivá</a:t>
            </a:r>
            <a:r>
              <a:rPr sz="2400" dirty="0"/>
              <a:t> </a:t>
            </a:r>
            <a:r>
              <a:rPr sz="2400" dirty="0" err="1"/>
              <a:t>slova</a:t>
            </a:r>
            <a:r>
              <a:rPr sz="2400" dirty="0"/>
              <a:t> </a:t>
            </a:r>
            <a:r>
              <a:rPr sz="2400" dirty="0" err="1"/>
              <a:t>psaná</a:t>
            </a:r>
            <a:r>
              <a:rPr sz="2400" dirty="0"/>
              <a:t> </a:t>
            </a:r>
            <a:r>
              <a:rPr sz="2400" dirty="0" err="1"/>
              <a:t>velkými</a:t>
            </a:r>
            <a:r>
              <a:rPr sz="2400" dirty="0"/>
              <a:t> </a:t>
            </a:r>
            <a:r>
              <a:rPr sz="2400" dirty="0" err="1"/>
              <a:t>písmeny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p</a:t>
            </a:r>
            <a:r>
              <a:rPr sz="2400" dirty="0" err="1" smtClean="0"/>
              <a:t>ři</a:t>
            </a:r>
            <a:r>
              <a:rPr sz="2400" dirty="0" smtClean="0"/>
              <a:t> </a:t>
            </a:r>
            <a:r>
              <a:rPr sz="2400" dirty="0" err="1"/>
              <a:t>vyšetření</a:t>
            </a:r>
            <a:r>
              <a:rPr sz="2400" dirty="0"/>
              <a:t> </a:t>
            </a:r>
            <a:r>
              <a:rPr sz="2400" dirty="0" err="1"/>
              <a:t>nejde</a:t>
            </a:r>
            <a:r>
              <a:rPr sz="2400" dirty="0"/>
              <a:t> </a:t>
            </a:r>
            <a:r>
              <a:rPr sz="2400" dirty="0" err="1"/>
              <a:t>jen</a:t>
            </a:r>
            <a:r>
              <a:rPr sz="2400" dirty="0"/>
              <a:t> o </a:t>
            </a:r>
            <a:r>
              <a:rPr sz="2400" dirty="0" err="1"/>
              <a:t>prostou</a:t>
            </a:r>
            <a:r>
              <a:rPr sz="2400" dirty="0"/>
              <a:t> </a:t>
            </a:r>
            <a:r>
              <a:rPr sz="2400" dirty="0" err="1"/>
              <a:t>schopnost</a:t>
            </a:r>
            <a:r>
              <a:rPr sz="2400" dirty="0"/>
              <a:t> a </a:t>
            </a:r>
            <a:r>
              <a:rPr sz="2400" dirty="0" err="1"/>
              <a:t>kvalitu</a:t>
            </a:r>
            <a:r>
              <a:rPr sz="2400" dirty="0"/>
              <a:t> </a:t>
            </a:r>
            <a:r>
              <a:rPr sz="2400" dirty="0" err="1"/>
              <a:t>čtení</a:t>
            </a:r>
            <a:r>
              <a:rPr sz="2400" dirty="0"/>
              <a:t>, ale </a:t>
            </a:r>
            <a:r>
              <a:rPr sz="2400" dirty="0" err="1"/>
              <a:t>také</a:t>
            </a:r>
            <a:r>
              <a:rPr sz="2400" dirty="0"/>
              <a:t> </a:t>
            </a:r>
            <a:r>
              <a:rPr lang="cs-CZ" sz="2400" dirty="0" smtClean="0"/>
              <a:t>                    </a:t>
            </a:r>
            <a:r>
              <a:rPr sz="2400" dirty="0" smtClean="0"/>
              <a:t>o </a:t>
            </a:r>
            <a:r>
              <a:rPr sz="2400" dirty="0" err="1"/>
              <a:t>celkové</a:t>
            </a:r>
            <a:r>
              <a:rPr sz="2400" dirty="0"/>
              <a:t> </a:t>
            </a:r>
            <a:r>
              <a:rPr sz="2400" dirty="0" err="1"/>
              <a:t>uchopení</a:t>
            </a:r>
            <a:r>
              <a:rPr sz="2400" dirty="0"/>
              <a:t> </a:t>
            </a:r>
            <a:r>
              <a:rPr sz="2400" dirty="0" err="1"/>
              <a:t>textu</a:t>
            </a:r>
            <a:r>
              <a:rPr sz="2400" dirty="0"/>
              <a:t> a </a:t>
            </a:r>
            <a:r>
              <a:rPr sz="2400" dirty="0" err="1"/>
              <a:t>jeho</a:t>
            </a:r>
            <a:r>
              <a:rPr sz="2400" dirty="0"/>
              <a:t> </a:t>
            </a:r>
            <a:r>
              <a:rPr sz="2400" dirty="0" err="1"/>
              <a:t>porovnání</a:t>
            </a:r>
            <a:r>
              <a:rPr sz="2400" dirty="0"/>
              <a:t> s </a:t>
            </a:r>
            <a:r>
              <a:rPr sz="2400" dirty="0" err="1"/>
              <a:t>jinými</a:t>
            </a:r>
            <a:r>
              <a:rPr sz="2400" dirty="0"/>
              <a:t> (</a:t>
            </a:r>
            <a:r>
              <a:rPr sz="2400" dirty="0" err="1"/>
              <a:t>porovnávání</a:t>
            </a:r>
            <a:r>
              <a:rPr sz="2400" dirty="0"/>
              <a:t> </a:t>
            </a:r>
            <a:r>
              <a:rPr sz="2400" dirty="0" err="1"/>
              <a:t>slov</a:t>
            </a:r>
            <a:r>
              <a:rPr sz="2400" dirty="0"/>
              <a:t>, </a:t>
            </a:r>
            <a:r>
              <a:rPr sz="2400" dirty="0" err="1"/>
              <a:t>řádek</a:t>
            </a:r>
            <a:r>
              <a:rPr sz="2400" dirty="0"/>
              <a:t>, </a:t>
            </a:r>
            <a:r>
              <a:rPr sz="2400" dirty="0" err="1"/>
              <a:t>textů</a:t>
            </a:r>
            <a:r>
              <a:rPr sz="2400" dirty="0"/>
              <a:t>) a </a:t>
            </a:r>
            <a:r>
              <a:rPr sz="2400" dirty="0" err="1"/>
              <a:t>schopnost</a:t>
            </a:r>
            <a:r>
              <a:rPr sz="2400" dirty="0"/>
              <a:t> </a:t>
            </a:r>
            <a:r>
              <a:rPr sz="2400" dirty="0" err="1"/>
              <a:t>zapamatovat</a:t>
            </a:r>
            <a:r>
              <a:rPr sz="2400" dirty="0"/>
              <a:t> </a:t>
            </a:r>
            <a:r>
              <a:rPr sz="2400" dirty="0" err="1"/>
              <a:t>si</a:t>
            </a:r>
            <a:r>
              <a:rPr sz="2400" dirty="0"/>
              <a:t> a </a:t>
            </a:r>
            <a:r>
              <a:rPr sz="2400" dirty="0" err="1"/>
              <a:t>reprodukovat</a:t>
            </a:r>
            <a:r>
              <a:rPr sz="2400" dirty="0"/>
              <a:t> </a:t>
            </a:r>
            <a:r>
              <a:rPr sz="2400" dirty="0" err="1"/>
              <a:t>obsah</a:t>
            </a:r>
            <a:r>
              <a:rPr sz="2400" dirty="0"/>
              <a:t> </a:t>
            </a:r>
            <a:r>
              <a:rPr sz="2400" dirty="0" err="1"/>
              <a:t>čteného</a:t>
            </a:r>
            <a:endParaRPr sz="2400" dirty="0"/>
          </a:p>
          <a:p>
            <a:pPr marL="422275" indent="-422275" defTabSz="554990">
              <a:lnSpc>
                <a:spcPct val="100000"/>
              </a:lnSpc>
              <a:spcBef>
                <a:spcPts val="3900"/>
              </a:spcBef>
              <a:defRPr sz="3040"/>
            </a:pPr>
            <a:r>
              <a:rPr lang="cs-CZ" sz="2400" dirty="0" err="1" smtClean="0"/>
              <a:t>n</a:t>
            </a:r>
            <a:r>
              <a:rPr sz="2400" dirty="0" err="1" smtClean="0"/>
              <a:t>apř</a:t>
            </a:r>
            <a:r>
              <a:rPr sz="2400" dirty="0"/>
              <a:t>: </a:t>
            </a:r>
            <a:r>
              <a:rPr sz="2400" dirty="0" err="1"/>
              <a:t>paměťový</a:t>
            </a:r>
            <a:r>
              <a:rPr sz="2400" dirty="0"/>
              <a:t> test RBMT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rafomotorika - kvalita písma a kresby"/>
          <p:cNvSpPr txBox="1">
            <a:spLocks noGrp="1"/>
          </p:cNvSpPr>
          <p:nvPr>
            <p:ph type="title"/>
          </p:nvPr>
        </p:nvSpPr>
        <p:spPr>
          <a:xfrm>
            <a:off x="3088640" y="704047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Grafomotorika</a:t>
            </a:r>
            <a:r>
              <a:rPr sz="4800" dirty="0"/>
              <a:t> - </a:t>
            </a:r>
            <a:r>
              <a:rPr sz="4800" dirty="0" err="1"/>
              <a:t>kvalita</a:t>
            </a:r>
            <a:r>
              <a:rPr sz="4800" dirty="0"/>
              <a:t> </a:t>
            </a:r>
            <a:r>
              <a:rPr sz="4800" dirty="0" err="1"/>
              <a:t>písma</a:t>
            </a:r>
            <a:r>
              <a:rPr sz="4800" dirty="0"/>
              <a:t> a </a:t>
            </a:r>
            <a:r>
              <a:rPr sz="4800" dirty="0" err="1"/>
              <a:t>kresby</a:t>
            </a:r>
            <a:endParaRPr sz="4800" dirty="0"/>
          </a:p>
        </p:txBody>
      </p:sp>
      <p:sp>
        <p:nvSpPr>
          <p:cNvPr id="239" name="Metody ke zkoumání povahy centrálních poruch grafimotoriky, např. dysgrafie-dysortografie, agramatismy, a společně (and/or) neurogenně a psychogenně podmíněných kvalit, jako je velikost a umístěný kresby, různé detaily provedení, tlak, tremor, atd..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dirty="0" err="1" smtClean="0"/>
              <a:t>m</a:t>
            </a:r>
            <a:r>
              <a:rPr sz="2400" dirty="0" err="1" smtClean="0"/>
              <a:t>etody</a:t>
            </a:r>
            <a:r>
              <a:rPr sz="2400" dirty="0" smtClean="0"/>
              <a:t> </a:t>
            </a:r>
            <a:r>
              <a:rPr sz="2400" dirty="0" err="1"/>
              <a:t>ke</a:t>
            </a:r>
            <a:r>
              <a:rPr sz="2400" dirty="0"/>
              <a:t> </a:t>
            </a:r>
            <a:r>
              <a:rPr sz="2400" dirty="0" err="1"/>
              <a:t>zkoumání</a:t>
            </a:r>
            <a:r>
              <a:rPr sz="2400" dirty="0"/>
              <a:t> </a:t>
            </a:r>
            <a:r>
              <a:rPr sz="2400" dirty="0" err="1"/>
              <a:t>povahy</a:t>
            </a:r>
            <a:r>
              <a:rPr sz="2400" dirty="0"/>
              <a:t> </a:t>
            </a:r>
            <a:r>
              <a:rPr sz="2400" dirty="0" err="1"/>
              <a:t>centrálních</a:t>
            </a:r>
            <a:r>
              <a:rPr sz="2400" dirty="0"/>
              <a:t> </a:t>
            </a:r>
            <a:r>
              <a:rPr sz="2400" dirty="0" err="1"/>
              <a:t>poruch</a:t>
            </a:r>
            <a:r>
              <a:rPr sz="2400" dirty="0"/>
              <a:t> </a:t>
            </a:r>
            <a:r>
              <a:rPr sz="2400" dirty="0" err="1"/>
              <a:t>grafimotoriky</a:t>
            </a:r>
            <a:r>
              <a:rPr sz="2400" dirty="0"/>
              <a:t>, </a:t>
            </a:r>
            <a:r>
              <a:rPr sz="2400" dirty="0" err="1"/>
              <a:t>např</a:t>
            </a:r>
            <a:r>
              <a:rPr sz="2400" dirty="0"/>
              <a:t>. </a:t>
            </a:r>
            <a:r>
              <a:rPr sz="2400" dirty="0" err="1" smtClean="0"/>
              <a:t>dysgrafie</a:t>
            </a:r>
            <a:r>
              <a:rPr lang="cs-CZ" sz="2400" dirty="0" smtClean="0"/>
              <a:t> </a:t>
            </a:r>
            <a:r>
              <a:rPr sz="2400" dirty="0" smtClean="0"/>
              <a:t>-</a:t>
            </a:r>
            <a:r>
              <a:rPr lang="cs-CZ" sz="2400" dirty="0" smtClean="0"/>
              <a:t> </a:t>
            </a:r>
            <a:r>
              <a:rPr sz="2400" dirty="0" err="1" smtClean="0"/>
              <a:t>dysortografie</a:t>
            </a:r>
            <a:r>
              <a:rPr sz="2400" dirty="0"/>
              <a:t>, </a:t>
            </a:r>
            <a:r>
              <a:rPr sz="2400" dirty="0" err="1"/>
              <a:t>agramatismy</a:t>
            </a:r>
            <a:r>
              <a:rPr sz="2400" dirty="0"/>
              <a:t>, a </a:t>
            </a:r>
            <a:r>
              <a:rPr sz="2400" dirty="0" err="1"/>
              <a:t>společně</a:t>
            </a:r>
            <a:r>
              <a:rPr sz="2400" dirty="0"/>
              <a:t> (and/or) </a:t>
            </a:r>
            <a:r>
              <a:rPr sz="2400" dirty="0" err="1"/>
              <a:t>neurogenně</a:t>
            </a:r>
            <a:r>
              <a:rPr sz="2400" dirty="0"/>
              <a:t> a </a:t>
            </a:r>
            <a:r>
              <a:rPr sz="2400" dirty="0" err="1"/>
              <a:t>psychogenně</a:t>
            </a:r>
            <a:r>
              <a:rPr sz="2400" dirty="0"/>
              <a:t> </a:t>
            </a:r>
            <a:r>
              <a:rPr sz="2400" dirty="0" err="1"/>
              <a:t>podmíněných</a:t>
            </a:r>
            <a:r>
              <a:rPr sz="2400" dirty="0"/>
              <a:t> </a:t>
            </a:r>
            <a:r>
              <a:rPr sz="2400" dirty="0" err="1"/>
              <a:t>kvalit</a:t>
            </a:r>
            <a:r>
              <a:rPr sz="2400" dirty="0"/>
              <a:t>, </a:t>
            </a:r>
            <a:r>
              <a:rPr sz="2400" dirty="0" err="1"/>
              <a:t>jako</a:t>
            </a:r>
            <a:r>
              <a:rPr sz="2400" dirty="0"/>
              <a:t> je </a:t>
            </a:r>
            <a:r>
              <a:rPr sz="2400" dirty="0" err="1"/>
              <a:t>velikost</a:t>
            </a:r>
            <a:r>
              <a:rPr sz="2400" dirty="0"/>
              <a:t> a </a:t>
            </a:r>
            <a:r>
              <a:rPr sz="2400" dirty="0" err="1" smtClean="0"/>
              <a:t>umístěn</a:t>
            </a:r>
            <a:r>
              <a:rPr lang="cs-CZ" sz="2400" dirty="0" smtClean="0"/>
              <a:t>í</a:t>
            </a:r>
            <a:r>
              <a:rPr sz="2400" dirty="0" smtClean="0"/>
              <a:t> </a:t>
            </a:r>
            <a:r>
              <a:rPr sz="2400" dirty="0" err="1"/>
              <a:t>kresby</a:t>
            </a:r>
            <a:r>
              <a:rPr sz="2400" dirty="0"/>
              <a:t>, </a:t>
            </a:r>
            <a:r>
              <a:rPr sz="2400" dirty="0" err="1"/>
              <a:t>různé</a:t>
            </a:r>
            <a:r>
              <a:rPr sz="2400" dirty="0"/>
              <a:t> </a:t>
            </a:r>
            <a:r>
              <a:rPr sz="2400" dirty="0" err="1"/>
              <a:t>detaily</a:t>
            </a:r>
            <a:r>
              <a:rPr sz="2400" dirty="0"/>
              <a:t> </a:t>
            </a:r>
            <a:r>
              <a:rPr lang="cs-CZ" sz="2400" dirty="0" smtClean="0"/>
              <a:t>- </a:t>
            </a:r>
            <a:r>
              <a:rPr sz="2400" dirty="0" err="1" smtClean="0"/>
              <a:t>provedení</a:t>
            </a:r>
            <a:r>
              <a:rPr sz="2400" dirty="0"/>
              <a:t>, </a:t>
            </a:r>
            <a:r>
              <a:rPr sz="2400" dirty="0" err="1"/>
              <a:t>tlak</a:t>
            </a:r>
            <a:r>
              <a:rPr sz="2400" dirty="0"/>
              <a:t>, tremor, </a:t>
            </a:r>
            <a:r>
              <a:rPr sz="2400" dirty="0" err="1"/>
              <a:t>atd</a:t>
            </a:r>
            <a:r>
              <a:rPr sz="2400" dirty="0"/>
              <a:t>...</a:t>
            </a:r>
          </a:p>
          <a:p>
            <a:pPr lvl="1">
              <a:lnSpc>
                <a:spcPct val="100000"/>
              </a:lnSpc>
            </a:pPr>
            <a:r>
              <a:rPr sz="2115" dirty="0" err="1" smtClean="0"/>
              <a:t>kresebné</a:t>
            </a:r>
            <a:r>
              <a:rPr sz="2115" dirty="0" smtClean="0"/>
              <a:t> </a:t>
            </a:r>
            <a:r>
              <a:rPr sz="2115" dirty="0"/>
              <a:t>testy - </a:t>
            </a:r>
            <a:r>
              <a:rPr sz="2115" dirty="0" err="1"/>
              <a:t>většinou</a:t>
            </a:r>
            <a:r>
              <a:rPr sz="2115" dirty="0"/>
              <a:t> </a:t>
            </a:r>
            <a:r>
              <a:rPr sz="2115" dirty="0" err="1"/>
              <a:t>koncipované</a:t>
            </a:r>
            <a:r>
              <a:rPr sz="2115" dirty="0"/>
              <a:t> </a:t>
            </a:r>
            <a:r>
              <a:rPr sz="2115" dirty="0" err="1"/>
              <a:t>jako</a:t>
            </a:r>
            <a:r>
              <a:rPr sz="2115" dirty="0"/>
              <a:t> </a:t>
            </a:r>
            <a:r>
              <a:rPr sz="2115" dirty="0" err="1"/>
              <a:t>osobnostní</a:t>
            </a:r>
            <a:r>
              <a:rPr sz="2115" dirty="0"/>
              <a:t> (Baum test; FDT) </a:t>
            </a:r>
            <a:r>
              <a:rPr lang="cs-CZ" sz="2115" dirty="0" smtClean="0"/>
              <a:t>                  </a:t>
            </a:r>
            <a:r>
              <a:rPr sz="2115" dirty="0" err="1" smtClean="0"/>
              <a:t>či</a:t>
            </a:r>
            <a:r>
              <a:rPr sz="2115" dirty="0" smtClean="0"/>
              <a:t> </a:t>
            </a:r>
            <a:r>
              <a:rPr sz="2115" dirty="0" err="1"/>
              <a:t>výkonové</a:t>
            </a:r>
            <a:r>
              <a:rPr sz="2115" dirty="0"/>
              <a:t> (Goodenough) </a:t>
            </a:r>
            <a:r>
              <a:rPr sz="2115" dirty="0" err="1"/>
              <a:t>nebo</a:t>
            </a:r>
            <a:r>
              <a:rPr sz="2115" dirty="0"/>
              <a:t> </a:t>
            </a:r>
            <a:r>
              <a:rPr sz="2115" dirty="0" err="1"/>
              <a:t>standardizované</a:t>
            </a:r>
            <a:r>
              <a:rPr sz="2115" dirty="0"/>
              <a:t> </a:t>
            </a:r>
            <a:r>
              <a:rPr sz="2115" dirty="0" err="1"/>
              <a:t>zkoušky</a:t>
            </a:r>
            <a:r>
              <a:rPr sz="2115" dirty="0"/>
              <a:t> </a:t>
            </a:r>
            <a:r>
              <a:rPr sz="2115" dirty="0" err="1"/>
              <a:t>psaní</a:t>
            </a:r>
            <a:endParaRPr sz="21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L, jejich fce a poruchy"/>
          <p:cNvSpPr txBox="1">
            <a:spLocks noGrp="1"/>
          </p:cNvSpPr>
          <p:nvPr>
            <p:ph type="title"/>
          </p:nvPr>
        </p:nvSpPr>
        <p:spPr>
          <a:xfrm>
            <a:off x="3162782" y="222129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FL, </a:t>
            </a:r>
            <a:r>
              <a:rPr sz="4800" dirty="0" err="1"/>
              <a:t>jejich</a:t>
            </a:r>
            <a:r>
              <a:rPr sz="4800" dirty="0"/>
              <a:t> </a:t>
            </a:r>
            <a:r>
              <a:rPr sz="4800" dirty="0" err="1"/>
              <a:t>fce</a:t>
            </a:r>
            <a:r>
              <a:rPr sz="4800" dirty="0"/>
              <a:t> a </a:t>
            </a:r>
            <a:r>
              <a:rPr sz="4800" dirty="0" err="1"/>
              <a:t>poruchy</a:t>
            </a:r>
            <a:endParaRPr sz="4800" dirty="0"/>
          </a:p>
        </p:txBody>
      </p:sp>
      <p:sp>
        <p:nvSpPr>
          <p:cNvPr id="242" name="FL- vývojově nejnovější část mozku; lze bez této části přežít a žít…"/>
          <p:cNvSpPr txBox="1">
            <a:spLocks noGrp="1"/>
          </p:cNvSpPr>
          <p:nvPr>
            <p:ph type="body" idx="1"/>
          </p:nvPr>
        </p:nvSpPr>
        <p:spPr>
          <a:xfrm>
            <a:off x="358347" y="2458997"/>
            <a:ext cx="12294972" cy="7834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0030" indent="-240030" defTabSz="315468">
              <a:spcBef>
                <a:spcPts val="2200"/>
              </a:spcBef>
              <a:defRPr sz="1728"/>
            </a:pPr>
            <a:r>
              <a:rPr sz="2200" dirty="0"/>
              <a:t>FL- </a:t>
            </a:r>
            <a:r>
              <a:rPr sz="2200" dirty="0" err="1"/>
              <a:t>vývojově</a:t>
            </a:r>
            <a:r>
              <a:rPr sz="2200" dirty="0"/>
              <a:t> </a:t>
            </a:r>
            <a:r>
              <a:rPr sz="2200" dirty="0" err="1"/>
              <a:t>nejnovější</a:t>
            </a:r>
            <a:r>
              <a:rPr sz="2200" dirty="0"/>
              <a:t> </a:t>
            </a:r>
            <a:r>
              <a:rPr sz="2200" dirty="0" err="1"/>
              <a:t>část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; </a:t>
            </a:r>
            <a:r>
              <a:rPr sz="2200" dirty="0" err="1"/>
              <a:t>lze</a:t>
            </a:r>
            <a:r>
              <a:rPr sz="2200" dirty="0"/>
              <a:t> bez </a:t>
            </a:r>
            <a:r>
              <a:rPr sz="2200" dirty="0" err="1"/>
              <a:t>této</a:t>
            </a:r>
            <a:r>
              <a:rPr sz="2200" dirty="0"/>
              <a:t> </a:t>
            </a:r>
            <a:r>
              <a:rPr sz="2200" dirty="0" err="1"/>
              <a:t>části</a:t>
            </a:r>
            <a:r>
              <a:rPr sz="2200" dirty="0"/>
              <a:t> </a:t>
            </a:r>
            <a:r>
              <a:rPr sz="2200" dirty="0" err="1"/>
              <a:t>přežít</a:t>
            </a:r>
            <a:r>
              <a:rPr sz="2200" dirty="0"/>
              <a:t> a </a:t>
            </a:r>
            <a:r>
              <a:rPr sz="2200" dirty="0" err="1"/>
              <a:t>žít</a:t>
            </a:r>
            <a:r>
              <a:rPr sz="2200" dirty="0"/>
              <a:t> </a:t>
            </a:r>
          </a:p>
          <a:p>
            <a:pPr marL="240030" indent="-240030" defTabSz="315468">
              <a:spcBef>
                <a:spcPts val="2200"/>
              </a:spcBef>
              <a:defRPr sz="1728"/>
            </a:pPr>
            <a:r>
              <a:rPr lang="cs-CZ" sz="2200" dirty="0" err="1" smtClean="0"/>
              <a:t>m</a:t>
            </a:r>
            <a:r>
              <a:rPr sz="2200" dirty="0" err="1" smtClean="0"/>
              <a:t>asivní</a:t>
            </a:r>
            <a:r>
              <a:rPr sz="2200" dirty="0" smtClean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vede</a:t>
            </a:r>
            <a:r>
              <a:rPr sz="2200" dirty="0"/>
              <a:t> k </a:t>
            </a:r>
            <a:r>
              <a:rPr sz="2200" dirty="0" err="1"/>
              <a:t>dramatické</a:t>
            </a:r>
            <a:r>
              <a:rPr sz="2200" dirty="0"/>
              <a:t> </a:t>
            </a:r>
            <a:r>
              <a:rPr sz="2200" dirty="0" err="1" smtClean="0"/>
              <a:t>proměně</a:t>
            </a:r>
            <a:r>
              <a:rPr lang="cs-CZ" sz="2200" smtClean="0"/>
              <a:t>,</a:t>
            </a:r>
            <a:r>
              <a:rPr sz="2200" smtClean="0"/>
              <a:t> </a:t>
            </a:r>
            <a:r>
              <a:rPr sz="2200" dirty="0" err="1"/>
              <a:t>jak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</a:t>
            </a:r>
            <a:r>
              <a:rPr sz="2200" dirty="0" err="1"/>
              <a:t>osobnostních</a:t>
            </a:r>
            <a:r>
              <a:rPr sz="2200" dirty="0"/>
              <a:t> (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úsudek</a:t>
            </a:r>
            <a:r>
              <a:rPr sz="2200" dirty="0"/>
              <a:t>, </a:t>
            </a:r>
            <a:r>
              <a:rPr sz="2200" dirty="0" err="1"/>
              <a:t>prožívání</a:t>
            </a:r>
            <a:r>
              <a:rPr sz="2200" dirty="0"/>
              <a:t>), </a:t>
            </a:r>
            <a:r>
              <a:rPr sz="2200" dirty="0" err="1"/>
              <a:t>tak</a:t>
            </a:r>
            <a:r>
              <a:rPr sz="2200" dirty="0"/>
              <a:t> k </a:t>
            </a:r>
            <a:r>
              <a:rPr sz="2200" dirty="0" err="1"/>
              <a:t>deficitu</a:t>
            </a:r>
            <a:r>
              <a:rPr sz="2200" dirty="0"/>
              <a:t> </a:t>
            </a:r>
            <a:r>
              <a:rPr sz="2200" dirty="0" err="1"/>
              <a:t>celé</a:t>
            </a:r>
            <a:r>
              <a:rPr sz="2200" dirty="0"/>
              <a:t> </a:t>
            </a:r>
            <a:r>
              <a:rPr sz="2200" dirty="0" err="1"/>
              <a:t>škály</a:t>
            </a:r>
            <a:r>
              <a:rPr sz="2200" dirty="0"/>
              <a:t> KF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err="1" smtClean="0"/>
              <a:t>p</a:t>
            </a:r>
            <a:r>
              <a:rPr sz="1915" dirty="0" err="1" smtClean="0"/>
              <a:t>lánování</a:t>
            </a:r>
            <a:r>
              <a:rPr sz="1915" dirty="0" smtClean="0"/>
              <a:t> </a:t>
            </a:r>
            <a:r>
              <a:rPr sz="1915" dirty="0" err="1"/>
              <a:t>činnosti</a:t>
            </a:r>
            <a:r>
              <a:rPr sz="1915" dirty="0" smtClean="0"/>
              <a:t>,</a:t>
            </a:r>
            <a:r>
              <a:rPr lang="cs-CZ" sz="1915" dirty="0" smtClean="0"/>
              <a:t> </a:t>
            </a:r>
            <a:r>
              <a:rPr sz="1915" dirty="0" err="1" smtClean="0"/>
              <a:t>představa</a:t>
            </a:r>
            <a:r>
              <a:rPr sz="1915" dirty="0" smtClean="0"/>
              <a:t> </a:t>
            </a:r>
            <a:r>
              <a:rPr sz="1915" dirty="0" err="1"/>
              <a:t>časové</a:t>
            </a:r>
            <a:r>
              <a:rPr sz="1915" dirty="0"/>
              <a:t> </a:t>
            </a:r>
            <a:r>
              <a:rPr sz="1915" dirty="0" err="1"/>
              <a:t>posloupnosti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 err="1"/>
              <a:t>verbální</a:t>
            </a:r>
            <a:r>
              <a:rPr sz="1915" dirty="0"/>
              <a:t> </a:t>
            </a:r>
            <a:r>
              <a:rPr sz="1915" dirty="0" err="1"/>
              <a:t>plynulost</a:t>
            </a:r>
            <a:r>
              <a:rPr sz="1915" dirty="0"/>
              <a:t> a </a:t>
            </a:r>
            <a:r>
              <a:rPr sz="1915" dirty="0" err="1"/>
              <a:t>její</a:t>
            </a:r>
            <a:r>
              <a:rPr sz="1915" dirty="0"/>
              <a:t> </a:t>
            </a:r>
            <a:r>
              <a:rPr sz="1915" dirty="0" err="1"/>
              <a:t>poruchy</a:t>
            </a:r>
            <a:r>
              <a:rPr sz="1915" dirty="0"/>
              <a:t> (Controlled Oral Word Association Test; Benton 1968)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err="1" smtClean="0"/>
              <a:t>s</a:t>
            </a:r>
            <a:r>
              <a:rPr sz="1915" dirty="0" err="1" smtClean="0"/>
              <a:t>chopnost</a:t>
            </a:r>
            <a:r>
              <a:rPr sz="1915" dirty="0" smtClean="0"/>
              <a:t> </a:t>
            </a:r>
            <a:r>
              <a:rPr sz="1915" dirty="0" err="1"/>
              <a:t>třídění</a:t>
            </a:r>
            <a:r>
              <a:rPr sz="1915" dirty="0"/>
              <a:t>, </a:t>
            </a:r>
            <a:r>
              <a:rPr sz="1915" dirty="0" err="1"/>
              <a:t>kategorizace</a:t>
            </a:r>
            <a:r>
              <a:rPr sz="1915" dirty="0"/>
              <a:t> (Wisconsin Card Sorting test; Grant, Berg 1948 a </a:t>
            </a:r>
            <a:r>
              <a:rPr sz="1915" dirty="0" err="1"/>
              <a:t>další</a:t>
            </a:r>
            <a:r>
              <a:rPr sz="1915" dirty="0"/>
              <a:t> </a:t>
            </a:r>
            <a:r>
              <a:rPr sz="1915" dirty="0" err="1"/>
              <a:t>modifikace</a:t>
            </a:r>
            <a:r>
              <a:rPr sz="1915" dirty="0"/>
              <a:t>)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err="1" smtClean="0"/>
              <a:t>e</a:t>
            </a:r>
            <a:r>
              <a:rPr sz="1915" dirty="0" err="1" smtClean="0"/>
              <a:t>moční</a:t>
            </a:r>
            <a:r>
              <a:rPr sz="1915" dirty="0" smtClean="0"/>
              <a:t> </a:t>
            </a:r>
            <a:r>
              <a:rPr sz="1915" dirty="0" err="1"/>
              <a:t>ladění</a:t>
            </a:r>
            <a:r>
              <a:rPr sz="1915" dirty="0"/>
              <a:t>, </a:t>
            </a:r>
            <a:r>
              <a:rPr sz="1915" dirty="0" err="1"/>
              <a:t>změn</a:t>
            </a:r>
            <a:r>
              <a:rPr sz="1915" dirty="0"/>
              <a:t> </a:t>
            </a:r>
            <a:r>
              <a:rPr sz="1915" dirty="0" err="1"/>
              <a:t>osobnosti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err="1" smtClean="0"/>
              <a:t>p</a:t>
            </a:r>
            <a:r>
              <a:rPr sz="1915" dirty="0" err="1" smtClean="0"/>
              <a:t>lošná</a:t>
            </a:r>
            <a:r>
              <a:rPr sz="1915" dirty="0" smtClean="0"/>
              <a:t> </a:t>
            </a:r>
            <a:r>
              <a:rPr sz="1915" dirty="0" err="1"/>
              <a:t>představivost</a:t>
            </a:r>
            <a:r>
              <a:rPr sz="1915" dirty="0"/>
              <a:t> - </a:t>
            </a:r>
            <a:r>
              <a:rPr sz="1915" dirty="0" err="1"/>
              <a:t>geometrie</a:t>
            </a:r>
            <a:r>
              <a:rPr sz="1915" dirty="0"/>
              <a:t>, </a:t>
            </a:r>
            <a:r>
              <a:rPr sz="1915" dirty="0" err="1"/>
              <a:t>topografie</a:t>
            </a:r>
            <a:r>
              <a:rPr sz="1915" dirty="0"/>
              <a:t> - </a:t>
            </a:r>
            <a:r>
              <a:rPr sz="1915" dirty="0" err="1"/>
              <a:t>kostky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smtClean="0"/>
              <a:t>p</a:t>
            </a:r>
            <a:r>
              <a:rPr sz="1915" dirty="0" err="1" smtClean="0"/>
              <a:t>rostorová</a:t>
            </a:r>
            <a:r>
              <a:rPr sz="1915" dirty="0" smtClean="0"/>
              <a:t> </a:t>
            </a:r>
            <a:r>
              <a:rPr sz="1915" dirty="0" err="1"/>
              <a:t>představivost</a:t>
            </a:r>
            <a:r>
              <a:rPr sz="1915" dirty="0"/>
              <a:t> - </a:t>
            </a:r>
            <a:r>
              <a:rPr sz="1915" dirty="0" err="1"/>
              <a:t>prostorové</a:t>
            </a:r>
            <a:r>
              <a:rPr sz="1915" dirty="0"/>
              <a:t> </a:t>
            </a:r>
            <a:r>
              <a:rPr sz="1915" dirty="0" err="1"/>
              <a:t>objekty</a:t>
            </a:r>
            <a:r>
              <a:rPr sz="1915" dirty="0"/>
              <a:t>, </a:t>
            </a:r>
            <a:r>
              <a:rPr sz="1915" dirty="0" err="1"/>
              <a:t>odhad</a:t>
            </a:r>
            <a:r>
              <a:rPr sz="1915" dirty="0"/>
              <a:t> </a:t>
            </a:r>
            <a:r>
              <a:rPr sz="1915" dirty="0" err="1"/>
              <a:t>vzdálenosti</a:t>
            </a:r>
            <a:r>
              <a:rPr sz="1915" dirty="0"/>
              <a:t>, </a:t>
            </a:r>
            <a:r>
              <a:rPr sz="1915" dirty="0" err="1"/>
              <a:t>orientace</a:t>
            </a:r>
            <a:r>
              <a:rPr sz="1915" dirty="0"/>
              <a:t> v </a:t>
            </a:r>
            <a:r>
              <a:rPr sz="1915" dirty="0" err="1"/>
              <a:t>prostoru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smtClean="0"/>
              <a:t>v</a:t>
            </a:r>
            <a:r>
              <a:rPr sz="1915" dirty="0" err="1" smtClean="0"/>
              <a:t>izuo-motorická</a:t>
            </a:r>
            <a:r>
              <a:rPr sz="1915" dirty="0" smtClean="0"/>
              <a:t> </a:t>
            </a:r>
            <a:r>
              <a:rPr sz="1915" dirty="0" err="1" smtClean="0"/>
              <a:t>koordinace</a:t>
            </a:r>
            <a:r>
              <a:rPr lang="cs-CZ" sz="1915" dirty="0" smtClean="0"/>
              <a:t> </a:t>
            </a:r>
            <a:r>
              <a:rPr sz="1915" dirty="0" smtClean="0"/>
              <a:t>- </a:t>
            </a:r>
            <a:r>
              <a:rPr sz="1915" dirty="0" err="1"/>
              <a:t>koordinace</a:t>
            </a:r>
            <a:r>
              <a:rPr sz="1915" dirty="0"/>
              <a:t> </a:t>
            </a:r>
            <a:r>
              <a:rPr sz="1915" dirty="0" err="1"/>
              <a:t>zrakového</a:t>
            </a:r>
            <a:r>
              <a:rPr sz="1915" dirty="0"/>
              <a:t> </a:t>
            </a:r>
            <a:r>
              <a:rPr sz="1915" dirty="0" err="1"/>
              <a:t>vnímání</a:t>
            </a:r>
            <a:r>
              <a:rPr sz="1915" dirty="0"/>
              <a:t> a </a:t>
            </a:r>
            <a:r>
              <a:rPr sz="1915" dirty="0" err="1"/>
              <a:t>manuálních</a:t>
            </a:r>
            <a:r>
              <a:rPr sz="1915" dirty="0"/>
              <a:t> </a:t>
            </a:r>
            <a:r>
              <a:rPr sz="1915" dirty="0" err="1"/>
              <a:t>motorických</a:t>
            </a:r>
            <a:r>
              <a:rPr sz="1915" dirty="0"/>
              <a:t> </a:t>
            </a:r>
            <a:r>
              <a:rPr sz="1915" dirty="0" err="1"/>
              <a:t>výkonů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smtClean="0"/>
              <a:t>k</a:t>
            </a:r>
            <a:r>
              <a:rPr sz="1915" dirty="0" err="1" smtClean="0"/>
              <a:t>valita</a:t>
            </a:r>
            <a:r>
              <a:rPr sz="1915" dirty="0" smtClean="0"/>
              <a:t> </a:t>
            </a:r>
            <a:r>
              <a:rPr sz="1915" dirty="0" err="1"/>
              <a:t>motorických</a:t>
            </a:r>
            <a:r>
              <a:rPr sz="1915" dirty="0"/>
              <a:t> </a:t>
            </a:r>
            <a:r>
              <a:rPr sz="1915" dirty="0" err="1"/>
              <a:t>reakcí</a:t>
            </a:r>
            <a:r>
              <a:rPr sz="1915" dirty="0"/>
              <a:t> - </a:t>
            </a:r>
            <a:r>
              <a:rPr sz="1915" dirty="0" err="1"/>
              <a:t>na</a:t>
            </a:r>
            <a:r>
              <a:rPr sz="1915" dirty="0"/>
              <a:t> </a:t>
            </a:r>
            <a:r>
              <a:rPr sz="1915" dirty="0" err="1"/>
              <a:t>různé</a:t>
            </a:r>
            <a:r>
              <a:rPr sz="1915" dirty="0"/>
              <a:t> </a:t>
            </a:r>
            <a:r>
              <a:rPr sz="1915" dirty="0" err="1"/>
              <a:t>typy</a:t>
            </a:r>
            <a:r>
              <a:rPr sz="1915" dirty="0"/>
              <a:t> </a:t>
            </a:r>
            <a:r>
              <a:rPr sz="1915" dirty="0" err="1"/>
              <a:t>podnětů</a:t>
            </a:r>
            <a:r>
              <a:rPr sz="1915" dirty="0"/>
              <a:t> - </a:t>
            </a:r>
            <a:r>
              <a:rPr sz="1915" dirty="0" err="1"/>
              <a:t>Vídeňský</a:t>
            </a:r>
            <a:r>
              <a:rPr sz="1915" dirty="0"/>
              <a:t> </a:t>
            </a:r>
            <a:r>
              <a:rPr sz="1915" dirty="0" err="1"/>
              <a:t>determinační</a:t>
            </a:r>
            <a:r>
              <a:rPr sz="1915" dirty="0"/>
              <a:t> </a:t>
            </a:r>
            <a:r>
              <a:rPr sz="1915" dirty="0" err="1"/>
              <a:t>přístroj</a:t>
            </a:r>
            <a:r>
              <a:rPr sz="1915" dirty="0"/>
              <a:t> WDG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smtClean="0"/>
              <a:t>v</a:t>
            </a:r>
            <a:r>
              <a:rPr sz="1915" dirty="0" err="1" smtClean="0"/>
              <a:t>izuo-konstrukční</a:t>
            </a:r>
            <a:r>
              <a:rPr sz="1915" dirty="0" smtClean="0"/>
              <a:t> </a:t>
            </a:r>
            <a:r>
              <a:rPr sz="1915" dirty="0" err="1"/>
              <a:t>schopnost</a:t>
            </a:r>
            <a:r>
              <a:rPr sz="1915" dirty="0"/>
              <a:t> - </a:t>
            </a:r>
            <a:r>
              <a:rPr sz="1915" dirty="0" err="1"/>
              <a:t>úkoly</a:t>
            </a:r>
            <a:r>
              <a:rPr sz="1915" dirty="0"/>
              <a:t> </a:t>
            </a:r>
            <a:r>
              <a:rPr sz="1915" dirty="0" err="1"/>
              <a:t>typu</a:t>
            </a:r>
            <a:r>
              <a:rPr sz="1915" dirty="0"/>
              <a:t> puzzles; v </a:t>
            </a:r>
            <a:r>
              <a:rPr sz="1915" dirty="0" err="1"/>
              <a:t>praktickém</a:t>
            </a:r>
            <a:r>
              <a:rPr sz="1915" dirty="0"/>
              <a:t> </a:t>
            </a:r>
            <a:r>
              <a:rPr sz="1915" dirty="0" err="1"/>
              <a:t>životě</a:t>
            </a:r>
            <a:r>
              <a:rPr sz="1915" dirty="0"/>
              <a:t> </a:t>
            </a:r>
            <a:r>
              <a:rPr sz="1915" dirty="0" err="1"/>
              <a:t>tvorba</a:t>
            </a:r>
            <a:r>
              <a:rPr sz="1915" dirty="0"/>
              <a:t>, </a:t>
            </a:r>
            <a:r>
              <a:rPr sz="1915" dirty="0" err="1"/>
              <a:t>dávání</a:t>
            </a:r>
            <a:r>
              <a:rPr sz="1915" dirty="0"/>
              <a:t> </a:t>
            </a:r>
            <a:r>
              <a:rPr sz="1915" dirty="0" err="1"/>
              <a:t>dohromady</a:t>
            </a:r>
            <a:r>
              <a:rPr sz="1915" dirty="0"/>
              <a:t> </a:t>
            </a:r>
            <a:r>
              <a:rPr sz="1915" dirty="0" err="1"/>
              <a:t>čehokoli</a:t>
            </a:r>
            <a:r>
              <a:rPr sz="1915" dirty="0"/>
              <a:t> (</a:t>
            </a:r>
            <a:r>
              <a:rPr sz="1915" dirty="0" err="1"/>
              <a:t>výroba</a:t>
            </a:r>
            <a:r>
              <a:rPr sz="1915" dirty="0"/>
              <a:t> </a:t>
            </a:r>
            <a:r>
              <a:rPr sz="1915" dirty="0" err="1"/>
              <a:t>dortu</a:t>
            </a:r>
            <a:r>
              <a:rPr sz="1915" dirty="0"/>
              <a:t>, </a:t>
            </a:r>
            <a:r>
              <a:rPr sz="1915" dirty="0" err="1"/>
              <a:t>skládání</a:t>
            </a:r>
            <a:r>
              <a:rPr sz="1915" dirty="0"/>
              <a:t> </a:t>
            </a:r>
            <a:r>
              <a:rPr sz="1915" dirty="0" err="1"/>
              <a:t>poličky</a:t>
            </a:r>
            <a:r>
              <a:rPr sz="1915" dirty="0"/>
              <a:t>, </a:t>
            </a:r>
            <a:r>
              <a:rPr sz="1915" dirty="0" err="1"/>
              <a:t>sázení</a:t>
            </a:r>
            <a:r>
              <a:rPr sz="1915" dirty="0"/>
              <a:t> </a:t>
            </a:r>
            <a:r>
              <a:rPr sz="1915" dirty="0" err="1"/>
              <a:t>květin</a:t>
            </a:r>
            <a:r>
              <a:rPr sz="1915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Diagnostika osobnosti a případné psychopatologie"/>
          <p:cNvSpPr txBox="1">
            <a:spLocks noGrp="1"/>
          </p:cNvSpPr>
          <p:nvPr>
            <p:ph type="title"/>
          </p:nvPr>
        </p:nvSpPr>
        <p:spPr>
          <a:xfrm>
            <a:off x="2458995" y="642261"/>
            <a:ext cx="9700493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Diagnostika</a:t>
            </a:r>
            <a:r>
              <a:rPr sz="4800" dirty="0"/>
              <a:t> </a:t>
            </a:r>
            <a:r>
              <a:rPr sz="4800" dirty="0" err="1"/>
              <a:t>osobnosti</a:t>
            </a:r>
            <a:r>
              <a:rPr sz="4800" dirty="0"/>
              <a:t> a </a:t>
            </a:r>
            <a:r>
              <a:rPr sz="4800" dirty="0" err="1"/>
              <a:t>případné</a:t>
            </a:r>
            <a:r>
              <a:rPr sz="4800" dirty="0"/>
              <a:t> </a:t>
            </a:r>
            <a:r>
              <a:rPr sz="4800" dirty="0" err="1"/>
              <a:t>psychopatologie</a:t>
            </a:r>
            <a:endParaRPr sz="4800" dirty="0"/>
          </a:p>
        </p:txBody>
      </p:sp>
      <p:sp>
        <p:nvSpPr>
          <p:cNvPr id="245" name="Osobnost rozhoduje o úspěchu rehabilita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200" dirty="0" err="1" smtClean="0"/>
              <a:t>o</a:t>
            </a:r>
            <a:r>
              <a:rPr sz="2200" dirty="0" err="1" smtClean="0"/>
              <a:t>sobnost</a:t>
            </a:r>
            <a:r>
              <a:rPr sz="2200" dirty="0" smtClean="0"/>
              <a:t> </a:t>
            </a:r>
            <a:r>
              <a:rPr sz="2200" dirty="0" err="1"/>
              <a:t>rozhoduje</a:t>
            </a:r>
            <a:r>
              <a:rPr sz="2200" dirty="0"/>
              <a:t> o </a:t>
            </a:r>
            <a:r>
              <a:rPr sz="2200" dirty="0" err="1"/>
              <a:t>úspěchu</a:t>
            </a:r>
            <a:r>
              <a:rPr sz="2200" dirty="0"/>
              <a:t> </a:t>
            </a:r>
            <a:r>
              <a:rPr sz="2200" dirty="0" err="1"/>
              <a:t>rehabilitace</a:t>
            </a:r>
            <a:r>
              <a:rPr sz="2200" dirty="0"/>
              <a:t> 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200" dirty="0" err="1" smtClean="0"/>
              <a:t>d</a:t>
            </a:r>
            <a:r>
              <a:rPr sz="2200" dirty="0" err="1" smtClean="0"/>
              <a:t>iagnostika</a:t>
            </a:r>
            <a:r>
              <a:rPr sz="2200" dirty="0" smtClean="0"/>
              <a:t> </a:t>
            </a:r>
            <a:r>
              <a:rPr sz="2200" dirty="0"/>
              <a:t>je </a:t>
            </a:r>
            <a:r>
              <a:rPr sz="2200" dirty="0" err="1"/>
              <a:t>obtížná</a:t>
            </a:r>
            <a:r>
              <a:rPr sz="2200" dirty="0"/>
              <a:t> -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unavení</a:t>
            </a:r>
            <a:r>
              <a:rPr sz="2200" dirty="0"/>
              <a:t>, ne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rozumí</a:t>
            </a:r>
            <a:r>
              <a:rPr sz="2200" dirty="0"/>
              <a:t>, </a:t>
            </a:r>
            <a:r>
              <a:rPr sz="2200" dirty="0" err="1"/>
              <a:t>na</a:t>
            </a:r>
            <a:r>
              <a:rPr sz="2200" dirty="0"/>
              <a:t> co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tázáni</a:t>
            </a:r>
            <a:r>
              <a:rPr sz="2200" dirty="0"/>
              <a:t>, ne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schopni</a:t>
            </a:r>
            <a:r>
              <a:rPr sz="2200" dirty="0"/>
              <a:t> </a:t>
            </a:r>
            <a:r>
              <a:rPr sz="2200" dirty="0" err="1"/>
              <a:t>zformulovat</a:t>
            </a:r>
            <a:r>
              <a:rPr sz="2200" dirty="0"/>
              <a:t> </a:t>
            </a:r>
            <a:r>
              <a:rPr sz="2200" dirty="0" err="1"/>
              <a:t>odpověď</a:t>
            </a:r>
            <a:r>
              <a:rPr sz="2200" dirty="0"/>
              <a:t>, </a:t>
            </a:r>
            <a:r>
              <a:rPr sz="2200" dirty="0" err="1"/>
              <a:t>nejsou</a:t>
            </a:r>
            <a:r>
              <a:rPr sz="2200" dirty="0"/>
              <a:t> </a:t>
            </a:r>
            <a:r>
              <a:rPr sz="2200" dirty="0" err="1"/>
              <a:t>schopni</a:t>
            </a:r>
            <a:r>
              <a:rPr sz="2200" dirty="0"/>
              <a:t> se </a:t>
            </a:r>
            <a:r>
              <a:rPr sz="2200" dirty="0" err="1"/>
              <a:t>soustředit</a:t>
            </a:r>
            <a:r>
              <a:rPr sz="2200" dirty="0"/>
              <a:t>, </a:t>
            </a:r>
            <a:r>
              <a:rPr sz="2200" dirty="0" err="1"/>
              <a:t>někdy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testy </a:t>
            </a:r>
            <a:r>
              <a:rPr sz="2200" dirty="0" err="1"/>
              <a:t>řádně</a:t>
            </a:r>
            <a:r>
              <a:rPr sz="2200" dirty="0"/>
              <a:t> </a:t>
            </a:r>
            <a:r>
              <a:rPr sz="2200" dirty="0" err="1"/>
              <a:t>nevidí</a:t>
            </a:r>
            <a:endParaRPr sz="22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200" dirty="0" err="1" smtClean="0"/>
              <a:t>r</a:t>
            </a:r>
            <a:r>
              <a:rPr sz="2200" dirty="0" err="1" smtClean="0"/>
              <a:t>ozhovor</a:t>
            </a:r>
            <a:r>
              <a:rPr sz="2200" dirty="0"/>
              <a:t>, </a:t>
            </a:r>
            <a:r>
              <a:rPr sz="2200" dirty="0" err="1"/>
              <a:t>anamnéza</a:t>
            </a:r>
            <a:endParaRPr sz="2200" dirty="0"/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200" dirty="0" err="1" smtClean="0"/>
              <a:t>d</a:t>
            </a:r>
            <a:r>
              <a:rPr sz="2200" dirty="0" err="1" smtClean="0"/>
              <a:t>otaníkové</a:t>
            </a:r>
            <a:r>
              <a:rPr sz="2200" dirty="0" smtClean="0"/>
              <a:t> </a:t>
            </a:r>
            <a:r>
              <a:rPr sz="2200" dirty="0" err="1"/>
              <a:t>metody</a:t>
            </a:r>
            <a:r>
              <a:rPr sz="2200" dirty="0"/>
              <a:t> - 16 PF; </a:t>
            </a:r>
            <a:r>
              <a:rPr sz="2200" dirty="0" smtClean="0"/>
              <a:t>do</a:t>
            </a:r>
            <a:r>
              <a:rPr lang="cs-CZ" sz="2200" dirty="0" smtClean="0"/>
              <a:t>t</a:t>
            </a:r>
            <a:r>
              <a:rPr sz="2200" dirty="0" err="1" smtClean="0"/>
              <a:t>azník</a:t>
            </a:r>
            <a:r>
              <a:rPr sz="2200" dirty="0" smtClean="0"/>
              <a:t> </a:t>
            </a:r>
            <a:r>
              <a:rPr sz="2200" dirty="0" err="1"/>
              <a:t>klinické</a:t>
            </a:r>
            <a:r>
              <a:rPr sz="2200" dirty="0"/>
              <a:t> </a:t>
            </a:r>
            <a:r>
              <a:rPr sz="2200" dirty="0" err="1"/>
              <a:t>analýzy</a:t>
            </a:r>
            <a:r>
              <a:rPr sz="2200" dirty="0"/>
              <a:t> CAQ; </a:t>
            </a:r>
            <a:r>
              <a:rPr sz="2200" dirty="0" err="1"/>
              <a:t>Eysenckovy</a:t>
            </a:r>
            <a:r>
              <a:rPr sz="2200" dirty="0"/>
              <a:t> </a:t>
            </a:r>
            <a:r>
              <a:rPr sz="2200" dirty="0" err="1"/>
              <a:t>dotazníky</a:t>
            </a:r>
            <a:r>
              <a:rPr sz="2200" dirty="0"/>
              <a:t> (EOD; EPQ; PEN); MMPI; N-5; ŽIS</a:t>
            </a:r>
          </a:p>
          <a:p>
            <a:pPr marL="342264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lang="cs-CZ" sz="2200" dirty="0" err="1" smtClean="0"/>
              <a:t>p</a:t>
            </a:r>
            <a:r>
              <a:rPr sz="2200" dirty="0" err="1" smtClean="0"/>
              <a:t>rojektivní</a:t>
            </a:r>
            <a:r>
              <a:rPr sz="2200" dirty="0" smtClean="0"/>
              <a:t> </a:t>
            </a:r>
            <a:r>
              <a:rPr sz="2200" dirty="0" err="1"/>
              <a:t>metody</a:t>
            </a:r>
            <a:r>
              <a:rPr sz="2200" dirty="0"/>
              <a:t> -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náročné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čas</a:t>
            </a:r>
            <a:r>
              <a:rPr sz="2200" dirty="0"/>
              <a:t> - </a:t>
            </a:r>
            <a:r>
              <a:rPr sz="2200" dirty="0" err="1"/>
              <a:t>lépe</a:t>
            </a:r>
            <a:r>
              <a:rPr sz="2200" dirty="0"/>
              <a:t> </a:t>
            </a:r>
            <a:r>
              <a:rPr sz="2200" dirty="0" err="1"/>
              <a:t>využitelné</a:t>
            </a:r>
            <a:r>
              <a:rPr sz="2200" dirty="0"/>
              <a:t> u </a:t>
            </a:r>
            <a:r>
              <a:rPr sz="2200" dirty="0" err="1"/>
              <a:t>neurologických</a:t>
            </a:r>
            <a:r>
              <a:rPr sz="2200" dirty="0"/>
              <a:t> </a:t>
            </a:r>
            <a:r>
              <a:rPr sz="2200" dirty="0" err="1"/>
              <a:t>pacientů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vyhodnocení</a:t>
            </a:r>
            <a:r>
              <a:rPr sz="2200" dirty="0" smtClean="0"/>
              <a:t> </a:t>
            </a:r>
            <a:r>
              <a:rPr sz="2200" dirty="0" err="1"/>
              <a:t>metod</a:t>
            </a:r>
            <a:r>
              <a:rPr sz="2200" dirty="0"/>
              <a:t> </a:t>
            </a:r>
            <a:r>
              <a:rPr sz="2200" dirty="0" err="1"/>
              <a:t>opatrné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smtClean="0"/>
              <a:t>proto</a:t>
            </a:r>
            <a:r>
              <a:rPr lang="cs-CZ" sz="2200" dirty="0" smtClean="0"/>
              <a:t>ž</a:t>
            </a:r>
            <a:r>
              <a:rPr sz="2200" dirty="0" smtClean="0"/>
              <a:t>e </a:t>
            </a:r>
            <a:r>
              <a:rPr sz="2200" dirty="0" err="1"/>
              <a:t>administrace</a:t>
            </a:r>
            <a:r>
              <a:rPr sz="2200" dirty="0"/>
              <a:t>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kvůli</a:t>
            </a:r>
            <a:r>
              <a:rPr sz="2200" dirty="0"/>
              <a:t> </a:t>
            </a:r>
            <a:r>
              <a:rPr sz="2200" dirty="0" err="1"/>
              <a:t>pacientovým</a:t>
            </a:r>
            <a:r>
              <a:rPr sz="2200" dirty="0"/>
              <a:t> </a:t>
            </a:r>
            <a:r>
              <a:rPr sz="2200" dirty="0" err="1"/>
              <a:t>handicapům</a:t>
            </a:r>
            <a:r>
              <a:rPr sz="2200" dirty="0"/>
              <a:t> </a:t>
            </a:r>
            <a:r>
              <a:rPr sz="2200" dirty="0" err="1"/>
              <a:t>vždy</a:t>
            </a:r>
            <a:r>
              <a:rPr sz="2200" dirty="0"/>
              <a:t> </a:t>
            </a:r>
            <a:r>
              <a:rPr sz="2200" dirty="0" err="1"/>
              <a:t>standardní</a:t>
            </a:r>
            <a:r>
              <a:rPr sz="2200" dirty="0"/>
              <a:t>)</a:t>
            </a:r>
          </a:p>
          <a:p>
            <a:pPr marL="992494" lvl="1" indent="-342264" defTabSz="449833">
              <a:lnSpc>
                <a:spcPct val="100000"/>
              </a:lnSpc>
              <a:spcBef>
                <a:spcPts val="3200"/>
              </a:spcBef>
              <a:defRPr sz="2464"/>
            </a:pPr>
            <a:r>
              <a:rPr sz="1915" dirty="0" smtClean="0"/>
              <a:t>ROR</a:t>
            </a:r>
            <a:r>
              <a:rPr sz="1915" dirty="0"/>
              <a:t>; </a:t>
            </a:r>
            <a:r>
              <a:rPr sz="1915" dirty="0" err="1"/>
              <a:t>Luscherův</a:t>
            </a:r>
            <a:r>
              <a:rPr sz="1915" dirty="0"/>
              <a:t> </a:t>
            </a:r>
            <a:r>
              <a:rPr sz="1915" dirty="0" err="1"/>
              <a:t>barvový</a:t>
            </a:r>
            <a:r>
              <a:rPr sz="1915" dirty="0"/>
              <a:t> test; </a:t>
            </a:r>
            <a:r>
              <a:rPr sz="1915" dirty="0" err="1"/>
              <a:t>kresba</a:t>
            </a:r>
            <a:r>
              <a:rPr sz="1915" dirty="0"/>
              <a:t> </a:t>
            </a:r>
            <a:r>
              <a:rPr sz="1915" dirty="0" err="1"/>
              <a:t>lidské</a:t>
            </a:r>
            <a:r>
              <a:rPr sz="1915" dirty="0"/>
              <a:t> </a:t>
            </a:r>
            <a:r>
              <a:rPr sz="1915" dirty="0" err="1"/>
              <a:t>postavy</a:t>
            </a:r>
            <a:r>
              <a:rPr sz="1915" dirty="0"/>
              <a:t>; test </a:t>
            </a:r>
            <a:r>
              <a:rPr sz="1915" dirty="0" err="1"/>
              <a:t>kresby</a:t>
            </a:r>
            <a:r>
              <a:rPr sz="1915" dirty="0"/>
              <a:t> </a:t>
            </a:r>
            <a:r>
              <a:rPr sz="1915" dirty="0" err="1"/>
              <a:t>stromu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ropojení a okruhy"/>
          <p:cNvSpPr txBox="1">
            <a:spLocks noGrp="1"/>
          </p:cNvSpPr>
          <p:nvPr>
            <p:ph type="title"/>
          </p:nvPr>
        </p:nvSpPr>
        <p:spPr>
          <a:xfrm>
            <a:off x="3484057" y="50634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Propojení</a:t>
            </a:r>
            <a:r>
              <a:rPr sz="4800" dirty="0"/>
              <a:t> a </a:t>
            </a:r>
            <a:r>
              <a:rPr sz="4800" dirty="0" err="1"/>
              <a:t>okruhy</a:t>
            </a:r>
            <a:endParaRPr sz="4800" dirty="0"/>
          </a:p>
        </p:txBody>
      </p:sp>
      <p:sp>
        <p:nvSpPr>
          <p:cNvPr id="132" name="Aferentní dráhy mozečku vedou z dolní olivy (tzv. šplhavá vlákna), mozkového kmene, pontu a míchy (tzv. mechová vlákna) - díky tomuto propojení dostává informace ze všech smyslů a z mozkové kůry…"/>
          <p:cNvSpPr txBox="1">
            <a:spLocks noGrp="1"/>
          </p:cNvSpPr>
          <p:nvPr>
            <p:ph type="body" idx="1"/>
          </p:nvPr>
        </p:nvSpPr>
        <p:spPr>
          <a:xfrm>
            <a:off x="383059" y="2075936"/>
            <a:ext cx="12505037" cy="7158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a</a:t>
            </a:r>
            <a:r>
              <a:rPr sz="2200" dirty="0" err="1" smtClean="0"/>
              <a:t>ferentní</a:t>
            </a:r>
            <a:r>
              <a:rPr sz="2200" dirty="0" smtClean="0"/>
              <a:t> </a:t>
            </a:r>
            <a:r>
              <a:rPr sz="2200" dirty="0" err="1"/>
              <a:t>dráhy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vedou</a:t>
            </a:r>
            <a:r>
              <a:rPr sz="2200" dirty="0"/>
              <a:t> z </a:t>
            </a:r>
            <a:r>
              <a:rPr sz="2200" dirty="0" err="1"/>
              <a:t>dolní</a:t>
            </a:r>
            <a:r>
              <a:rPr sz="2200" dirty="0"/>
              <a:t> </a:t>
            </a:r>
            <a:r>
              <a:rPr sz="2200" dirty="0" err="1"/>
              <a:t>olivy</a:t>
            </a:r>
            <a:r>
              <a:rPr sz="2200" dirty="0"/>
              <a:t> (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šplhavá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), </a:t>
            </a:r>
            <a:r>
              <a:rPr sz="2200" dirty="0" err="1"/>
              <a:t>mozkového</a:t>
            </a:r>
            <a:r>
              <a:rPr sz="2200" dirty="0"/>
              <a:t> </a:t>
            </a:r>
            <a:r>
              <a:rPr sz="2200" dirty="0" err="1"/>
              <a:t>kmene</a:t>
            </a:r>
            <a:r>
              <a:rPr sz="2200" dirty="0"/>
              <a:t>, </a:t>
            </a:r>
            <a:r>
              <a:rPr sz="2200" dirty="0" err="1"/>
              <a:t>pontu</a:t>
            </a:r>
            <a:r>
              <a:rPr sz="2200" dirty="0"/>
              <a:t> a </a:t>
            </a:r>
            <a:r>
              <a:rPr sz="2200" dirty="0" err="1"/>
              <a:t>míchy</a:t>
            </a:r>
            <a:r>
              <a:rPr sz="2200" dirty="0"/>
              <a:t> (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mechová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) - </a:t>
            </a:r>
            <a:r>
              <a:rPr sz="2200" dirty="0" err="1"/>
              <a:t>díky</a:t>
            </a:r>
            <a:r>
              <a:rPr sz="2200" dirty="0"/>
              <a:t> </a:t>
            </a:r>
            <a:r>
              <a:rPr sz="2200" dirty="0" err="1"/>
              <a:t>tomuto</a:t>
            </a:r>
            <a:r>
              <a:rPr sz="2200" dirty="0"/>
              <a:t> </a:t>
            </a:r>
            <a:r>
              <a:rPr sz="2200" dirty="0" err="1"/>
              <a:t>propojení</a:t>
            </a:r>
            <a:r>
              <a:rPr sz="2200" dirty="0"/>
              <a:t> </a:t>
            </a:r>
            <a:r>
              <a:rPr sz="2200" dirty="0" err="1"/>
              <a:t>dostává</a:t>
            </a:r>
            <a:r>
              <a:rPr sz="2200" dirty="0"/>
              <a:t> </a:t>
            </a:r>
            <a:r>
              <a:rPr sz="2200" dirty="0" err="1"/>
              <a:t>informace</a:t>
            </a:r>
            <a:r>
              <a:rPr sz="2200" dirty="0"/>
              <a:t> </a:t>
            </a:r>
            <a:r>
              <a:rPr sz="2200" dirty="0" err="1"/>
              <a:t>ze</a:t>
            </a:r>
            <a:r>
              <a:rPr sz="2200" dirty="0"/>
              <a:t> </a:t>
            </a:r>
            <a:r>
              <a:rPr sz="2200" dirty="0" err="1"/>
              <a:t>všech</a:t>
            </a:r>
            <a:r>
              <a:rPr sz="2200" dirty="0"/>
              <a:t> </a:t>
            </a:r>
            <a:r>
              <a:rPr sz="2200" dirty="0" err="1"/>
              <a:t>smyslů</a:t>
            </a:r>
            <a:r>
              <a:rPr sz="2200" dirty="0"/>
              <a:t> a z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s</a:t>
            </a:r>
            <a:r>
              <a:rPr sz="2200" dirty="0" err="1" smtClean="0"/>
              <a:t>ignály</a:t>
            </a:r>
            <a:r>
              <a:rPr sz="2200" dirty="0" smtClean="0"/>
              <a:t> </a:t>
            </a:r>
            <a:r>
              <a:rPr sz="2200" dirty="0" err="1"/>
              <a:t>putují</a:t>
            </a:r>
            <a:r>
              <a:rPr sz="2200" dirty="0"/>
              <a:t> do </a:t>
            </a:r>
            <a:r>
              <a:rPr sz="2200" dirty="0" err="1"/>
              <a:t>Purkyňových</a:t>
            </a:r>
            <a:r>
              <a:rPr sz="2200" dirty="0"/>
              <a:t> </a:t>
            </a:r>
            <a:r>
              <a:rPr sz="2200" dirty="0" err="1"/>
              <a:t>buněk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jediné</a:t>
            </a:r>
            <a:r>
              <a:rPr sz="2200" dirty="0"/>
              <a:t> z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neuronů</a:t>
            </a:r>
            <a:r>
              <a:rPr sz="2200" dirty="0"/>
              <a:t> </a:t>
            </a:r>
            <a:r>
              <a:rPr sz="2200" dirty="0" err="1"/>
              <a:t>vysílají</a:t>
            </a:r>
            <a:r>
              <a:rPr sz="2200" dirty="0"/>
              <a:t> </a:t>
            </a:r>
            <a:r>
              <a:rPr sz="2200" dirty="0" err="1"/>
              <a:t>eferentní</a:t>
            </a:r>
            <a:r>
              <a:rPr sz="2200" dirty="0"/>
              <a:t> </a:t>
            </a:r>
            <a:r>
              <a:rPr sz="2200" dirty="0" err="1"/>
              <a:t>vlákna</a:t>
            </a:r>
            <a:r>
              <a:rPr sz="2200" dirty="0"/>
              <a:t>,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primárně</a:t>
            </a:r>
            <a:r>
              <a:rPr sz="2200" dirty="0"/>
              <a:t> </a:t>
            </a:r>
            <a:r>
              <a:rPr sz="2200" dirty="0" err="1"/>
              <a:t>inhibiční</a:t>
            </a:r>
            <a:r>
              <a:rPr sz="2200" dirty="0"/>
              <a:t> a </a:t>
            </a:r>
            <a:r>
              <a:rPr sz="2200" dirty="0" err="1"/>
              <a:t>vedou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do </a:t>
            </a:r>
            <a:r>
              <a:rPr sz="2200" dirty="0" err="1"/>
              <a:t>hlubokých</a:t>
            </a:r>
            <a:r>
              <a:rPr sz="2200" dirty="0"/>
              <a:t> </a:t>
            </a:r>
            <a:r>
              <a:rPr sz="2200" dirty="0" err="1"/>
              <a:t>mozečkových</a:t>
            </a:r>
            <a:r>
              <a:rPr sz="2200" dirty="0"/>
              <a:t> </a:t>
            </a:r>
            <a:r>
              <a:rPr sz="2200" dirty="0" err="1"/>
              <a:t>jader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o</a:t>
            </a:r>
            <a:r>
              <a:rPr sz="2200" dirty="0" err="1" smtClean="0"/>
              <a:t>dtud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signál</a:t>
            </a:r>
            <a:r>
              <a:rPr sz="2200" dirty="0"/>
              <a:t> </a:t>
            </a:r>
            <a:r>
              <a:rPr sz="2200" dirty="0" err="1"/>
              <a:t>dostává</a:t>
            </a:r>
            <a:r>
              <a:rPr sz="2200" dirty="0"/>
              <a:t> </a:t>
            </a:r>
            <a:r>
              <a:rPr sz="2200" dirty="0" err="1"/>
              <a:t>přes</a:t>
            </a:r>
            <a:r>
              <a:rPr sz="2200" dirty="0"/>
              <a:t> </a:t>
            </a:r>
            <a:r>
              <a:rPr sz="2200" dirty="0" err="1"/>
              <a:t>talamus</a:t>
            </a:r>
            <a:r>
              <a:rPr sz="2200" dirty="0"/>
              <a:t> do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sz="2200" dirty="0"/>
              <a:t>v </a:t>
            </a:r>
            <a:r>
              <a:rPr sz="2200" dirty="0" err="1"/>
              <a:t>Purkyňových</a:t>
            </a:r>
            <a:r>
              <a:rPr sz="2200" dirty="0"/>
              <a:t> </a:t>
            </a:r>
            <a:r>
              <a:rPr sz="2200" dirty="0" err="1"/>
              <a:t>buňkách</a:t>
            </a:r>
            <a:r>
              <a:rPr sz="2200" dirty="0"/>
              <a:t>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dlouhodobým</a:t>
            </a:r>
            <a:r>
              <a:rPr sz="2200" dirty="0"/>
              <a:t> </a:t>
            </a:r>
            <a:r>
              <a:rPr sz="2200" dirty="0" err="1"/>
              <a:t>změnám</a:t>
            </a:r>
            <a:r>
              <a:rPr sz="2200" dirty="0"/>
              <a:t>, </a:t>
            </a:r>
            <a:r>
              <a:rPr sz="2200" dirty="0" err="1"/>
              <a:t>čímž</a:t>
            </a:r>
            <a:r>
              <a:rPr sz="2200" dirty="0"/>
              <a:t> se </a:t>
            </a:r>
            <a:r>
              <a:rPr sz="2200" dirty="0" err="1"/>
              <a:t>mikrokomplex</a:t>
            </a:r>
            <a:r>
              <a:rPr sz="2200" dirty="0"/>
              <a:t> </a:t>
            </a:r>
            <a:r>
              <a:rPr sz="2200" dirty="0" err="1"/>
              <a:t>modifikuje</a:t>
            </a:r>
            <a:r>
              <a:rPr sz="2200" dirty="0"/>
              <a:t>, </a:t>
            </a:r>
            <a:r>
              <a:rPr sz="2200" dirty="0" err="1"/>
              <a:t>mění</a:t>
            </a:r>
            <a:r>
              <a:rPr sz="2200" dirty="0"/>
              <a:t> se </a:t>
            </a:r>
            <a:r>
              <a:rPr sz="2200" dirty="0" err="1"/>
              <a:t>vztah</a:t>
            </a:r>
            <a:r>
              <a:rPr sz="2200" dirty="0"/>
              <a:t> </a:t>
            </a:r>
            <a:r>
              <a:rPr sz="2200" dirty="0" err="1"/>
              <a:t>vstupů</a:t>
            </a:r>
            <a:r>
              <a:rPr sz="2200" dirty="0"/>
              <a:t> a </a:t>
            </a:r>
            <a:r>
              <a:rPr sz="2200" dirty="0" err="1"/>
              <a:t>výstupů</a:t>
            </a:r>
            <a:r>
              <a:rPr sz="2200" dirty="0"/>
              <a:t> - </a:t>
            </a:r>
            <a:r>
              <a:rPr sz="2200" dirty="0" err="1"/>
              <a:t>dochází</a:t>
            </a:r>
            <a:r>
              <a:rPr sz="2200" dirty="0"/>
              <a:t> k </a:t>
            </a:r>
            <a:r>
              <a:rPr sz="2200" dirty="0" err="1"/>
              <a:t>učení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a</a:t>
            </a:r>
            <a:r>
              <a:rPr sz="2200" dirty="0" err="1" smtClean="0"/>
              <a:t>nteriorní</a:t>
            </a:r>
            <a:r>
              <a:rPr sz="2200" dirty="0" smtClean="0"/>
              <a:t> </a:t>
            </a:r>
            <a:r>
              <a:rPr sz="2200" dirty="0" err="1"/>
              <a:t>laloky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</a:t>
            </a:r>
            <a:r>
              <a:rPr sz="2200" dirty="0" err="1"/>
              <a:t>propojeny</a:t>
            </a:r>
            <a:r>
              <a:rPr sz="2200" dirty="0"/>
              <a:t> s </a:t>
            </a:r>
            <a:r>
              <a:rPr sz="2200" dirty="0" err="1"/>
              <a:t>motorickými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,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vede</a:t>
            </a:r>
            <a:r>
              <a:rPr sz="2200" dirty="0"/>
              <a:t> </a:t>
            </a:r>
            <a:r>
              <a:rPr lang="cs-CZ" sz="2200" dirty="0" smtClean="0"/>
              <a:t>            </a:t>
            </a:r>
            <a:r>
              <a:rPr sz="2200" dirty="0" smtClean="0"/>
              <a:t>k </a:t>
            </a:r>
            <a:r>
              <a:rPr sz="2200" dirty="0" err="1"/>
              <a:t>mozečkovému</a:t>
            </a:r>
            <a:r>
              <a:rPr sz="2200" dirty="0"/>
              <a:t> </a:t>
            </a:r>
            <a:r>
              <a:rPr sz="2200" dirty="0" err="1"/>
              <a:t>motorickému</a:t>
            </a:r>
            <a:r>
              <a:rPr sz="2200" dirty="0"/>
              <a:t> </a:t>
            </a:r>
            <a:r>
              <a:rPr sz="2200" dirty="0" err="1"/>
              <a:t>syndromu</a:t>
            </a:r>
            <a:endParaRPr sz="2200" dirty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err="1" smtClean="0"/>
              <a:t>o</a:t>
            </a:r>
            <a:r>
              <a:rPr sz="2200" dirty="0" err="1" smtClean="0"/>
              <a:t>kruhy</a:t>
            </a:r>
            <a:r>
              <a:rPr sz="2200" dirty="0" smtClean="0"/>
              <a:t> </a:t>
            </a:r>
            <a:r>
              <a:rPr sz="2200" dirty="0" err="1"/>
              <a:t>posteriorních</a:t>
            </a:r>
            <a:r>
              <a:rPr sz="2200" dirty="0"/>
              <a:t> </a:t>
            </a:r>
            <a:r>
              <a:rPr sz="2200" dirty="0" err="1"/>
              <a:t>laloků</a:t>
            </a:r>
            <a:r>
              <a:rPr sz="2200" dirty="0"/>
              <a:t> a vermis </a:t>
            </a:r>
            <a:r>
              <a:rPr sz="2200" dirty="0" err="1"/>
              <a:t>zahrnují</a:t>
            </a:r>
            <a:r>
              <a:rPr sz="2200" dirty="0"/>
              <a:t> </a:t>
            </a:r>
            <a:r>
              <a:rPr sz="2200" dirty="0" err="1"/>
              <a:t>prefrontální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(</a:t>
            </a:r>
            <a:r>
              <a:rPr sz="2200" dirty="0" err="1"/>
              <a:t>exekutivní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), </a:t>
            </a:r>
            <a:r>
              <a:rPr sz="2200" dirty="0" err="1"/>
              <a:t>paralimbické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 (</a:t>
            </a:r>
            <a:r>
              <a:rPr sz="2200" dirty="0" err="1"/>
              <a:t>motivační</a:t>
            </a:r>
            <a:r>
              <a:rPr sz="2200" dirty="0"/>
              <a:t> </a:t>
            </a:r>
            <a:r>
              <a:rPr sz="2200" dirty="0" err="1"/>
              <a:t>aspekty</a:t>
            </a:r>
            <a:r>
              <a:rPr sz="2200" dirty="0"/>
              <a:t> </a:t>
            </a:r>
            <a:r>
              <a:rPr sz="2200" dirty="0" err="1"/>
              <a:t>emoční</a:t>
            </a:r>
            <a:r>
              <a:rPr sz="2200" dirty="0"/>
              <a:t> </a:t>
            </a:r>
            <a:r>
              <a:rPr sz="2200" dirty="0" err="1"/>
              <a:t>regulace</a:t>
            </a:r>
            <a:r>
              <a:rPr sz="2200" dirty="0"/>
              <a:t>), </a:t>
            </a:r>
            <a:r>
              <a:rPr sz="2200" dirty="0" err="1"/>
              <a:t>superiorní</a:t>
            </a:r>
            <a:r>
              <a:rPr sz="2200" dirty="0"/>
              <a:t> </a:t>
            </a:r>
            <a:r>
              <a:rPr sz="2200" dirty="0" err="1"/>
              <a:t>temporální</a:t>
            </a:r>
            <a:r>
              <a:rPr sz="2200" dirty="0"/>
              <a:t> </a:t>
            </a:r>
            <a:r>
              <a:rPr sz="2200" dirty="0" err="1"/>
              <a:t>závit</a:t>
            </a:r>
            <a:r>
              <a:rPr sz="2200" dirty="0"/>
              <a:t> (</a:t>
            </a:r>
            <a:r>
              <a:rPr sz="2200" dirty="0" err="1"/>
              <a:t>sluchové</a:t>
            </a:r>
            <a:r>
              <a:rPr sz="2200" dirty="0"/>
              <a:t> </a:t>
            </a:r>
            <a:r>
              <a:rPr sz="2200" dirty="0" err="1"/>
              <a:t>asociační</a:t>
            </a:r>
            <a:r>
              <a:rPr sz="2200" dirty="0"/>
              <a:t> </a:t>
            </a:r>
            <a:r>
              <a:rPr sz="2200" dirty="0" err="1"/>
              <a:t>oblasti</a:t>
            </a:r>
            <a:r>
              <a:rPr sz="2200" dirty="0"/>
              <a:t>) a </a:t>
            </a:r>
            <a:r>
              <a:rPr sz="2200" dirty="0" err="1"/>
              <a:t>parietální</a:t>
            </a:r>
            <a:r>
              <a:rPr sz="2200" dirty="0"/>
              <a:t> </a:t>
            </a:r>
            <a:r>
              <a:rPr sz="2200" dirty="0" err="1"/>
              <a:t>kůru</a:t>
            </a:r>
            <a:r>
              <a:rPr sz="2200" dirty="0"/>
              <a:t> (</a:t>
            </a:r>
            <a:r>
              <a:rPr sz="2200" dirty="0" err="1"/>
              <a:t>vizuospaciální</a:t>
            </a:r>
            <a:r>
              <a:rPr sz="2200" dirty="0"/>
              <a:t> </a:t>
            </a:r>
            <a:r>
              <a:rPr sz="2200" dirty="0" err="1"/>
              <a:t>zpracování</a:t>
            </a:r>
            <a:r>
              <a:rPr sz="2200" dirty="0"/>
              <a:t>) </a:t>
            </a:r>
            <a:endParaRPr lang="cs-CZ" sz="2200" dirty="0" smtClean="0"/>
          </a:p>
          <a:p>
            <a:pPr marL="262254" indent="-262254" defTabSz="344677">
              <a:lnSpc>
                <a:spcPct val="100000"/>
              </a:lnSpc>
              <a:spcBef>
                <a:spcPts val="2400"/>
              </a:spcBef>
              <a:defRPr sz="1887"/>
            </a:pPr>
            <a:r>
              <a:rPr lang="cs-CZ" sz="2200" dirty="0" smtClean="0"/>
              <a:t>d</a:t>
            </a:r>
            <a:r>
              <a:rPr sz="2200" dirty="0" err="1" smtClean="0"/>
              <a:t>ruhý</a:t>
            </a:r>
            <a:r>
              <a:rPr sz="2200" dirty="0" smtClean="0"/>
              <a:t> </a:t>
            </a:r>
            <a:r>
              <a:rPr sz="2200" dirty="0" err="1"/>
              <a:t>okruh</a:t>
            </a:r>
            <a:r>
              <a:rPr sz="2200" dirty="0"/>
              <a:t>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mezi</a:t>
            </a:r>
            <a:r>
              <a:rPr sz="2200" dirty="0"/>
              <a:t> </a:t>
            </a:r>
            <a:r>
              <a:rPr sz="2200" dirty="0" err="1"/>
              <a:t>mozečkem</a:t>
            </a:r>
            <a:r>
              <a:rPr sz="2200" dirty="0"/>
              <a:t> a </a:t>
            </a:r>
            <a:r>
              <a:rPr sz="2200" dirty="0" err="1"/>
              <a:t>dolní</a:t>
            </a:r>
            <a:r>
              <a:rPr sz="2200" dirty="0"/>
              <a:t> </a:t>
            </a:r>
            <a:r>
              <a:rPr sz="2200" dirty="0" err="1"/>
              <a:t>olivou</a:t>
            </a:r>
            <a:r>
              <a:rPr sz="2200" dirty="0"/>
              <a:t> - </a:t>
            </a:r>
            <a:r>
              <a:rPr sz="2200" dirty="0" err="1"/>
              <a:t>mnohem</a:t>
            </a:r>
            <a:r>
              <a:rPr sz="2200" dirty="0"/>
              <a:t> </a:t>
            </a:r>
            <a:r>
              <a:rPr sz="2200" dirty="0" err="1"/>
              <a:t>méně</a:t>
            </a:r>
            <a:r>
              <a:rPr sz="2200" dirty="0"/>
              <a:t> </a:t>
            </a:r>
            <a:r>
              <a:rPr sz="2200" dirty="0" err="1"/>
              <a:t>prozkoumán</a:t>
            </a:r>
            <a:r>
              <a:rPr sz="2200" dirty="0"/>
              <a:t>; </a:t>
            </a:r>
            <a:r>
              <a:rPr sz="2200" dirty="0" err="1"/>
              <a:t>souvisí</a:t>
            </a:r>
            <a:r>
              <a:rPr sz="2200" dirty="0"/>
              <a:t> </a:t>
            </a:r>
            <a:r>
              <a:rPr sz="2200" dirty="0" err="1"/>
              <a:t>asi</a:t>
            </a:r>
            <a:r>
              <a:rPr sz="2200" dirty="0"/>
              <a:t> s </a:t>
            </a:r>
            <a:r>
              <a:rPr sz="2200" dirty="0" err="1"/>
              <a:t>detekcí</a:t>
            </a:r>
            <a:r>
              <a:rPr sz="2200" dirty="0"/>
              <a:t> </a:t>
            </a:r>
            <a:r>
              <a:rPr sz="2200" dirty="0" err="1"/>
              <a:t>chyb</a:t>
            </a:r>
            <a:r>
              <a:rPr sz="2200" dirty="0"/>
              <a:t> - </a:t>
            </a:r>
            <a:r>
              <a:rPr sz="2200" dirty="0" err="1"/>
              <a:t>právě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základě</a:t>
            </a:r>
            <a:r>
              <a:rPr sz="2200" dirty="0"/>
              <a:t> </a:t>
            </a:r>
            <a:r>
              <a:rPr sz="2200" dirty="0" err="1"/>
              <a:t>tohoto</a:t>
            </a:r>
            <a:r>
              <a:rPr sz="2200" dirty="0"/>
              <a:t> </a:t>
            </a:r>
            <a:r>
              <a:rPr sz="2200" dirty="0" err="1"/>
              <a:t>okruhu</a:t>
            </a:r>
            <a:r>
              <a:rPr sz="2200" dirty="0"/>
              <a:t> </a:t>
            </a:r>
            <a:r>
              <a:rPr sz="2200" dirty="0" err="1"/>
              <a:t>dochází</a:t>
            </a:r>
            <a:r>
              <a:rPr sz="2200" dirty="0"/>
              <a:t> v </a:t>
            </a:r>
            <a:r>
              <a:rPr sz="2200" dirty="0" err="1"/>
              <a:t>mozečku</a:t>
            </a:r>
            <a:r>
              <a:rPr sz="2200" dirty="0"/>
              <a:t> k </a:t>
            </a:r>
            <a:r>
              <a:rPr sz="2200" dirty="0" err="1"/>
              <a:t>učení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křížená mozečková diaschiza"/>
          <p:cNvSpPr txBox="1">
            <a:spLocks noGrp="1"/>
          </p:cNvSpPr>
          <p:nvPr>
            <p:ph type="title"/>
          </p:nvPr>
        </p:nvSpPr>
        <p:spPr>
          <a:xfrm>
            <a:off x="2496065" y="531054"/>
            <a:ext cx="10689034" cy="1838973"/>
          </a:xfrm>
          <a:prstGeom prst="rect">
            <a:avLst/>
          </a:prstGeom>
        </p:spPr>
        <p:txBody>
          <a:bodyPr>
            <a:normAutofit/>
          </a:bodyPr>
          <a:lstStyle>
            <a:lvl1pPr defTabSz="484886">
              <a:defRPr sz="6640"/>
            </a:lvl1pPr>
          </a:lstStyle>
          <a:p>
            <a:r>
              <a:rPr sz="4800" dirty="0" err="1"/>
              <a:t>Zkřížená</a:t>
            </a:r>
            <a:r>
              <a:rPr sz="4800" dirty="0"/>
              <a:t> </a:t>
            </a:r>
            <a:r>
              <a:rPr sz="4800" dirty="0" err="1"/>
              <a:t>mozečková</a:t>
            </a:r>
            <a:r>
              <a:rPr sz="4800" dirty="0"/>
              <a:t> </a:t>
            </a:r>
            <a:r>
              <a:rPr sz="4800" dirty="0" err="1"/>
              <a:t>diaschiza</a:t>
            </a:r>
            <a:endParaRPr sz="4800" dirty="0"/>
          </a:p>
        </p:txBody>
      </p:sp>
      <p:sp>
        <p:nvSpPr>
          <p:cNvPr id="135" name="Propojenímozečku a těla je ipsilaterální - poškození mozečkové hemisféry způsobí motorický deficit na stejné straně těla…"/>
          <p:cNvSpPr txBox="1">
            <a:spLocks noGrp="1"/>
          </p:cNvSpPr>
          <p:nvPr>
            <p:ph type="body" idx="1"/>
          </p:nvPr>
        </p:nvSpPr>
        <p:spPr>
          <a:xfrm>
            <a:off x="845312" y="3121151"/>
            <a:ext cx="11314176" cy="6096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b="1" dirty="0"/>
              <a:t>p</a:t>
            </a:r>
            <a:r>
              <a:rPr sz="2200" b="1" dirty="0" err="1" smtClean="0"/>
              <a:t>ropojení</a:t>
            </a:r>
            <a:r>
              <a:rPr lang="cs-CZ" sz="2200" b="1" dirty="0" smtClean="0"/>
              <a:t> </a:t>
            </a:r>
            <a:r>
              <a:rPr sz="2200" b="1" dirty="0" err="1" smtClean="0"/>
              <a:t>mozečku</a:t>
            </a:r>
            <a:r>
              <a:rPr sz="2200" b="1" dirty="0" smtClean="0"/>
              <a:t> </a:t>
            </a:r>
            <a:r>
              <a:rPr sz="2200" b="1" dirty="0"/>
              <a:t>a </a:t>
            </a:r>
            <a:r>
              <a:rPr sz="2200" b="1" dirty="0" err="1"/>
              <a:t>těla</a:t>
            </a:r>
            <a:r>
              <a:rPr sz="2200" b="1" dirty="0"/>
              <a:t> je </a:t>
            </a:r>
            <a:r>
              <a:rPr sz="2200" b="1" dirty="0" err="1"/>
              <a:t>ipsilaterální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 </a:t>
            </a:r>
            <a:r>
              <a:rPr sz="2200" dirty="0" err="1"/>
              <a:t>způsobí</a:t>
            </a:r>
            <a:r>
              <a:rPr sz="2200" dirty="0"/>
              <a:t> </a:t>
            </a:r>
            <a:r>
              <a:rPr sz="2200" dirty="0" err="1"/>
              <a:t>motorický</a:t>
            </a:r>
            <a:r>
              <a:rPr sz="2200" dirty="0"/>
              <a:t> deficit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stejné</a:t>
            </a:r>
            <a:r>
              <a:rPr sz="2200" dirty="0"/>
              <a:t> </a:t>
            </a:r>
            <a:r>
              <a:rPr sz="2200" dirty="0" err="1"/>
              <a:t>straně</a:t>
            </a:r>
            <a:r>
              <a:rPr sz="2200" dirty="0"/>
              <a:t> </a:t>
            </a:r>
            <a:r>
              <a:rPr sz="2200" dirty="0" err="1"/>
              <a:t>těla</a:t>
            </a:r>
            <a:endParaRPr sz="2200" dirty="0"/>
          </a:p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b="1" dirty="0" err="1" smtClean="0"/>
              <a:t>p</a:t>
            </a:r>
            <a:r>
              <a:rPr sz="2200" b="1" dirty="0" err="1" smtClean="0"/>
              <a:t>ropojení</a:t>
            </a:r>
            <a:r>
              <a:rPr sz="2200" b="1" dirty="0" smtClean="0"/>
              <a:t> </a:t>
            </a:r>
            <a:r>
              <a:rPr sz="2200" b="1" dirty="0" err="1"/>
              <a:t>mozečku</a:t>
            </a:r>
            <a:r>
              <a:rPr sz="2200" b="1" dirty="0"/>
              <a:t> a </a:t>
            </a:r>
            <a:r>
              <a:rPr sz="2200" b="1" dirty="0" err="1"/>
              <a:t>mozkové</a:t>
            </a:r>
            <a:r>
              <a:rPr sz="2200" b="1" dirty="0"/>
              <a:t> </a:t>
            </a:r>
            <a:r>
              <a:rPr sz="2200" b="1" dirty="0" err="1"/>
              <a:t>kůry</a:t>
            </a:r>
            <a:r>
              <a:rPr sz="2200" b="1" dirty="0"/>
              <a:t> je </a:t>
            </a:r>
            <a:r>
              <a:rPr sz="2200" b="1" dirty="0" err="1"/>
              <a:t>kontralaterální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může</a:t>
            </a:r>
            <a:r>
              <a:rPr sz="2200" dirty="0"/>
              <a:t> </a:t>
            </a:r>
            <a:r>
              <a:rPr sz="2200" dirty="0" err="1"/>
              <a:t>docházet</a:t>
            </a:r>
            <a:r>
              <a:rPr sz="2200" dirty="0"/>
              <a:t> k </a:t>
            </a:r>
            <a:r>
              <a:rPr sz="2200" dirty="0" err="1"/>
              <a:t>fční</a:t>
            </a:r>
            <a:r>
              <a:rPr sz="2200" dirty="0"/>
              <a:t> </a:t>
            </a:r>
            <a:r>
              <a:rPr sz="2200" dirty="0" err="1"/>
              <a:t>deaktivaci</a:t>
            </a:r>
            <a:r>
              <a:rPr sz="2200" dirty="0"/>
              <a:t> </a:t>
            </a:r>
            <a:r>
              <a:rPr sz="2200" dirty="0" err="1"/>
              <a:t>oblastí</a:t>
            </a:r>
            <a:r>
              <a:rPr sz="2200" dirty="0"/>
              <a:t> </a:t>
            </a:r>
            <a:r>
              <a:rPr sz="2200" dirty="0" err="1"/>
              <a:t>mozkové</a:t>
            </a:r>
            <a:r>
              <a:rPr sz="2200" dirty="0"/>
              <a:t> </a:t>
            </a:r>
            <a:r>
              <a:rPr sz="2200" dirty="0" err="1"/>
              <a:t>kůry</a:t>
            </a:r>
            <a:r>
              <a:rPr sz="2200" dirty="0"/>
              <a:t>, </a:t>
            </a:r>
            <a:r>
              <a:rPr sz="2200" dirty="0" err="1"/>
              <a:t>které</a:t>
            </a:r>
            <a:r>
              <a:rPr sz="2200" dirty="0"/>
              <a:t> </a:t>
            </a:r>
            <a:r>
              <a:rPr sz="2200" dirty="0" err="1"/>
              <a:t>jsou</a:t>
            </a:r>
            <a:r>
              <a:rPr sz="2200" dirty="0"/>
              <a:t> s </a:t>
            </a:r>
            <a:r>
              <a:rPr sz="2200" dirty="0" err="1"/>
              <a:t>daným</a:t>
            </a:r>
            <a:r>
              <a:rPr sz="2200" dirty="0"/>
              <a:t> </a:t>
            </a:r>
            <a:r>
              <a:rPr sz="2200" dirty="0" err="1"/>
              <a:t>místem</a:t>
            </a:r>
            <a:r>
              <a:rPr sz="2200" dirty="0"/>
              <a:t> </a:t>
            </a:r>
            <a:r>
              <a:rPr sz="2200" dirty="0" err="1"/>
              <a:t>propojeny</a:t>
            </a:r>
            <a:r>
              <a:rPr sz="2200" dirty="0"/>
              <a:t> - </a:t>
            </a:r>
            <a:r>
              <a:rPr sz="2200" b="1" dirty="0" err="1"/>
              <a:t>zkřížená</a:t>
            </a:r>
            <a:r>
              <a:rPr sz="2200" b="1" dirty="0"/>
              <a:t> </a:t>
            </a:r>
            <a:r>
              <a:rPr sz="2200" b="1" dirty="0" err="1"/>
              <a:t>mozečková</a:t>
            </a:r>
            <a:r>
              <a:rPr sz="2200" b="1" dirty="0"/>
              <a:t> </a:t>
            </a:r>
            <a:r>
              <a:rPr sz="2200" b="1" dirty="0" err="1"/>
              <a:t>diaschiza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poškození</a:t>
            </a:r>
            <a:r>
              <a:rPr sz="2200" dirty="0"/>
              <a:t> </a:t>
            </a:r>
            <a:r>
              <a:rPr sz="2200" dirty="0" err="1"/>
              <a:t>pravé</a:t>
            </a:r>
            <a:r>
              <a:rPr sz="2200" dirty="0"/>
              <a:t> </a:t>
            </a:r>
            <a:r>
              <a:rPr sz="2200" dirty="0" err="1"/>
              <a:t>hemisféry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má</a:t>
            </a:r>
            <a:r>
              <a:rPr sz="2200" dirty="0"/>
              <a:t> </a:t>
            </a:r>
            <a:r>
              <a:rPr sz="2200" dirty="0" err="1"/>
              <a:t>vliv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levou</a:t>
            </a:r>
            <a:r>
              <a:rPr sz="2200" dirty="0"/>
              <a:t> </a:t>
            </a:r>
            <a:r>
              <a:rPr sz="2200" dirty="0" err="1"/>
              <a:t>hemisféru</a:t>
            </a:r>
            <a:r>
              <a:rPr sz="2200" dirty="0"/>
              <a:t> </a:t>
            </a:r>
            <a:r>
              <a:rPr sz="2200" dirty="0" err="1"/>
              <a:t>velkého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a </a:t>
            </a:r>
            <a:r>
              <a:rPr sz="2200" dirty="0" err="1"/>
              <a:t>obráceně</a:t>
            </a:r>
            <a:endParaRPr sz="2200" dirty="0"/>
          </a:p>
          <a:p>
            <a:pPr marL="408940" indent="-408940" defTabSz="537463">
              <a:lnSpc>
                <a:spcPct val="110000"/>
              </a:lnSpc>
              <a:spcBef>
                <a:spcPts val="3800"/>
              </a:spcBef>
              <a:defRPr sz="2944"/>
            </a:pPr>
            <a:r>
              <a:rPr lang="cs-CZ" sz="2200" dirty="0" smtClean="0"/>
              <a:t>t</a:t>
            </a:r>
            <a:r>
              <a:rPr sz="2200" dirty="0" smtClean="0"/>
              <a:t>o </a:t>
            </a:r>
            <a:r>
              <a:rPr sz="2200" dirty="0"/>
              <a:t>by </a:t>
            </a:r>
            <a:r>
              <a:rPr sz="2200" dirty="0" err="1"/>
              <a:t>naznačovalo</a:t>
            </a:r>
            <a:r>
              <a:rPr sz="2200" dirty="0"/>
              <a:t>, </a:t>
            </a:r>
            <a:r>
              <a:rPr sz="2200" dirty="0" err="1"/>
              <a:t>že</a:t>
            </a:r>
            <a:r>
              <a:rPr sz="2200" dirty="0"/>
              <a:t> </a:t>
            </a:r>
            <a:r>
              <a:rPr sz="2200" dirty="0" err="1"/>
              <a:t>pravostranná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povede</a:t>
            </a:r>
            <a:r>
              <a:rPr sz="2200" dirty="0"/>
              <a:t> k </a:t>
            </a:r>
            <a:r>
              <a:rPr sz="2200" dirty="0" err="1"/>
              <a:t>deficitům</a:t>
            </a:r>
            <a:r>
              <a:rPr sz="2200" dirty="0"/>
              <a:t> </a:t>
            </a:r>
            <a:r>
              <a:rPr sz="2200" dirty="0" err="1"/>
              <a:t>řečových</a:t>
            </a:r>
            <a:r>
              <a:rPr sz="2200" dirty="0"/>
              <a:t> </a:t>
            </a:r>
            <a:r>
              <a:rPr sz="2200" dirty="0" err="1"/>
              <a:t>fcí</a:t>
            </a:r>
            <a:r>
              <a:rPr sz="2200" dirty="0"/>
              <a:t> a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posteriorní</a:t>
            </a:r>
            <a:r>
              <a:rPr sz="2200" dirty="0"/>
              <a:t> a </a:t>
            </a:r>
            <a:r>
              <a:rPr sz="2200" dirty="0" err="1"/>
              <a:t>levostranná</a:t>
            </a:r>
            <a:r>
              <a:rPr sz="2200" dirty="0"/>
              <a:t> </a:t>
            </a:r>
            <a:r>
              <a:rPr sz="2200" dirty="0" err="1"/>
              <a:t>mozečková</a:t>
            </a:r>
            <a:r>
              <a:rPr sz="2200" dirty="0"/>
              <a:t>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zase</a:t>
            </a:r>
            <a:r>
              <a:rPr sz="2200" dirty="0"/>
              <a:t> k </a:t>
            </a:r>
            <a:r>
              <a:rPr sz="2200" dirty="0" err="1"/>
              <a:t>deficitu</a:t>
            </a:r>
            <a:r>
              <a:rPr sz="2200" dirty="0"/>
              <a:t> </a:t>
            </a:r>
            <a:r>
              <a:rPr sz="2200" dirty="0" err="1"/>
              <a:t>vizuospaciálnímu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Mozečkový motorický syndrom"/>
          <p:cNvSpPr txBox="1">
            <a:spLocks noGrp="1"/>
          </p:cNvSpPr>
          <p:nvPr>
            <p:ph type="title"/>
          </p:nvPr>
        </p:nvSpPr>
        <p:spPr>
          <a:xfrm>
            <a:off x="3385204" y="518694"/>
            <a:ext cx="9070848" cy="18389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rPr dirty="0"/>
              <a:t> </a:t>
            </a:r>
            <a:r>
              <a:rPr sz="4800" dirty="0" err="1"/>
              <a:t>Mozečkový</a:t>
            </a:r>
            <a:r>
              <a:rPr sz="4800" dirty="0"/>
              <a:t> </a:t>
            </a:r>
            <a:r>
              <a:rPr sz="4800" dirty="0" err="1"/>
              <a:t>motorický</a:t>
            </a:r>
            <a:r>
              <a:rPr sz="4800" dirty="0"/>
              <a:t> </a:t>
            </a:r>
            <a:r>
              <a:rPr sz="4800" dirty="0" err="1"/>
              <a:t>syndrom</a:t>
            </a:r>
            <a:endParaRPr sz="4800" dirty="0"/>
          </a:p>
        </p:txBody>
      </p:sp>
      <p:sp>
        <p:nvSpPr>
          <p:cNvPr id="138" name="Mozeček ovlivňuje rovnováhu, svalový tonus při stoji i chůzi, volní pohyby a koordinaci obecně…"/>
          <p:cNvSpPr txBox="1">
            <a:spLocks noGrp="1"/>
          </p:cNvSpPr>
          <p:nvPr>
            <p:ph type="body" idx="1"/>
          </p:nvPr>
        </p:nvSpPr>
        <p:spPr>
          <a:xfrm>
            <a:off x="506627" y="2854411"/>
            <a:ext cx="12097265" cy="66973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ovlivňuje</a:t>
            </a:r>
            <a:r>
              <a:rPr sz="2200" dirty="0"/>
              <a:t> </a:t>
            </a:r>
            <a:r>
              <a:rPr sz="2200" dirty="0" err="1"/>
              <a:t>rovnováhu</a:t>
            </a:r>
            <a:r>
              <a:rPr sz="2200" dirty="0"/>
              <a:t>, </a:t>
            </a:r>
            <a:r>
              <a:rPr sz="2200" dirty="0" err="1"/>
              <a:t>svalový</a:t>
            </a:r>
            <a:r>
              <a:rPr sz="2200" dirty="0"/>
              <a:t> tonus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stoji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chůzi</a:t>
            </a:r>
            <a:r>
              <a:rPr sz="2200" dirty="0"/>
              <a:t>, </a:t>
            </a:r>
            <a:r>
              <a:rPr sz="2200" dirty="0" err="1"/>
              <a:t>volní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 a </a:t>
            </a:r>
            <a:r>
              <a:rPr sz="2200" dirty="0" err="1"/>
              <a:t>koordinaci</a:t>
            </a:r>
            <a:r>
              <a:rPr sz="2200" dirty="0"/>
              <a:t> </a:t>
            </a:r>
            <a:r>
              <a:rPr sz="2200" dirty="0" err="1"/>
              <a:t>obecně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otorický</a:t>
            </a:r>
            <a:r>
              <a:rPr sz="2200" dirty="0" smtClean="0"/>
              <a:t> </a:t>
            </a:r>
            <a:r>
              <a:rPr sz="2200" dirty="0" err="1"/>
              <a:t>sy</a:t>
            </a:r>
            <a:r>
              <a:rPr sz="2200" dirty="0"/>
              <a:t> </a:t>
            </a:r>
            <a:r>
              <a:rPr sz="2200" dirty="0" err="1"/>
              <a:t>vzniká</a:t>
            </a:r>
            <a:r>
              <a:rPr sz="2200" dirty="0"/>
              <a:t> </a:t>
            </a:r>
            <a:r>
              <a:rPr sz="2200" dirty="0" err="1"/>
              <a:t>při</a:t>
            </a:r>
            <a:r>
              <a:rPr sz="2200" dirty="0"/>
              <a:t> </a:t>
            </a:r>
            <a:r>
              <a:rPr sz="2200" dirty="0" err="1"/>
              <a:t>lézích</a:t>
            </a:r>
            <a:r>
              <a:rPr sz="2200" dirty="0"/>
              <a:t> </a:t>
            </a:r>
            <a:r>
              <a:rPr sz="2200" dirty="0" err="1"/>
              <a:t>anteriorního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/>
              <a:t> </a:t>
            </a:r>
            <a:r>
              <a:rPr sz="2200" dirty="0" err="1"/>
              <a:t>mozečku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p</a:t>
            </a:r>
            <a:r>
              <a:rPr sz="2200" dirty="0" err="1" smtClean="0"/>
              <a:t>rojevuje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dysmetrií</a:t>
            </a:r>
            <a:r>
              <a:rPr sz="2200" dirty="0"/>
              <a:t> (</a:t>
            </a:r>
            <a:r>
              <a:rPr sz="2200" dirty="0" err="1"/>
              <a:t>nepřesností</a:t>
            </a:r>
            <a:r>
              <a:rPr sz="2200" dirty="0"/>
              <a:t> </a:t>
            </a:r>
            <a:r>
              <a:rPr sz="2200" dirty="0" err="1"/>
              <a:t>pohybu</a:t>
            </a:r>
            <a:r>
              <a:rPr sz="2200" dirty="0"/>
              <a:t>), </a:t>
            </a:r>
            <a:r>
              <a:rPr sz="2200" dirty="0" err="1"/>
              <a:t>dysdiadochokinezí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neschopností</a:t>
            </a:r>
            <a:r>
              <a:rPr sz="2200" dirty="0" smtClean="0"/>
              <a:t> </a:t>
            </a:r>
            <a:r>
              <a:rPr sz="2200" dirty="0" err="1"/>
              <a:t>rychle</a:t>
            </a:r>
            <a:r>
              <a:rPr sz="2200" dirty="0"/>
              <a:t> </a:t>
            </a:r>
            <a:r>
              <a:rPr sz="2200" dirty="0" err="1"/>
              <a:t>střídat</a:t>
            </a:r>
            <a:r>
              <a:rPr sz="2200" dirty="0"/>
              <a:t> </a:t>
            </a:r>
            <a:r>
              <a:rPr sz="2200" dirty="0" err="1"/>
              <a:t>různé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), </a:t>
            </a:r>
            <a:r>
              <a:rPr sz="2200" dirty="0" err="1"/>
              <a:t>svalovou</a:t>
            </a:r>
            <a:r>
              <a:rPr sz="2200" dirty="0"/>
              <a:t> </a:t>
            </a:r>
            <a:r>
              <a:rPr sz="2200" dirty="0" err="1"/>
              <a:t>hypotonií</a:t>
            </a:r>
            <a:r>
              <a:rPr sz="2200" dirty="0"/>
              <a:t> a </a:t>
            </a:r>
            <a:r>
              <a:rPr sz="2200" dirty="0" err="1"/>
              <a:t>dyskoordinací</a:t>
            </a:r>
            <a:r>
              <a:rPr sz="2200" dirty="0"/>
              <a:t> - </a:t>
            </a:r>
            <a:r>
              <a:rPr sz="2200" dirty="0" err="1"/>
              <a:t>ataxií</a:t>
            </a:r>
            <a:r>
              <a:rPr sz="2200" dirty="0"/>
              <a:t> </a:t>
            </a:r>
            <a:r>
              <a:rPr sz="2200" dirty="0" smtClean="0"/>
              <a:t>(</a:t>
            </a:r>
            <a:r>
              <a:rPr sz="2200" dirty="0" err="1" smtClean="0"/>
              <a:t>neschopností</a:t>
            </a:r>
            <a:r>
              <a:rPr sz="2200" dirty="0" smtClean="0"/>
              <a:t> </a:t>
            </a:r>
            <a:r>
              <a:rPr sz="2200" dirty="0" err="1"/>
              <a:t>plynulých</a:t>
            </a:r>
            <a:r>
              <a:rPr sz="2200" dirty="0"/>
              <a:t> </a:t>
            </a:r>
            <a:r>
              <a:rPr sz="2200" dirty="0" err="1"/>
              <a:t>volních</a:t>
            </a:r>
            <a:r>
              <a:rPr sz="2200" dirty="0"/>
              <a:t> </a:t>
            </a:r>
            <a:r>
              <a:rPr sz="2200" dirty="0" err="1"/>
              <a:t>pohybů</a:t>
            </a:r>
            <a:r>
              <a:rPr sz="2200" dirty="0"/>
              <a:t>) </a:t>
            </a:r>
            <a:r>
              <a:rPr sz="2200" dirty="0" err="1"/>
              <a:t>či</a:t>
            </a:r>
            <a:r>
              <a:rPr sz="2200" dirty="0"/>
              <a:t> </a:t>
            </a:r>
            <a:r>
              <a:rPr sz="2200" dirty="0" err="1"/>
              <a:t>dysartrií</a:t>
            </a:r>
            <a:r>
              <a:rPr sz="2200" dirty="0"/>
              <a:t> (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rytmu</a:t>
            </a:r>
            <a:r>
              <a:rPr sz="2200" dirty="0"/>
              <a:t> a </a:t>
            </a:r>
            <a:r>
              <a:rPr sz="2200" dirty="0" err="1"/>
              <a:t>rychlosti</a:t>
            </a:r>
            <a:r>
              <a:rPr sz="2200" dirty="0"/>
              <a:t> </a:t>
            </a:r>
            <a:r>
              <a:rPr sz="2200" dirty="0" err="1"/>
              <a:t>řečí</a:t>
            </a:r>
            <a:r>
              <a:rPr sz="2200" dirty="0"/>
              <a:t>)</a:t>
            </a:r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n</a:t>
            </a:r>
            <a:r>
              <a:rPr sz="2200" dirty="0" err="1" smtClean="0"/>
              <a:t>emusí</a:t>
            </a:r>
            <a:r>
              <a:rPr sz="2200" dirty="0" smtClean="0"/>
              <a:t> </a:t>
            </a:r>
            <a:r>
              <a:rPr sz="2200" dirty="0" err="1"/>
              <a:t>být</a:t>
            </a:r>
            <a:r>
              <a:rPr sz="2200" dirty="0"/>
              <a:t> </a:t>
            </a:r>
            <a:r>
              <a:rPr sz="2200" dirty="0" err="1"/>
              <a:t>všechny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, </a:t>
            </a:r>
            <a:r>
              <a:rPr sz="2200" dirty="0" err="1"/>
              <a:t>typická</a:t>
            </a:r>
            <a:r>
              <a:rPr sz="2200" dirty="0"/>
              <a:t> je </a:t>
            </a:r>
            <a:r>
              <a:rPr sz="2200" dirty="0" err="1"/>
              <a:t>dysmetrie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sz="2200" dirty="0" err="1"/>
              <a:t>pacienti</a:t>
            </a:r>
            <a:r>
              <a:rPr sz="2200" dirty="0"/>
              <a:t> s </a:t>
            </a:r>
            <a:r>
              <a:rPr sz="2200" dirty="0" err="1"/>
              <a:t>dysmetrií</a:t>
            </a:r>
            <a:r>
              <a:rPr sz="2200" dirty="0"/>
              <a:t> </a:t>
            </a:r>
            <a:r>
              <a:rPr sz="2200" dirty="0" err="1"/>
              <a:t>nedokáží</a:t>
            </a:r>
            <a:r>
              <a:rPr sz="2200" dirty="0"/>
              <a:t> </a:t>
            </a:r>
            <a:r>
              <a:rPr sz="2200" dirty="0" err="1"/>
              <a:t>provádět</a:t>
            </a:r>
            <a:r>
              <a:rPr sz="2200" dirty="0"/>
              <a:t> </a:t>
            </a:r>
            <a:r>
              <a:rPr sz="2200" dirty="0" err="1"/>
              <a:t>přesné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, </a:t>
            </a:r>
            <a:r>
              <a:rPr sz="2200" dirty="0" err="1"/>
              <a:t>kolísá</a:t>
            </a:r>
            <a:r>
              <a:rPr sz="2200" dirty="0"/>
              <a:t> u </a:t>
            </a:r>
            <a:r>
              <a:rPr sz="2200" dirty="0" err="1"/>
              <a:t>nich</a:t>
            </a:r>
            <a:r>
              <a:rPr sz="2200" dirty="0"/>
              <a:t> </a:t>
            </a:r>
            <a:r>
              <a:rPr sz="2200" dirty="0" err="1"/>
              <a:t>směr</a:t>
            </a:r>
            <a:r>
              <a:rPr sz="2200" dirty="0"/>
              <a:t> 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síla</a:t>
            </a:r>
            <a:r>
              <a:rPr sz="2200" dirty="0"/>
              <a:t>, je </a:t>
            </a:r>
            <a:r>
              <a:rPr sz="2200" dirty="0" err="1"/>
              <a:t>narušen</a:t>
            </a:r>
            <a:r>
              <a:rPr sz="2200" dirty="0"/>
              <a:t> </a:t>
            </a:r>
            <a:r>
              <a:rPr sz="2200" dirty="0" err="1"/>
              <a:t>rytmus</a:t>
            </a:r>
            <a:r>
              <a:rPr sz="2200" dirty="0"/>
              <a:t>, </a:t>
            </a:r>
            <a:r>
              <a:rPr sz="2200" dirty="0" err="1"/>
              <a:t>ztrácí</a:t>
            </a:r>
            <a:r>
              <a:rPr sz="2200" dirty="0"/>
              <a:t> se </a:t>
            </a:r>
            <a:r>
              <a:rPr sz="2200" dirty="0" err="1"/>
              <a:t>koordinace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n</a:t>
            </a:r>
            <a:r>
              <a:rPr sz="2200" dirty="0" err="1" smtClean="0"/>
              <a:t>ěkdy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hovoří</a:t>
            </a:r>
            <a:r>
              <a:rPr sz="2200" dirty="0"/>
              <a:t> o </a:t>
            </a:r>
            <a:r>
              <a:rPr sz="2200" dirty="0" err="1"/>
              <a:t>intenčním</a:t>
            </a:r>
            <a:r>
              <a:rPr sz="2200" dirty="0"/>
              <a:t> </a:t>
            </a:r>
            <a:r>
              <a:rPr sz="2200" dirty="0" err="1"/>
              <a:t>tremoru</a:t>
            </a:r>
            <a:endParaRPr sz="2200" dirty="0"/>
          </a:p>
          <a:p>
            <a:pPr marL="311150" indent="-311150" defTabSz="408940">
              <a:lnSpc>
                <a:spcPct val="100000"/>
              </a:lnSpc>
              <a:spcBef>
                <a:spcPts val="2900"/>
              </a:spcBef>
              <a:defRPr sz="2240"/>
            </a:pPr>
            <a:r>
              <a:rPr lang="cs-CZ" sz="2200" dirty="0" err="1" smtClean="0"/>
              <a:t>m</a:t>
            </a:r>
            <a:r>
              <a:rPr sz="2200" dirty="0" err="1" smtClean="0"/>
              <a:t>otorický</a:t>
            </a:r>
            <a:r>
              <a:rPr sz="2200" dirty="0" smtClean="0"/>
              <a:t> </a:t>
            </a:r>
            <a:r>
              <a:rPr sz="2200" dirty="0"/>
              <a:t>program je </a:t>
            </a:r>
            <a:r>
              <a:rPr sz="2200" dirty="0" err="1"/>
              <a:t>zachován</a:t>
            </a:r>
            <a:r>
              <a:rPr sz="2200" dirty="0"/>
              <a:t>, ale </a:t>
            </a:r>
            <a:r>
              <a:rPr sz="2200" dirty="0" err="1"/>
              <a:t>kvalita</a:t>
            </a:r>
            <a:r>
              <a:rPr sz="2200" dirty="0"/>
              <a:t> a </a:t>
            </a:r>
            <a:r>
              <a:rPr sz="2200" dirty="0" err="1"/>
              <a:t>efektivita</a:t>
            </a:r>
            <a:r>
              <a:rPr sz="2200" dirty="0"/>
              <a:t> </a:t>
            </a:r>
            <a:r>
              <a:rPr sz="2200" dirty="0" err="1" smtClean="0"/>
              <a:t>jeho</a:t>
            </a:r>
            <a:r>
              <a:rPr sz="2200" dirty="0" smtClean="0"/>
              <a:t> </a:t>
            </a:r>
            <a:r>
              <a:rPr sz="2200" dirty="0" err="1"/>
              <a:t>provedení</a:t>
            </a:r>
            <a:r>
              <a:rPr sz="2200" dirty="0"/>
              <a:t> je </a:t>
            </a:r>
            <a:r>
              <a:rPr sz="2200" dirty="0" err="1"/>
              <a:t>snížena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Univerzální mozečková transformace a kognitivní dysmetrie"/>
          <p:cNvSpPr txBox="1">
            <a:spLocks noGrp="1"/>
          </p:cNvSpPr>
          <p:nvPr>
            <p:ph type="title"/>
          </p:nvPr>
        </p:nvSpPr>
        <p:spPr>
          <a:xfrm>
            <a:off x="1865869" y="704049"/>
            <a:ext cx="10911456" cy="1838973"/>
          </a:xfrm>
          <a:prstGeom prst="rect">
            <a:avLst/>
          </a:prstGeom>
        </p:spPr>
        <p:txBody>
          <a:bodyPr>
            <a:noAutofit/>
          </a:bodyPr>
          <a:lstStyle>
            <a:lvl1pPr defTabSz="379729">
              <a:defRPr sz="5200"/>
            </a:lvl1pPr>
          </a:lstStyle>
          <a:p>
            <a:r>
              <a:rPr sz="4800" dirty="0" err="1"/>
              <a:t>Univerzální</a:t>
            </a:r>
            <a:r>
              <a:rPr sz="4800" dirty="0"/>
              <a:t> </a:t>
            </a:r>
            <a:r>
              <a:rPr sz="4800" dirty="0" err="1"/>
              <a:t>mozečková</a:t>
            </a:r>
            <a:r>
              <a:rPr sz="4800" dirty="0"/>
              <a:t> </a:t>
            </a:r>
            <a:r>
              <a:rPr sz="4800" dirty="0" err="1"/>
              <a:t>transformace</a:t>
            </a:r>
            <a:r>
              <a:rPr sz="4800" dirty="0"/>
              <a:t> a </a:t>
            </a:r>
            <a:r>
              <a:rPr sz="4800" dirty="0" err="1"/>
              <a:t>kognitivní</a:t>
            </a:r>
            <a:r>
              <a:rPr sz="4800" dirty="0"/>
              <a:t> </a:t>
            </a:r>
            <a:r>
              <a:rPr sz="4800" dirty="0" err="1"/>
              <a:t>dysmetrie</a:t>
            </a:r>
            <a:endParaRPr sz="4800" dirty="0"/>
          </a:p>
        </p:txBody>
      </p:sp>
      <p:sp>
        <p:nvSpPr>
          <p:cNvPr id="141" name="Hypotéza kognitivní dysmetrie (Schmahmann 2001)…"/>
          <p:cNvSpPr txBox="1">
            <a:spLocks noGrp="1"/>
          </p:cNvSpPr>
          <p:nvPr>
            <p:ph type="body" idx="1"/>
          </p:nvPr>
        </p:nvSpPr>
        <p:spPr>
          <a:xfrm>
            <a:off x="321275" y="2528025"/>
            <a:ext cx="12072551" cy="63811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h</a:t>
            </a:r>
            <a:r>
              <a:rPr sz="2200" dirty="0" err="1" smtClean="0"/>
              <a:t>ypotéza</a:t>
            </a:r>
            <a:r>
              <a:rPr sz="2200" dirty="0" smtClean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dysmetrie</a:t>
            </a:r>
            <a:r>
              <a:rPr sz="2200" dirty="0"/>
              <a:t> (</a:t>
            </a:r>
            <a:r>
              <a:rPr sz="2200" dirty="0" err="1"/>
              <a:t>Schmahmann</a:t>
            </a:r>
            <a:r>
              <a:rPr sz="2200" dirty="0"/>
              <a:t> 2001)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smtClean="0"/>
              <a:t>a</a:t>
            </a:r>
            <a:r>
              <a:rPr sz="2200" dirty="0" err="1" smtClean="0"/>
              <a:t>natomick</a:t>
            </a:r>
            <a:r>
              <a:rPr lang="cs-CZ" sz="2200" dirty="0"/>
              <a:t>á</a:t>
            </a:r>
            <a:r>
              <a:rPr sz="2200" dirty="0" smtClean="0"/>
              <a:t> </a:t>
            </a:r>
            <a:r>
              <a:rPr sz="2200" dirty="0" err="1"/>
              <a:t>infrastruktura</a:t>
            </a:r>
            <a:r>
              <a:rPr sz="2200" dirty="0"/>
              <a:t> </a:t>
            </a:r>
            <a:r>
              <a:rPr sz="2200" dirty="0" err="1" smtClean="0"/>
              <a:t>mozečku</a:t>
            </a:r>
            <a:r>
              <a:rPr lang="cs-CZ" sz="2200" dirty="0" smtClean="0"/>
              <a:t> </a:t>
            </a:r>
            <a:r>
              <a:rPr sz="2200" dirty="0" smtClean="0"/>
              <a:t>- </a:t>
            </a:r>
            <a:r>
              <a:rPr sz="2200" dirty="0" err="1"/>
              <a:t>mikrokomplexy</a:t>
            </a:r>
            <a:r>
              <a:rPr sz="2200" dirty="0"/>
              <a:t> - </a:t>
            </a:r>
            <a:r>
              <a:rPr sz="2200" dirty="0" err="1"/>
              <a:t>jejich</a:t>
            </a:r>
            <a:r>
              <a:rPr sz="2200" dirty="0"/>
              <a:t> </a:t>
            </a:r>
            <a:r>
              <a:rPr sz="2200" dirty="0" err="1"/>
              <a:t>fci</a:t>
            </a:r>
            <a:r>
              <a:rPr sz="2200" dirty="0"/>
              <a:t> </a:t>
            </a:r>
            <a:r>
              <a:rPr sz="2200" dirty="0" err="1"/>
              <a:t>nazývá</a:t>
            </a:r>
            <a:r>
              <a:rPr sz="2200" dirty="0"/>
              <a:t> </a:t>
            </a:r>
            <a:r>
              <a:rPr sz="2200" dirty="0" err="1"/>
              <a:t>univerzální</a:t>
            </a:r>
            <a:r>
              <a:rPr sz="2200" dirty="0"/>
              <a:t> </a:t>
            </a:r>
            <a:r>
              <a:rPr sz="2200" dirty="0" err="1"/>
              <a:t>mozečkovou</a:t>
            </a:r>
            <a:r>
              <a:rPr sz="2200" dirty="0"/>
              <a:t> </a:t>
            </a:r>
            <a:r>
              <a:rPr sz="2200" dirty="0" err="1"/>
              <a:t>transformací</a:t>
            </a:r>
            <a:r>
              <a:rPr sz="2200" dirty="0"/>
              <a:t> </a:t>
            </a:r>
            <a:r>
              <a:rPr sz="2200" dirty="0" smtClean="0"/>
              <a:t>(universal </a:t>
            </a:r>
            <a:r>
              <a:rPr sz="2200" dirty="0"/>
              <a:t>cerebellar transform - UCT) - </a:t>
            </a:r>
            <a:r>
              <a:rPr sz="2200" dirty="0" err="1"/>
              <a:t>popisuje</a:t>
            </a:r>
            <a:r>
              <a:rPr sz="2200" dirty="0"/>
              <a:t> </a:t>
            </a:r>
            <a:r>
              <a:rPr sz="2200" dirty="0" err="1"/>
              <a:t>ji</a:t>
            </a:r>
            <a:r>
              <a:rPr sz="2200" dirty="0"/>
              <a:t> </a:t>
            </a:r>
            <a:r>
              <a:rPr sz="2200" dirty="0" err="1"/>
              <a:t>jako</a:t>
            </a:r>
            <a:r>
              <a:rPr sz="2200" dirty="0"/>
              <a:t> </a:t>
            </a:r>
            <a:r>
              <a:rPr sz="2200" dirty="0" err="1"/>
              <a:t>modulaci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zmenšení</a:t>
            </a:r>
            <a:r>
              <a:rPr sz="2200" dirty="0"/>
              <a:t> </a:t>
            </a:r>
            <a:r>
              <a:rPr sz="2200" dirty="0" err="1"/>
              <a:t>výkyvů</a:t>
            </a:r>
            <a:r>
              <a:rPr sz="2200" dirty="0"/>
              <a:t>, </a:t>
            </a:r>
            <a:r>
              <a:rPr sz="2200" dirty="0" err="1"/>
              <a:t>vyrovnávání</a:t>
            </a:r>
            <a:r>
              <a:rPr sz="2200" dirty="0"/>
              <a:t> a </a:t>
            </a:r>
            <a:r>
              <a:rPr sz="2200" dirty="0" err="1"/>
              <a:t>udržování</a:t>
            </a:r>
            <a:r>
              <a:rPr sz="2200" dirty="0"/>
              <a:t> </a:t>
            </a:r>
            <a:r>
              <a:rPr sz="2200" dirty="0" err="1"/>
              <a:t>výkonu</a:t>
            </a:r>
            <a:r>
              <a:rPr sz="2200" dirty="0"/>
              <a:t> </a:t>
            </a:r>
            <a:r>
              <a:rPr sz="2200" dirty="0" err="1"/>
              <a:t>kolem</a:t>
            </a:r>
            <a:r>
              <a:rPr sz="2200" dirty="0"/>
              <a:t> </a:t>
            </a:r>
            <a:r>
              <a:rPr sz="2200" dirty="0" err="1"/>
              <a:t>homeostatické</a:t>
            </a:r>
            <a:r>
              <a:rPr sz="2200" dirty="0"/>
              <a:t> </a:t>
            </a:r>
            <a:r>
              <a:rPr sz="2200" dirty="0" err="1"/>
              <a:t>úrovně</a:t>
            </a:r>
            <a:endParaRPr sz="2200" dirty="0"/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sz="2200" dirty="0"/>
              <a:t>UCT je </a:t>
            </a:r>
            <a:r>
              <a:rPr sz="2200" dirty="0" err="1"/>
              <a:t>základním</a:t>
            </a:r>
            <a:r>
              <a:rPr sz="2200" dirty="0"/>
              <a:t> </a:t>
            </a:r>
            <a:r>
              <a:rPr sz="2200" dirty="0" err="1"/>
              <a:t>přínosem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do </a:t>
            </a:r>
            <a:r>
              <a:rPr sz="2200" dirty="0" err="1"/>
              <a:t>fungování</a:t>
            </a:r>
            <a:r>
              <a:rPr sz="2200" dirty="0"/>
              <a:t> NS - </a:t>
            </a:r>
            <a:r>
              <a:rPr sz="2200" dirty="0" err="1"/>
              <a:t>pokud</a:t>
            </a:r>
            <a:r>
              <a:rPr sz="2200" dirty="0"/>
              <a:t> je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poškozen</a:t>
            </a:r>
            <a:r>
              <a:rPr sz="2200" dirty="0"/>
              <a:t>, UCT </a:t>
            </a:r>
            <a:r>
              <a:rPr sz="2200" dirty="0" err="1"/>
              <a:t>sloužící</a:t>
            </a:r>
            <a:r>
              <a:rPr sz="2200" dirty="0"/>
              <a:t> k </a:t>
            </a:r>
            <a:r>
              <a:rPr sz="2200" dirty="0" err="1"/>
              <a:t>modulaci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err="1"/>
              <a:t>ovládané</a:t>
            </a:r>
            <a:r>
              <a:rPr sz="2200" dirty="0"/>
              <a:t> </a:t>
            </a:r>
            <a:r>
              <a:rPr sz="2200" dirty="0" err="1" smtClean="0"/>
              <a:t>poškozenou</a:t>
            </a:r>
            <a:r>
              <a:rPr sz="2200" dirty="0" smtClean="0"/>
              <a:t> </a:t>
            </a:r>
            <a:r>
              <a:rPr sz="2200" dirty="0" err="1"/>
              <a:t>oblastí</a:t>
            </a:r>
            <a:r>
              <a:rPr sz="2200" dirty="0"/>
              <a:t> se </a:t>
            </a:r>
            <a:r>
              <a:rPr sz="2200" dirty="0" err="1"/>
              <a:t>ztratí</a:t>
            </a:r>
            <a:r>
              <a:rPr sz="2200" dirty="0"/>
              <a:t> a </a:t>
            </a:r>
            <a:r>
              <a:rPr sz="2200" dirty="0" err="1"/>
              <a:t>výsledkem</a:t>
            </a:r>
            <a:r>
              <a:rPr sz="2200" dirty="0"/>
              <a:t> je </a:t>
            </a:r>
            <a:r>
              <a:rPr sz="2200" dirty="0" err="1"/>
              <a:t>charakteristické</a:t>
            </a:r>
            <a:r>
              <a:rPr sz="2200" dirty="0"/>
              <a:t> </a:t>
            </a:r>
            <a:r>
              <a:rPr sz="2200" dirty="0" err="1"/>
              <a:t>narušení</a:t>
            </a:r>
            <a:r>
              <a:rPr sz="2200" dirty="0"/>
              <a:t> </a:t>
            </a:r>
            <a:r>
              <a:rPr sz="2200" dirty="0" err="1"/>
              <a:t>chování</a:t>
            </a:r>
            <a:r>
              <a:rPr sz="2200" dirty="0"/>
              <a:t>,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univerzální</a:t>
            </a:r>
            <a:r>
              <a:rPr sz="2200" dirty="0"/>
              <a:t> </a:t>
            </a:r>
            <a:r>
              <a:rPr sz="2200" dirty="0" err="1"/>
              <a:t>mozečkové</a:t>
            </a:r>
            <a:r>
              <a:rPr sz="2200" dirty="0"/>
              <a:t> </a:t>
            </a:r>
            <a:r>
              <a:rPr sz="2200" dirty="0" err="1"/>
              <a:t>poškození</a:t>
            </a:r>
            <a:r>
              <a:rPr sz="2200" dirty="0"/>
              <a:t> (universal cerebellar impairment)</a:t>
            </a:r>
          </a:p>
          <a:p>
            <a:pPr marL="280034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2200" dirty="0" err="1" smtClean="0"/>
              <a:t>t</a:t>
            </a:r>
            <a:r>
              <a:rPr sz="2200" dirty="0" err="1" smtClean="0"/>
              <a:t>ímto</a:t>
            </a:r>
            <a:r>
              <a:rPr sz="2200" dirty="0" smtClean="0"/>
              <a:t> </a:t>
            </a:r>
            <a:r>
              <a:rPr sz="2200" dirty="0" err="1"/>
              <a:t>poškozením</a:t>
            </a:r>
            <a:r>
              <a:rPr sz="2200" dirty="0"/>
              <a:t> je </a:t>
            </a:r>
            <a:r>
              <a:rPr sz="2200" b="1" dirty="0" err="1"/>
              <a:t>dysmetrie</a:t>
            </a:r>
            <a:r>
              <a:rPr sz="2200" b="1" dirty="0"/>
              <a:t> </a:t>
            </a:r>
            <a:r>
              <a:rPr sz="2200" dirty="0"/>
              <a:t>- </a:t>
            </a:r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1915" dirty="0" smtClean="0"/>
              <a:t>v</a:t>
            </a:r>
            <a:r>
              <a:rPr sz="1915" dirty="0" smtClean="0"/>
              <a:t>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motoriky</a:t>
            </a:r>
            <a:r>
              <a:rPr sz="1915" dirty="0"/>
              <a:t> - </a:t>
            </a:r>
            <a:r>
              <a:rPr sz="1915" dirty="0" err="1"/>
              <a:t>ztráta</a:t>
            </a:r>
            <a:r>
              <a:rPr sz="1915" dirty="0"/>
              <a:t> </a:t>
            </a:r>
            <a:r>
              <a:rPr sz="1915" dirty="0" err="1"/>
              <a:t>schopnosti</a:t>
            </a:r>
            <a:r>
              <a:rPr sz="1915" dirty="0"/>
              <a:t> </a:t>
            </a:r>
            <a:r>
              <a:rPr sz="1915" dirty="0" err="1"/>
              <a:t>ovládat</a:t>
            </a:r>
            <a:r>
              <a:rPr sz="1915" dirty="0"/>
              <a:t> </a:t>
            </a:r>
            <a:r>
              <a:rPr sz="1915" dirty="0" err="1"/>
              <a:t>rozsah</a:t>
            </a:r>
            <a:r>
              <a:rPr sz="1915" dirty="0"/>
              <a:t> </a:t>
            </a:r>
            <a:r>
              <a:rPr sz="1915" dirty="0" err="1"/>
              <a:t>prováděného</a:t>
            </a:r>
            <a:r>
              <a:rPr sz="1915" dirty="0"/>
              <a:t> </a:t>
            </a:r>
            <a:r>
              <a:rPr sz="1915" dirty="0" err="1"/>
              <a:t>pohybu</a:t>
            </a:r>
            <a:r>
              <a:rPr sz="1915" dirty="0"/>
              <a:t>, </a:t>
            </a:r>
            <a:r>
              <a:rPr sz="1915" dirty="0" err="1"/>
              <a:t>projevuje</a:t>
            </a:r>
            <a:r>
              <a:rPr sz="1915" dirty="0"/>
              <a:t> se </a:t>
            </a:r>
            <a:r>
              <a:rPr sz="1915" dirty="0" err="1"/>
              <a:t>různými</a:t>
            </a:r>
            <a:r>
              <a:rPr sz="1915" dirty="0"/>
              <a:t> </a:t>
            </a:r>
            <a:r>
              <a:rPr sz="1915" dirty="0" err="1"/>
              <a:t>ataxiemi</a:t>
            </a:r>
            <a:r>
              <a:rPr sz="1915" dirty="0"/>
              <a:t> </a:t>
            </a:r>
            <a:r>
              <a:rPr sz="1915" dirty="0" err="1"/>
              <a:t>končetin</a:t>
            </a:r>
            <a:r>
              <a:rPr sz="1915" dirty="0"/>
              <a:t>, </a:t>
            </a:r>
            <a:r>
              <a:rPr sz="1915" dirty="0" err="1"/>
              <a:t>poruchami</a:t>
            </a:r>
            <a:r>
              <a:rPr sz="1915" dirty="0"/>
              <a:t> </a:t>
            </a:r>
            <a:r>
              <a:rPr sz="1915" dirty="0" err="1"/>
              <a:t>očních</a:t>
            </a:r>
            <a:r>
              <a:rPr sz="1915" dirty="0"/>
              <a:t> </a:t>
            </a:r>
            <a:r>
              <a:rPr sz="1915" dirty="0" err="1"/>
              <a:t>pohybů</a:t>
            </a:r>
            <a:r>
              <a:rPr sz="1915" dirty="0"/>
              <a:t>, </a:t>
            </a:r>
            <a:r>
              <a:rPr sz="1915" dirty="0" err="1"/>
              <a:t>poruchou</a:t>
            </a:r>
            <a:r>
              <a:rPr sz="1915" dirty="0"/>
              <a:t> </a:t>
            </a:r>
            <a:r>
              <a:rPr sz="1915" dirty="0" err="1"/>
              <a:t>řeči</a:t>
            </a:r>
            <a:r>
              <a:rPr sz="1915" dirty="0"/>
              <a:t> </a:t>
            </a:r>
            <a:r>
              <a:rPr sz="1915" dirty="0" err="1"/>
              <a:t>či</a:t>
            </a:r>
            <a:r>
              <a:rPr sz="1915" dirty="0"/>
              <a:t> </a:t>
            </a:r>
            <a:r>
              <a:rPr sz="1915" dirty="0" err="1"/>
              <a:t>narušením</a:t>
            </a:r>
            <a:r>
              <a:rPr sz="1915" dirty="0"/>
              <a:t> </a:t>
            </a:r>
            <a:r>
              <a:rPr sz="1915" dirty="0" err="1"/>
              <a:t>rovnováhy</a:t>
            </a:r>
            <a:endParaRPr sz="1915" dirty="0"/>
          </a:p>
          <a:p>
            <a:pPr marL="930264" lvl="1" indent="-280034" defTabSz="368045">
              <a:lnSpc>
                <a:spcPct val="100000"/>
              </a:lnSpc>
              <a:spcBef>
                <a:spcPts val="2600"/>
              </a:spcBef>
              <a:defRPr sz="2016"/>
            </a:pPr>
            <a:r>
              <a:rPr lang="cs-CZ" sz="1915" dirty="0" smtClean="0"/>
              <a:t>v</a:t>
            </a:r>
            <a:r>
              <a:rPr sz="1915" dirty="0" smtClean="0"/>
              <a:t>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nemotorických</a:t>
            </a:r>
            <a:r>
              <a:rPr sz="1915" dirty="0"/>
              <a:t> </a:t>
            </a:r>
            <a:r>
              <a:rPr sz="1915" dirty="0" err="1"/>
              <a:t>fcí</a:t>
            </a:r>
            <a:r>
              <a:rPr sz="1915" dirty="0"/>
              <a:t> - </a:t>
            </a:r>
            <a:r>
              <a:rPr sz="1915" b="1" dirty="0" err="1"/>
              <a:t>kognitivní</a:t>
            </a:r>
            <a:r>
              <a:rPr sz="1915" b="1" dirty="0"/>
              <a:t> </a:t>
            </a:r>
            <a:r>
              <a:rPr sz="1915" b="1" dirty="0" err="1"/>
              <a:t>dysmetrie</a:t>
            </a:r>
            <a:r>
              <a:rPr sz="1915" b="1" dirty="0"/>
              <a:t> </a:t>
            </a:r>
            <a:r>
              <a:rPr sz="1915" dirty="0"/>
              <a:t>- </a:t>
            </a:r>
            <a:r>
              <a:rPr sz="1915" dirty="0" err="1"/>
              <a:t>tak</a:t>
            </a:r>
            <a:r>
              <a:rPr sz="1915" dirty="0"/>
              <a:t> </a:t>
            </a:r>
            <a:r>
              <a:rPr sz="1915" dirty="0" err="1"/>
              <a:t>jak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motoriky</a:t>
            </a:r>
            <a:r>
              <a:rPr sz="1915" dirty="0"/>
              <a:t> </a:t>
            </a:r>
            <a:r>
              <a:rPr sz="1915" dirty="0" err="1"/>
              <a:t>koordinuje</a:t>
            </a:r>
            <a:r>
              <a:rPr sz="1915" dirty="0"/>
              <a:t> </a:t>
            </a:r>
            <a:r>
              <a:rPr sz="1915" dirty="0" err="1"/>
              <a:t>rychlost</a:t>
            </a:r>
            <a:r>
              <a:rPr sz="1915" dirty="0"/>
              <a:t>, </a:t>
            </a:r>
            <a:r>
              <a:rPr sz="1915" dirty="0" err="1"/>
              <a:t>sílu</a:t>
            </a:r>
            <a:r>
              <a:rPr sz="1915" dirty="0"/>
              <a:t>, </a:t>
            </a:r>
            <a:r>
              <a:rPr sz="1915" dirty="0" err="1"/>
              <a:t>rytmus</a:t>
            </a:r>
            <a:r>
              <a:rPr sz="1915" dirty="0"/>
              <a:t> a </a:t>
            </a:r>
            <a:r>
              <a:rPr sz="1915" dirty="0" err="1"/>
              <a:t>přesnost</a:t>
            </a:r>
            <a:r>
              <a:rPr sz="1915" dirty="0"/>
              <a:t> </a:t>
            </a:r>
            <a:r>
              <a:rPr sz="1915" dirty="0" err="1"/>
              <a:t>pohybů</a:t>
            </a:r>
            <a:r>
              <a:rPr sz="1915" dirty="0"/>
              <a:t>, </a:t>
            </a:r>
            <a:r>
              <a:rPr sz="1915" dirty="0" err="1"/>
              <a:t>tak</a:t>
            </a:r>
            <a:r>
              <a:rPr sz="1915" dirty="0"/>
              <a:t> v </a:t>
            </a:r>
            <a:r>
              <a:rPr sz="1915" dirty="0" err="1"/>
              <a:t>oblasti</a:t>
            </a:r>
            <a:r>
              <a:rPr sz="1915" dirty="0"/>
              <a:t> </a:t>
            </a:r>
            <a:r>
              <a:rPr sz="1915" dirty="0" err="1"/>
              <a:t>kognice</a:t>
            </a:r>
            <a:r>
              <a:rPr sz="1915" dirty="0"/>
              <a:t> a </a:t>
            </a:r>
            <a:r>
              <a:rPr sz="1915" dirty="0" err="1"/>
              <a:t>emocí</a:t>
            </a:r>
            <a:r>
              <a:rPr sz="1915" dirty="0"/>
              <a:t> </a:t>
            </a:r>
            <a:r>
              <a:rPr sz="1915" dirty="0" err="1"/>
              <a:t>upravuje</a:t>
            </a:r>
            <a:r>
              <a:rPr sz="1915" dirty="0"/>
              <a:t> </a:t>
            </a:r>
            <a:r>
              <a:rPr sz="1915" dirty="0" err="1"/>
              <a:t>rychlost</a:t>
            </a:r>
            <a:r>
              <a:rPr sz="1915" dirty="0"/>
              <a:t>, </a:t>
            </a:r>
            <a:r>
              <a:rPr sz="1915" dirty="0" err="1"/>
              <a:t>kapacitu</a:t>
            </a:r>
            <a:r>
              <a:rPr sz="1915" dirty="0"/>
              <a:t>, </a:t>
            </a:r>
            <a:r>
              <a:rPr sz="1915" dirty="0" err="1"/>
              <a:t>konzistenci</a:t>
            </a:r>
            <a:r>
              <a:rPr sz="1915" dirty="0"/>
              <a:t> a </a:t>
            </a:r>
            <a:r>
              <a:rPr sz="1915" dirty="0" err="1"/>
              <a:t>vhodnost</a:t>
            </a:r>
            <a:r>
              <a:rPr sz="1915" dirty="0"/>
              <a:t> </a:t>
            </a:r>
            <a:r>
              <a:rPr sz="1915" dirty="0" err="1"/>
              <a:t>probíhajících</a:t>
            </a:r>
            <a:r>
              <a:rPr sz="1915" dirty="0"/>
              <a:t> </a:t>
            </a:r>
            <a:r>
              <a:rPr sz="1915" dirty="0" err="1"/>
              <a:t>procesů</a:t>
            </a:r>
            <a:endParaRPr sz="19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ozeček vylepšuje pohyby, činí je jemnějšími, přesnějšími a efektivnějšími - stejně tak zvyšuje kvalitu myšlení, pomáhá myšlenky a emoce koordinovat a lépe přizpůsobovat cílům…"/>
          <p:cNvSpPr txBox="1">
            <a:spLocks noGrp="1"/>
          </p:cNvSpPr>
          <p:nvPr>
            <p:ph type="body" idx="1"/>
          </p:nvPr>
        </p:nvSpPr>
        <p:spPr>
          <a:xfrm>
            <a:off x="952500" y="2060836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m</a:t>
            </a:r>
            <a:r>
              <a:rPr sz="2200" dirty="0" err="1" smtClean="0"/>
              <a:t>ozeček</a:t>
            </a:r>
            <a:r>
              <a:rPr sz="2200" dirty="0" smtClean="0"/>
              <a:t> </a:t>
            </a:r>
            <a:r>
              <a:rPr sz="2200" dirty="0" err="1"/>
              <a:t>vylepšuje</a:t>
            </a:r>
            <a:r>
              <a:rPr sz="2200" dirty="0"/>
              <a:t> </a:t>
            </a:r>
            <a:r>
              <a:rPr sz="2200" dirty="0" err="1"/>
              <a:t>pohyby</a:t>
            </a:r>
            <a:r>
              <a:rPr sz="2200" dirty="0"/>
              <a:t>, </a:t>
            </a:r>
            <a:r>
              <a:rPr sz="2200" dirty="0" err="1"/>
              <a:t>činí</a:t>
            </a:r>
            <a:r>
              <a:rPr sz="2200" dirty="0"/>
              <a:t> je </a:t>
            </a:r>
            <a:r>
              <a:rPr sz="2200" dirty="0" err="1"/>
              <a:t>jemnějšími</a:t>
            </a:r>
            <a:r>
              <a:rPr sz="2200" dirty="0"/>
              <a:t>, </a:t>
            </a:r>
            <a:r>
              <a:rPr sz="2200" dirty="0" err="1"/>
              <a:t>přesnějšími</a:t>
            </a:r>
            <a:r>
              <a:rPr sz="2200" dirty="0"/>
              <a:t> a </a:t>
            </a:r>
            <a:r>
              <a:rPr sz="2200" dirty="0" err="1"/>
              <a:t>efektivnějšími</a:t>
            </a:r>
            <a:r>
              <a:rPr sz="2200" dirty="0"/>
              <a:t> - </a:t>
            </a:r>
            <a:r>
              <a:rPr sz="2200" dirty="0" err="1"/>
              <a:t>stejně</a:t>
            </a:r>
            <a:r>
              <a:rPr sz="2200" dirty="0"/>
              <a:t>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zvyšuje</a:t>
            </a:r>
            <a:r>
              <a:rPr sz="2200" dirty="0"/>
              <a:t> </a:t>
            </a:r>
            <a:r>
              <a:rPr sz="2200" dirty="0" err="1"/>
              <a:t>kvalitu</a:t>
            </a:r>
            <a:r>
              <a:rPr sz="2200" dirty="0"/>
              <a:t> </a:t>
            </a:r>
            <a:r>
              <a:rPr sz="2200" dirty="0" err="1"/>
              <a:t>myšlení</a:t>
            </a:r>
            <a:r>
              <a:rPr sz="2200" dirty="0"/>
              <a:t>, </a:t>
            </a:r>
            <a:r>
              <a:rPr sz="2200" dirty="0" err="1"/>
              <a:t>pomáhá</a:t>
            </a:r>
            <a:r>
              <a:rPr sz="2200" dirty="0"/>
              <a:t> </a:t>
            </a:r>
            <a:r>
              <a:rPr sz="2200" dirty="0" err="1"/>
              <a:t>myšlenky</a:t>
            </a:r>
            <a:r>
              <a:rPr sz="2200" dirty="0"/>
              <a:t> a </a:t>
            </a:r>
            <a:r>
              <a:rPr sz="2200" dirty="0" err="1"/>
              <a:t>emoce</a:t>
            </a:r>
            <a:r>
              <a:rPr sz="2200" dirty="0"/>
              <a:t> </a:t>
            </a:r>
            <a:r>
              <a:rPr sz="2200" dirty="0" err="1"/>
              <a:t>koordinovat</a:t>
            </a:r>
            <a:r>
              <a:rPr sz="2200" dirty="0"/>
              <a:t> </a:t>
            </a:r>
            <a:r>
              <a:rPr lang="cs-CZ" sz="2200" dirty="0" smtClean="0"/>
              <a:t>              </a:t>
            </a:r>
            <a:r>
              <a:rPr sz="2200" dirty="0" smtClean="0"/>
              <a:t>a </a:t>
            </a:r>
            <a:r>
              <a:rPr sz="2200" dirty="0" err="1"/>
              <a:t>lépe</a:t>
            </a:r>
            <a:r>
              <a:rPr sz="2200" dirty="0"/>
              <a:t> </a:t>
            </a:r>
            <a:r>
              <a:rPr sz="2200" dirty="0" err="1"/>
              <a:t>přizpůsobovat</a:t>
            </a:r>
            <a:r>
              <a:rPr sz="2200" dirty="0"/>
              <a:t> </a:t>
            </a:r>
            <a:r>
              <a:rPr sz="2200" dirty="0" err="1"/>
              <a:t>cílům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tomto</a:t>
            </a:r>
            <a:r>
              <a:rPr sz="2200" dirty="0"/>
              <a:t> </a:t>
            </a:r>
            <a:r>
              <a:rPr sz="2200" dirty="0" err="1"/>
              <a:t>smyslu</a:t>
            </a:r>
            <a:r>
              <a:rPr sz="2200" dirty="0"/>
              <a:t> </a:t>
            </a:r>
            <a:r>
              <a:rPr sz="2200" dirty="0" err="1"/>
              <a:t>mozeček</a:t>
            </a:r>
            <a:r>
              <a:rPr sz="2200" dirty="0"/>
              <a:t> </a:t>
            </a:r>
            <a:r>
              <a:rPr sz="2200" dirty="0" err="1"/>
              <a:t>přistupuje</a:t>
            </a:r>
            <a:r>
              <a:rPr sz="2200" dirty="0"/>
              <a:t> k </a:t>
            </a:r>
            <a:r>
              <a:rPr sz="2200" dirty="0" err="1"/>
              <a:t>motorickým</a:t>
            </a:r>
            <a:r>
              <a:rPr sz="2200" dirty="0"/>
              <a:t>, </a:t>
            </a:r>
            <a:r>
              <a:rPr sz="2200" dirty="0" err="1"/>
              <a:t>kognitivním</a:t>
            </a:r>
            <a:r>
              <a:rPr sz="2200" dirty="0"/>
              <a:t> a </a:t>
            </a:r>
            <a:r>
              <a:rPr sz="2200" dirty="0" err="1"/>
              <a:t>afektivním</a:t>
            </a:r>
            <a:r>
              <a:rPr sz="2200" dirty="0"/>
              <a:t> </a:t>
            </a:r>
            <a:r>
              <a:rPr sz="2200" dirty="0" err="1"/>
              <a:t>vstupům</a:t>
            </a:r>
            <a:r>
              <a:rPr sz="2200" dirty="0"/>
              <a:t> </a:t>
            </a:r>
            <a:r>
              <a:rPr sz="2200" dirty="0" err="1"/>
              <a:t>stejně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z</a:t>
            </a:r>
            <a:r>
              <a:rPr sz="2200" dirty="0" smtClean="0"/>
              <a:t>da </a:t>
            </a:r>
            <a:r>
              <a:rPr sz="2200" dirty="0"/>
              <a:t>se </a:t>
            </a:r>
            <a:r>
              <a:rPr sz="2200" dirty="0" err="1"/>
              <a:t>léze</a:t>
            </a:r>
            <a:r>
              <a:rPr sz="2200" dirty="0"/>
              <a:t> </a:t>
            </a:r>
            <a:r>
              <a:rPr sz="2200" dirty="0" err="1"/>
              <a:t>projeví</a:t>
            </a:r>
            <a:r>
              <a:rPr sz="2200" dirty="0"/>
              <a:t> v </a:t>
            </a:r>
            <a:r>
              <a:rPr sz="2200" dirty="0" err="1"/>
              <a:t>podobě</a:t>
            </a:r>
            <a:r>
              <a:rPr sz="2200" dirty="0"/>
              <a:t> </a:t>
            </a:r>
            <a:r>
              <a:rPr sz="2200" dirty="0" err="1"/>
              <a:t>motorické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dysmetrie</a:t>
            </a:r>
            <a:r>
              <a:rPr sz="2200" dirty="0"/>
              <a:t> </a:t>
            </a:r>
            <a:r>
              <a:rPr sz="2200" dirty="0" err="1"/>
              <a:t>záleží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tom, s </a:t>
            </a:r>
            <a:r>
              <a:rPr sz="2200" dirty="0" err="1"/>
              <a:t>kterými</a:t>
            </a:r>
            <a:r>
              <a:rPr sz="2200" dirty="0"/>
              <a:t> </a:t>
            </a:r>
            <a:r>
              <a:rPr sz="2200" dirty="0" err="1"/>
              <a:t>oblastmi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je </a:t>
            </a:r>
            <a:r>
              <a:rPr sz="2200" dirty="0" err="1"/>
              <a:t>poškozené</a:t>
            </a:r>
            <a:r>
              <a:rPr sz="2200" dirty="0"/>
              <a:t> </a:t>
            </a:r>
            <a:r>
              <a:rPr sz="2200" dirty="0" err="1"/>
              <a:t>místo</a:t>
            </a:r>
            <a:r>
              <a:rPr sz="2200" dirty="0"/>
              <a:t> </a:t>
            </a:r>
            <a:r>
              <a:rPr sz="2200" dirty="0" err="1"/>
              <a:t>mozečku</a:t>
            </a:r>
            <a:r>
              <a:rPr sz="2200" dirty="0"/>
              <a:t> </a:t>
            </a:r>
            <a:r>
              <a:rPr sz="2200" dirty="0" err="1"/>
              <a:t>propojeno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lang="cs-CZ" sz="2200" dirty="0" err="1" smtClean="0"/>
              <a:t>a</a:t>
            </a:r>
            <a:r>
              <a:rPr sz="2200" dirty="0" err="1" smtClean="0"/>
              <a:t>nteriorní</a:t>
            </a:r>
            <a:r>
              <a:rPr sz="2200" dirty="0" smtClean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souvisí</a:t>
            </a:r>
            <a:r>
              <a:rPr sz="2200" dirty="0"/>
              <a:t> </a:t>
            </a:r>
            <a:r>
              <a:rPr sz="2200" dirty="0" err="1"/>
              <a:t>hlavně</a:t>
            </a:r>
            <a:r>
              <a:rPr sz="2200" dirty="0"/>
              <a:t> s </a:t>
            </a:r>
            <a:r>
              <a:rPr sz="2200" dirty="0" err="1"/>
              <a:t>motorickým</a:t>
            </a:r>
            <a:r>
              <a:rPr sz="2200" dirty="0"/>
              <a:t> </a:t>
            </a:r>
            <a:r>
              <a:rPr sz="2200" dirty="0" err="1"/>
              <a:t>řízením</a:t>
            </a:r>
            <a:r>
              <a:rPr sz="2200" dirty="0"/>
              <a:t>, </a:t>
            </a:r>
            <a:r>
              <a:rPr sz="2200" dirty="0" err="1"/>
              <a:t>zatímco</a:t>
            </a:r>
            <a:r>
              <a:rPr sz="2200" dirty="0"/>
              <a:t> </a:t>
            </a:r>
            <a:r>
              <a:rPr sz="2200" dirty="0" err="1"/>
              <a:t>posteriorní</a:t>
            </a:r>
            <a:r>
              <a:rPr sz="2200" dirty="0"/>
              <a:t> </a:t>
            </a:r>
            <a:r>
              <a:rPr sz="2200" dirty="0" err="1"/>
              <a:t>lalok</a:t>
            </a:r>
            <a:r>
              <a:rPr sz="2200" dirty="0"/>
              <a:t> </a:t>
            </a:r>
            <a:r>
              <a:rPr sz="2200" dirty="0" err="1"/>
              <a:t>více</a:t>
            </a:r>
            <a:r>
              <a:rPr sz="2200" dirty="0"/>
              <a:t> s “</a:t>
            </a:r>
            <a:r>
              <a:rPr sz="2200" dirty="0" err="1"/>
              <a:t>vyššími</a:t>
            </a:r>
            <a:r>
              <a:rPr sz="2200" dirty="0"/>
              <a:t>” </a:t>
            </a:r>
            <a:r>
              <a:rPr sz="2200" dirty="0" err="1"/>
              <a:t>funkcemi</a:t>
            </a:r>
            <a:endParaRPr sz="2200" dirty="0"/>
          </a:p>
          <a:p>
            <a:pPr marL="400050" indent="-400050" defTabSz="525779">
              <a:lnSpc>
                <a:spcPct val="100000"/>
              </a:lnSpc>
              <a:spcBef>
                <a:spcPts val="3700"/>
              </a:spcBef>
              <a:defRPr sz="2880"/>
            </a:pPr>
            <a:r>
              <a:rPr sz="2200" dirty="0" err="1" smtClean="0"/>
              <a:t>laterální</a:t>
            </a:r>
            <a:r>
              <a:rPr sz="2200" dirty="0" smtClean="0"/>
              <a:t> </a:t>
            </a:r>
            <a:r>
              <a:rPr sz="2200" dirty="0" err="1"/>
              <a:t>oblasti</a:t>
            </a:r>
            <a:r>
              <a:rPr sz="2200" dirty="0"/>
              <a:t> </a:t>
            </a:r>
            <a:r>
              <a:rPr sz="2200" dirty="0" err="1"/>
              <a:t>posteriorního</a:t>
            </a:r>
            <a:r>
              <a:rPr sz="2200" dirty="0"/>
              <a:t> </a:t>
            </a:r>
            <a:r>
              <a:rPr sz="2200" dirty="0" err="1"/>
              <a:t>laloku</a:t>
            </a:r>
            <a:r>
              <a:rPr sz="2200" dirty="0"/>
              <a:t> </a:t>
            </a:r>
            <a:r>
              <a:rPr sz="2200" dirty="0" smtClean="0"/>
              <a:t>v</a:t>
            </a:r>
            <a:r>
              <a:rPr lang="cs-CZ" sz="2200" dirty="0" err="1" smtClean="0"/>
              <a:t>íc</a:t>
            </a:r>
            <a:r>
              <a:rPr sz="2200" dirty="0" smtClean="0"/>
              <a:t>e </a:t>
            </a:r>
            <a:r>
              <a:rPr sz="2200" dirty="0" err="1"/>
              <a:t>ovlivňují</a:t>
            </a:r>
            <a:r>
              <a:rPr sz="2200" dirty="0"/>
              <a:t> </a:t>
            </a:r>
            <a:r>
              <a:rPr sz="2200" dirty="0" err="1"/>
              <a:t>kognitivní</a:t>
            </a:r>
            <a:r>
              <a:rPr sz="2200" dirty="0"/>
              <a:t> </a:t>
            </a:r>
            <a:r>
              <a:rPr sz="2200" dirty="0" err="1"/>
              <a:t>fce</a:t>
            </a:r>
            <a:r>
              <a:rPr sz="2200" dirty="0"/>
              <a:t> </a:t>
            </a:r>
            <a:r>
              <a:rPr sz="2200" dirty="0" smtClean="0"/>
              <a:t>a </a:t>
            </a:r>
            <a:r>
              <a:rPr sz="2200" dirty="0"/>
              <a:t>oblast vermis se </a:t>
            </a:r>
            <a:r>
              <a:rPr sz="2200" dirty="0" err="1"/>
              <a:t>podílí</a:t>
            </a:r>
            <a:r>
              <a:rPr sz="2200" dirty="0"/>
              <a:t> </a:t>
            </a:r>
            <a:r>
              <a:rPr sz="2200" dirty="0" err="1"/>
              <a:t>na</a:t>
            </a:r>
            <a:r>
              <a:rPr sz="2200" dirty="0"/>
              <a:t> </a:t>
            </a:r>
            <a:r>
              <a:rPr sz="2200" dirty="0" err="1"/>
              <a:t>emotivitě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5844</Words>
  <Application>Microsoft Office PowerPoint</Application>
  <PresentationFormat>Vlastní</PresentationFormat>
  <Paragraphs>319</Paragraphs>
  <Slides>47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Century Gothic</vt:lpstr>
      <vt:lpstr>Helvetica Neue</vt:lpstr>
      <vt:lpstr>Kondenzační stopa</vt:lpstr>
      <vt:lpstr>Mozečkové léze a kognice</vt:lpstr>
      <vt:lpstr>Mozeček (cerebellum)</vt:lpstr>
      <vt:lpstr>Anatomie a neurofyziologie</vt:lpstr>
      <vt:lpstr>Infrastruktura - mikrokomplexy</vt:lpstr>
      <vt:lpstr>Propojení a okruhy</vt:lpstr>
      <vt:lpstr>Zkřížená mozečková diaschiza</vt:lpstr>
      <vt:lpstr> Mozečkový motorický syndrom</vt:lpstr>
      <vt:lpstr>Univerzální mozečková transformace a kognitivní dysmetrie</vt:lpstr>
      <vt:lpstr>Prezentace aplikace PowerPoint</vt:lpstr>
      <vt:lpstr>Hybridní model Koziola a Buddingové (2009)</vt:lpstr>
      <vt:lpstr>Prezentace aplikace PowerPoint</vt:lpstr>
      <vt:lpstr>Mozečkový kognitivně-afektivní syndrom (cerebellar cognitive affective syndrome CCAS)</vt:lpstr>
      <vt:lpstr>Prezentace aplikace PowerPoint</vt:lpstr>
      <vt:lpstr>Prezentace aplikace PowerPoint</vt:lpstr>
      <vt:lpstr> Řečové fce</vt:lpstr>
      <vt:lpstr>Vizuospaciální fce</vt:lpstr>
      <vt:lpstr>Učení a paměť</vt:lpstr>
      <vt:lpstr>Pozornost</vt:lpstr>
      <vt:lpstr>Exekutivní fce</vt:lpstr>
      <vt:lpstr>Emoce</vt:lpstr>
      <vt:lpstr>Prezentace aplikace PowerPoint</vt:lpstr>
      <vt:lpstr>Syndrom zadní jámy</vt:lpstr>
      <vt:lpstr>Prezentace aplikace PowerPoint</vt:lpstr>
      <vt:lpstr>Mozeček a duševní poruchy</vt:lpstr>
      <vt:lpstr>Závěr</vt:lpstr>
      <vt:lpstr>Poranění mozku</vt:lpstr>
      <vt:lpstr>Epidemiologie</vt:lpstr>
      <vt:lpstr>Patofyziologie</vt:lpstr>
      <vt:lpstr>Typy poranění mozku</vt:lpstr>
      <vt:lpstr>Prezentace aplikace PowerPoint</vt:lpstr>
      <vt:lpstr>Prezentace aplikace PowerPoint</vt:lpstr>
      <vt:lpstr>Poranění mozku lehké, střední a těžké</vt:lpstr>
      <vt:lpstr>Nejčastější posttraumatické komplikace - lékařské</vt:lpstr>
      <vt:lpstr>Metody vyšetření mozku</vt:lpstr>
      <vt:lpstr>Poruchy vědomí</vt:lpstr>
      <vt:lpstr>Prezentace aplikace PowerPoint</vt:lpstr>
      <vt:lpstr>Poškození KF a klinická diagnostika</vt:lpstr>
      <vt:lpstr>Mentální (inteligenční) testy</vt:lpstr>
      <vt:lpstr>Testy paměti</vt:lpstr>
      <vt:lpstr>Testy pozornosti</vt:lpstr>
      <vt:lpstr>Problém laterality</vt:lpstr>
      <vt:lpstr>Poruchy vizuální percepce </vt:lpstr>
      <vt:lpstr>Poruchy řeči</vt:lpstr>
      <vt:lpstr>Poruchy čtení</vt:lpstr>
      <vt:lpstr>Grafomotorika - kvalita písma a kresby</vt:lpstr>
      <vt:lpstr>FL, jejich fce a poruchy</vt:lpstr>
      <vt:lpstr>Diagnostika osobnosti a případné psychopatologie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Mozečkové léze a kognice</dc:title>
  <cp:lastModifiedBy>Hana Přikrylová Kučerová</cp:lastModifiedBy>
  <cp:revision>22</cp:revision>
  <dcterms:modified xsi:type="dcterms:W3CDTF">2018-10-22T09:11:49Z</dcterms:modified>
</cp:coreProperties>
</file>