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209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46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51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9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800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796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0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0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80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99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2649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502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6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7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5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88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0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8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PS diagnostika a PST u pacientů s nádory mozk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960"/>
            </a:lvl1pPr>
          </a:lstStyle>
          <a:p>
            <a:pPr algn="ctr"/>
            <a:r>
              <a:rPr dirty="0"/>
              <a:t>NPS </a:t>
            </a:r>
            <a:r>
              <a:rPr dirty="0" err="1"/>
              <a:t>diagnostika</a:t>
            </a:r>
            <a:r>
              <a:rPr dirty="0"/>
              <a:t> a PST </a:t>
            </a:r>
            <a:r>
              <a:rPr lang="cs-CZ" dirty="0" smtClean="0"/>
              <a:t>           </a:t>
            </a:r>
            <a:r>
              <a:rPr dirty="0" smtClean="0"/>
              <a:t>u </a:t>
            </a:r>
            <a:r>
              <a:rPr dirty="0" err="1"/>
              <a:t>pacientů</a:t>
            </a:r>
            <a:r>
              <a:rPr dirty="0"/>
              <a:t> s </a:t>
            </a:r>
            <a:r>
              <a:rPr dirty="0" err="1"/>
              <a:t>nádory</a:t>
            </a:r>
            <a:r>
              <a:rPr dirty="0"/>
              <a:t> </a:t>
            </a:r>
            <a:r>
              <a:rPr dirty="0" err="1"/>
              <a:t>mozku</a:t>
            </a:r>
            <a:endParaRPr dirty="0"/>
          </a:p>
        </p:txBody>
      </p:sp>
      <p:sp>
        <p:nvSpPr>
          <p:cNvPr id="120" name="Text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Základem awake testování je vytvoření kvalitní spolupráce s pacientem a získání jeho důvěry…"/>
          <p:cNvSpPr txBox="1">
            <a:spLocks noGrp="1"/>
          </p:cNvSpPr>
          <p:nvPr>
            <p:ph type="body" idx="1"/>
          </p:nvPr>
        </p:nvSpPr>
        <p:spPr>
          <a:xfrm>
            <a:off x="952500" y="171484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z</a:t>
            </a:r>
            <a:r>
              <a:rPr sz="2400" dirty="0" err="1" smtClean="0"/>
              <a:t>ákladem</a:t>
            </a:r>
            <a:r>
              <a:rPr sz="2400" dirty="0" smtClean="0"/>
              <a:t> </a:t>
            </a:r>
            <a:r>
              <a:rPr sz="2400" dirty="0"/>
              <a:t>awake </a:t>
            </a:r>
            <a:r>
              <a:rPr sz="2400" dirty="0" err="1"/>
              <a:t>testování</a:t>
            </a:r>
            <a:r>
              <a:rPr sz="2400" dirty="0"/>
              <a:t> je </a:t>
            </a:r>
            <a:r>
              <a:rPr sz="2400" dirty="0" err="1"/>
              <a:t>vytvoření</a:t>
            </a:r>
            <a:r>
              <a:rPr sz="2400" dirty="0"/>
              <a:t> </a:t>
            </a:r>
            <a:r>
              <a:rPr sz="2400" dirty="0" err="1"/>
              <a:t>kvalitní</a:t>
            </a:r>
            <a:r>
              <a:rPr sz="2400" dirty="0"/>
              <a:t> </a:t>
            </a:r>
            <a:r>
              <a:rPr sz="2400" dirty="0" err="1"/>
              <a:t>spolupráce</a:t>
            </a:r>
            <a:r>
              <a:rPr sz="2400" dirty="0"/>
              <a:t> s </a:t>
            </a:r>
            <a:r>
              <a:rPr sz="2400" dirty="0" err="1"/>
              <a:t>pacientem</a:t>
            </a:r>
            <a:r>
              <a:rPr sz="2400" dirty="0"/>
              <a:t> a </a:t>
            </a:r>
            <a:r>
              <a:rPr sz="2400" dirty="0" err="1"/>
              <a:t>získání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důvěry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p</a:t>
            </a:r>
            <a:r>
              <a:rPr sz="2400" dirty="0" err="1" smtClean="0"/>
              <a:t>řed</a:t>
            </a:r>
            <a:r>
              <a:rPr sz="2400" dirty="0" smtClean="0"/>
              <a:t> </a:t>
            </a:r>
            <a:r>
              <a:rPr sz="2400" dirty="0" err="1"/>
              <a:t>samotným</a:t>
            </a:r>
            <a:r>
              <a:rPr sz="2400" dirty="0"/>
              <a:t> </a:t>
            </a:r>
            <a:r>
              <a:rPr sz="2400" dirty="0" err="1"/>
              <a:t>zákrokem</a:t>
            </a:r>
            <a:r>
              <a:rPr sz="2400" dirty="0"/>
              <a:t> je </a:t>
            </a:r>
            <a:r>
              <a:rPr sz="2400" dirty="0" err="1"/>
              <a:t>nutné</a:t>
            </a:r>
            <a:r>
              <a:rPr sz="2400" dirty="0"/>
              <a:t> </a:t>
            </a:r>
            <a:r>
              <a:rPr sz="2400" dirty="0" err="1"/>
              <a:t>provést</a:t>
            </a:r>
            <a:r>
              <a:rPr sz="2400" dirty="0"/>
              <a:t> </a:t>
            </a:r>
            <a:r>
              <a:rPr sz="2400" dirty="0" err="1"/>
              <a:t>vstupní</a:t>
            </a:r>
            <a:r>
              <a:rPr sz="2400" dirty="0"/>
              <a:t> NPS </a:t>
            </a:r>
            <a:r>
              <a:rPr sz="2400" dirty="0" err="1"/>
              <a:t>vyšetření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 err="1"/>
              <a:t>stanoví</a:t>
            </a:r>
            <a:r>
              <a:rPr sz="2400" dirty="0"/>
              <a:t> </a:t>
            </a:r>
            <a:r>
              <a:rPr sz="2400" dirty="0" err="1"/>
              <a:t>případný</a:t>
            </a:r>
            <a:r>
              <a:rPr sz="2400" dirty="0"/>
              <a:t> KD a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 smtClean="0"/>
              <a:t>něho</a:t>
            </a:r>
            <a:r>
              <a:rPr lang="cs-CZ" sz="2400" dirty="0" smtClean="0"/>
              <a:t>ž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seznámí</a:t>
            </a:r>
            <a:r>
              <a:rPr sz="2400" dirty="0"/>
              <a:t> </a:t>
            </a:r>
            <a:r>
              <a:rPr lang="cs-CZ" sz="2400" dirty="0" smtClean="0"/>
              <a:t>                                 </a:t>
            </a:r>
            <a:r>
              <a:rPr sz="2400" dirty="0" smtClean="0"/>
              <a:t>s </a:t>
            </a:r>
            <a:r>
              <a:rPr sz="2400" dirty="0" err="1"/>
              <a:t>průběhem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 a se </a:t>
            </a:r>
            <a:r>
              <a:rPr sz="2400" dirty="0" err="1"/>
              <a:t>všemi</a:t>
            </a:r>
            <a:r>
              <a:rPr sz="2400" dirty="0"/>
              <a:t> </a:t>
            </a:r>
            <a:r>
              <a:rPr sz="2400" dirty="0" err="1"/>
              <a:t>úkoly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/>
              <a:t>mu </a:t>
            </a:r>
            <a:r>
              <a:rPr sz="2400" dirty="0" err="1"/>
              <a:t>budou</a:t>
            </a:r>
            <a:r>
              <a:rPr sz="2400" dirty="0"/>
              <a:t> </a:t>
            </a:r>
            <a:r>
              <a:rPr sz="2400" dirty="0" err="1"/>
              <a:t>předkládány</a:t>
            </a:r>
            <a:r>
              <a:rPr sz="2400" dirty="0"/>
              <a:t> </a:t>
            </a:r>
            <a:r>
              <a:rPr lang="cs-CZ" sz="2400" dirty="0" smtClean="0"/>
              <a:t>   </a:t>
            </a:r>
            <a:r>
              <a:rPr sz="2400" dirty="0" err="1" smtClean="0"/>
              <a:t>při</a:t>
            </a:r>
            <a:r>
              <a:rPr sz="2400" dirty="0" smtClean="0"/>
              <a:t> </a:t>
            </a:r>
            <a:r>
              <a:rPr sz="2400" dirty="0" err="1"/>
              <a:t>zákroku</a:t>
            </a:r>
            <a:r>
              <a:rPr sz="24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ú</a:t>
            </a:r>
            <a:r>
              <a:rPr sz="2400" dirty="0" err="1" smtClean="0"/>
              <a:t>koly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nezvládl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během</a:t>
            </a:r>
            <a:r>
              <a:rPr sz="2400" dirty="0"/>
              <a:t> </a:t>
            </a:r>
            <a:r>
              <a:rPr sz="2400" dirty="0" err="1"/>
              <a:t>předoperačního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,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vypuštěny</a:t>
            </a:r>
            <a:r>
              <a:rPr sz="2400" dirty="0"/>
              <a:t> z </a:t>
            </a:r>
            <a:r>
              <a:rPr sz="2400" dirty="0" err="1"/>
              <a:t>důvodu</a:t>
            </a:r>
            <a:r>
              <a:rPr sz="2400" dirty="0"/>
              <a:t> </a:t>
            </a:r>
            <a:r>
              <a:rPr sz="2400" dirty="0" err="1"/>
              <a:t>zamezení</a:t>
            </a:r>
            <a:r>
              <a:rPr sz="2400" dirty="0"/>
              <a:t> </a:t>
            </a:r>
            <a:r>
              <a:rPr sz="2400" dirty="0" err="1"/>
              <a:t>falešně</a:t>
            </a:r>
            <a:r>
              <a:rPr sz="2400" dirty="0"/>
              <a:t> </a:t>
            </a:r>
            <a:r>
              <a:rPr sz="2400" dirty="0" err="1"/>
              <a:t>pozitivním</a:t>
            </a:r>
            <a:r>
              <a:rPr sz="2400" dirty="0"/>
              <a:t> </a:t>
            </a:r>
            <a:r>
              <a:rPr sz="2400" dirty="0" err="1"/>
              <a:t>nálezům</a:t>
            </a:r>
            <a:r>
              <a:rPr sz="2400" dirty="0"/>
              <a:t>, </a:t>
            </a:r>
            <a:r>
              <a:rPr sz="2400" dirty="0" err="1"/>
              <a:t>které</a:t>
            </a:r>
            <a:r>
              <a:rPr sz="2400" dirty="0"/>
              <a:t> by </a:t>
            </a:r>
            <a:r>
              <a:rPr sz="2400" dirty="0" err="1"/>
              <a:t>limitovaly</a:t>
            </a:r>
            <a:r>
              <a:rPr sz="2400" dirty="0"/>
              <a:t> </a:t>
            </a:r>
            <a:r>
              <a:rPr sz="2400" dirty="0" err="1"/>
              <a:t>neurochirurga</a:t>
            </a:r>
            <a:r>
              <a:rPr sz="2400" dirty="0"/>
              <a:t> v </a:t>
            </a:r>
            <a:r>
              <a:rPr sz="2400" dirty="0" err="1"/>
              <a:t>rozsahu</a:t>
            </a:r>
            <a:r>
              <a:rPr sz="2400" dirty="0"/>
              <a:t> </a:t>
            </a:r>
            <a:r>
              <a:rPr sz="2400" dirty="0" err="1"/>
              <a:t>resekce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PS diagnostika"/>
          <p:cNvSpPr txBox="1">
            <a:spLocks noGrp="1"/>
          </p:cNvSpPr>
          <p:nvPr>
            <p:ph type="title"/>
          </p:nvPr>
        </p:nvSpPr>
        <p:spPr>
          <a:xfrm>
            <a:off x="3088640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NPS </a:t>
            </a:r>
            <a:r>
              <a:rPr sz="4800" dirty="0" err="1"/>
              <a:t>diagnostika</a:t>
            </a:r>
            <a:endParaRPr sz="4800" dirty="0"/>
          </a:p>
        </p:txBody>
      </p:sp>
      <p:sp>
        <p:nvSpPr>
          <p:cNvPr id="142" name="Hlavní cíle u tumorů mozku…"/>
          <p:cNvSpPr txBox="1">
            <a:spLocks noGrp="1"/>
          </p:cNvSpPr>
          <p:nvPr>
            <p:ph type="body" idx="1"/>
          </p:nvPr>
        </p:nvSpPr>
        <p:spPr>
          <a:xfrm>
            <a:off x="222423" y="2224215"/>
            <a:ext cx="12406182" cy="72287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smtClean="0"/>
              <a:t>“</a:t>
            </a:r>
            <a:r>
              <a:rPr sz="2200" dirty="0" err="1"/>
              <a:t>lokalizace</a:t>
            </a:r>
            <a:r>
              <a:rPr sz="2200" dirty="0"/>
              <a:t>”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fcí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diferenciální</a:t>
            </a:r>
            <a:r>
              <a:rPr sz="2200" dirty="0"/>
              <a:t> </a:t>
            </a:r>
            <a:r>
              <a:rPr sz="2200" dirty="0" err="1"/>
              <a:t>diagnostika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deskripce</a:t>
            </a:r>
            <a:r>
              <a:rPr sz="2200" dirty="0"/>
              <a:t> </a:t>
            </a:r>
            <a:r>
              <a:rPr sz="2200" dirty="0" err="1"/>
              <a:t>pacientova</a:t>
            </a:r>
            <a:r>
              <a:rPr sz="2200" dirty="0"/>
              <a:t> </a:t>
            </a:r>
            <a:r>
              <a:rPr sz="2200" dirty="0" err="1"/>
              <a:t>stavu</a:t>
            </a:r>
            <a:r>
              <a:rPr sz="2200" dirty="0"/>
              <a:t> -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silných</a:t>
            </a:r>
            <a:r>
              <a:rPr sz="2200" dirty="0"/>
              <a:t> a </a:t>
            </a:r>
            <a:r>
              <a:rPr sz="2200" dirty="0" err="1"/>
              <a:t>slabých</a:t>
            </a:r>
            <a:r>
              <a:rPr sz="2200" dirty="0"/>
              <a:t> </a:t>
            </a:r>
            <a:r>
              <a:rPr sz="2200" dirty="0" err="1"/>
              <a:t>stránek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dlouhodobá</a:t>
            </a:r>
            <a:r>
              <a:rPr sz="2200" dirty="0"/>
              <a:t> </a:t>
            </a:r>
            <a:r>
              <a:rPr sz="2200" dirty="0" err="1"/>
              <a:t>diagnostika</a:t>
            </a:r>
            <a:r>
              <a:rPr sz="2200" dirty="0"/>
              <a:t> - </a:t>
            </a:r>
            <a:r>
              <a:rPr sz="2200" dirty="0" err="1"/>
              <a:t>dokumentace</a:t>
            </a:r>
            <a:r>
              <a:rPr sz="2200" dirty="0"/>
              <a:t> </a:t>
            </a:r>
            <a:r>
              <a:rPr sz="2200" dirty="0" err="1"/>
              <a:t>psychických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v </a:t>
            </a:r>
            <a:r>
              <a:rPr sz="2200" dirty="0" err="1"/>
              <a:t>průběhu</a:t>
            </a:r>
            <a:r>
              <a:rPr sz="2200" dirty="0"/>
              <a:t> </a:t>
            </a:r>
            <a:r>
              <a:rPr sz="2200" dirty="0" err="1"/>
              <a:t>času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err="1"/>
              <a:t>zhodnocení</a:t>
            </a:r>
            <a:r>
              <a:rPr sz="2200" dirty="0"/>
              <a:t> </a:t>
            </a:r>
            <a:r>
              <a:rPr sz="2200" dirty="0" err="1"/>
              <a:t>výsledku</a:t>
            </a:r>
            <a:r>
              <a:rPr sz="2200" dirty="0"/>
              <a:t> </a:t>
            </a:r>
            <a:r>
              <a:rPr sz="2200" dirty="0" err="1"/>
              <a:t>neurochirurgické</a:t>
            </a:r>
            <a:r>
              <a:rPr sz="2200" dirty="0"/>
              <a:t> </a:t>
            </a:r>
            <a:r>
              <a:rPr sz="2200" dirty="0" err="1"/>
              <a:t>intervence</a:t>
            </a:r>
            <a:r>
              <a:rPr sz="2200" dirty="0"/>
              <a:t>, </a:t>
            </a:r>
            <a:r>
              <a:rPr sz="2200" dirty="0" err="1"/>
              <a:t>léčebných</a:t>
            </a:r>
            <a:r>
              <a:rPr sz="2200" dirty="0"/>
              <a:t> </a:t>
            </a:r>
            <a:r>
              <a:rPr sz="2200" dirty="0" err="1"/>
              <a:t>postupů</a:t>
            </a:r>
            <a:r>
              <a:rPr sz="2200" dirty="0"/>
              <a:t>,..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v</a:t>
            </a:r>
            <a:r>
              <a:rPr sz="2200" dirty="0" err="1" smtClean="0"/>
              <a:t>lastnímu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 smtClean="0"/>
              <a:t>pře</a:t>
            </a:r>
            <a:r>
              <a:rPr lang="cs-CZ" sz="2200" dirty="0" smtClean="0"/>
              <a:t>d</a:t>
            </a:r>
            <a:r>
              <a:rPr sz="2200" dirty="0" err="1" smtClean="0"/>
              <a:t>chází</a:t>
            </a:r>
            <a:r>
              <a:rPr sz="2200" dirty="0" smtClean="0"/>
              <a:t> </a:t>
            </a:r>
            <a:r>
              <a:rPr sz="2200" dirty="0" err="1"/>
              <a:t>podrobný</a:t>
            </a:r>
            <a:r>
              <a:rPr sz="2200" dirty="0"/>
              <a:t> </a:t>
            </a:r>
            <a:r>
              <a:rPr sz="2200" dirty="0" err="1"/>
              <a:t>klinický</a:t>
            </a:r>
            <a:r>
              <a:rPr sz="2200" dirty="0"/>
              <a:t> </a:t>
            </a:r>
            <a:r>
              <a:rPr sz="2200" dirty="0" err="1"/>
              <a:t>rozhovor</a:t>
            </a:r>
            <a:r>
              <a:rPr sz="2200" dirty="0"/>
              <a:t> s </a:t>
            </a:r>
            <a:r>
              <a:rPr sz="2200" dirty="0" err="1"/>
              <a:t>pacientem</a:t>
            </a:r>
            <a:r>
              <a:rPr sz="2200" dirty="0" smtClean="0"/>
              <a:t>,</a:t>
            </a:r>
            <a:r>
              <a:rPr lang="cs-CZ" sz="2200" dirty="0" smtClean="0"/>
              <a:t>                               </a:t>
            </a:r>
            <a:r>
              <a:rPr sz="2200" dirty="0" err="1" smtClean="0"/>
              <a:t>i</a:t>
            </a:r>
            <a:r>
              <a:rPr sz="2200" dirty="0" smtClean="0"/>
              <a:t> </a:t>
            </a:r>
            <a:r>
              <a:rPr sz="2200" dirty="0"/>
              <a:t>s </a:t>
            </a:r>
            <a:r>
              <a:rPr sz="2200" dirty="0" err="1"/>
              <a:t>rodinou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ošetřujícím</a:t>
            </a:r>
            <a:r>
              <a:rPr sz="2200" dirty="0" smtClean="0"/>
              <a:t> </a:t>
            </a:r>
            <a:r>
              <a:rPr sz="2200" dirty="0" err="1"/>
              <a:t>lékařem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jinými</a:t>
            </a:r>
            <a:r>
              <a:rPr sz="2200" dirty="0"/>
              <a:t> </a:t>
            </a:r>
            <a:r>
              <a:rPr sz="2200" dirty="0" err="1"/>
              <a:t>pečovateli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k</a:t>
            </a:r>
            <a:r>
              <a:rPr sz="2200" dirty="0" err="1" smtClean="0"/>
              <a:t>lidné</a:t>
            </a:r>
            <a:r>
              <a:rPr sz="2200" dirty="0" smtClean="0"/>
              <a:t> </a:t>
            </a:r>
            <a:r>
              <a:rPr sz="2200" dirty="0" err="1"/>
              <a:t>prostředí</a:t>
            </a:r>
            <a:r>
              <a:rPr sz="2200" dirty="0"/>
              <a:t> bez </a:t>
            </a:r>
            <a:r>
              <a:rPr sz="2200" dirty="0" err="1"/>
              <a:t>rozptylujících</a:t>
            </a:r>
            <a:r>
              <a:rPr sz="2200" dirty="0"/>
              <a:t> </a:t>
            </a:r>
            <a:r>
              <a:rPr sz="2200" dirty="0" err="1"/>
              <a:t>podnětů</a:t>
            </a:r>
            <a:r>
              <a:rPr sz="2200" dirty="0"/>
              <a:t> a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osob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n</a:t>
            </a:r>
            <a:r>
              <a:rPr sz="2200" dirty="0" err="1" smtClean="0"/>
              <a:t>utno</a:t>
            </a:r>
            <a:r>
              <a:rPr sz="2200" dirty="0" smtClean="0"/>
              <a:t> </a:t>
            </a:r>
            <a:r>
              <a:rPr sz="2200" dirty="0" err="1"/>
              <a:t>počítat</a:t>
            </a:r>
            <a:r>
              <a:rPr sz="2200" dirty="0"/>
              <a:t> s </a:t>
            </a:r>
            <a:r>
              <a:rPr sz="2200" dirty="0" err="1"/>
              <a:t>rozmanitými</a:t>
            </a:r>
            <a:r>
              <a:rPr sz="2200" dirty="0"/>
              <a:t> </a:t>
            </a:r>
            <a:r>
              <a:rPr sz="2200" dirty="0" err="1"/>
              <a:t>reakcemi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nemoc</a:t>
            </a:r>
            <a:r>
              <a:rPr sz="2200" dirty="0"/>
              <a:t> - </a:t>
            </a:r>
            <a:r>
              <a:rPr sz="2200" dirty="0" err="1"/>
              <a:t>člověk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zlostný</a:t>
            </a:r>
            <a:r>
              <a:rPr sz="2200" dirty="0"/>
              <a:t>, </a:t>
            </a:r>
            <a:r>
              <a:rPr sz="2200" dirty="0" err="1"/>
              <a:t>lítostivý</a:t>
            </a:r>
            <a:r>
              <a:rPr sz="2200" dirty="0"/>
              <a:t>, </a:t>
            </a:r>
            <a:r>
              <a:rPr sz="2200" dirty="0" err="1"/>
              <a:t>agresivní</a:t>
            </a:r>
            <a:r>
              <a:rPr sz="2200" dirty="0"/>
              <a:t>, </a:t>
            </a:r>
            <a:r>
              <a:rPr sz="2200" dirty="0" err="1"/>
              <a:t>apatický</a:t>
            </a:r>
            <a:r>
              <a:rPr sz="2200" dirty="0"/>
              <a:t>,..</a:t>
            </a:r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/>
              <a:t>k</a:t>
            </a:r>
            <a:r>
              <a:rPr lang="cs-CZ" sz="2200" dirty="0" smtClean="0"/>
              <a:t>valitní </a:t>
            </a:r>
            <a:r>
              <a:rPr sz="2200" dirty="0" smtClean="0"/>
              <a:t>NPS </a:t>
            </a:r>
            <a:r>
              <a:rPr sz="2200" dirty="0" err="1"/>
              <a:t>diagnostika</a:t>
            </a:r>
            <a:r>
              <a:rPr sz="2200" dirty="0"/>
              <a:t> je </a:t>
            </a:r>
            <a:r>
              <a:rPr sz="2200" dirty="0" err="1"/>
              <a:t>základem</a:t>
            </a:r>
            <a:r>
              <a:rPr sz="2200" dirty="0"/>
              <a:t> pro </a:t>
            </a:r>
            <a:r>
              <a:rPr sz="2200" dirty="0" err="1"/>
              <a:t>následnou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rehabilitaci</a:t>
            </a:r>
            <a:r>
              <a:rPr sz="2200" dirty="0"/>
              <a:t>, </a:t>
            </a:r>
            <a:r>
              <a:rPr sz="2200" dirty="0" err="1"/>
              <a:t>edukaci</a:t>
            </a:r>
            <a:r>
              <a:rPr sz="2200" dirty="0"/>
              <a:t> </a:t>
            </a:r>
            <a:r>
              <a:rPr lang="cs-CZ" sz="2200" dirty="0" smtClean="0"/>
              <a:t>                   </a:t>
            </a:r>
            <a:r>
              <a:rPr sz="2200" dirty="0" smtClean="0"/>
              <a:t>a PST</a:t>
            </a:r>
            <a:r>
              <a:rPr lang="cs-CZ" sz="2200" dirty="0" smtClean="0"/>
              <a:t> !!!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ndikace NPS vyšetření"/>
          <p:cNvSpPr txBox="1">
            <a:spLocks noGrp="1"/>
          </p:cNvSpPr>
          <p:nvPr>
            <p:ph type="title"/>
          </p:nvPr>
        </p:nvSpPr>
        <p:spPr>
          <a:xfrm>
            <a:off x="3372847" y="40748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Indikace</a:t>
            </a:r>
            <a:r>
              <a:rPr sz="4800" dirty="0"/>
              <a:t> NPS </a:t>
            </a:r>
            <a:r>
              <a:rPr sz="4800" dirty="0" err="1"/>
              <a:t>vyšetření</a:t>
            </a:r>
            <a:endParaRPr sz="4800" dirty="0"/>
          </a:p>
        </p:txBody>
      </p:sp>
      <p:sp>
        <p:nvSpPr>
          <p:cNvPr id="145" name="1. Při subjektivních stížnostech pacienta na kognitivní změny- poruchy koncentrace, komunikace, rozhodování, paměti, pravo-levé orientace, ztráta dovedností; senzorické a percepční změny - neschopnost rozpoznávat obličeje, objekty, orientace v prostoru; motorické změny - jemná motorika a psaní; psychické změny - iritabilita, labilita, deprese, úzkost, agresivita…"/>
          <p:cNvSpPr txBox="1">
            <a:spLocks noGrp="1"/>
          </p:cNvSpPr>
          <p:nvPr>
            <p:ph type="body" idx="1"/>
          </p:nvPr>
        </p:nvSpPr>
        <p:spPr>
          <a:xfrm>
            <a:off x="358347" y="2246456"/>
            <a:ext cx="12270258" cy="7292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1. </a:t>
            </a:r>
            <a:r>
              <a:rPr lang="cs-CZ" sz="2200" dirty="0" err="1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 err="1"/>
              <a:t>subjektivních</a:t>
            </a:r>
            <a:r>
              <a:rPr sz="2200" dirty="0"/>
              <a:t> </a:t>
            </a:r>
            <a:r>
              <a:rPr sz="2200" dirty="0" err="1"/>
              <a:t>stížnostech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 smtClean="0"/>
              <a:t>změny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koncentrace</a:t>
            </a:r>
            <a:r>
              <a:rPr sz="2200" dirty="0"/>
              <a:t>, </a:t>
            </a:r>
            <a:r>
              <a:rPr sz="2200" dirty="0" err="1"/>
              <a:t>komunikace</a:t>
            </a:r>
            <a:r>
              <a:rPr sz="2200" dirty="0"/>
              <a:t>, </a:t>
            </a:r>
            <a:r>
              <a:rPr sz="2200" dirty="0" err="1"/>
              <a:t>rozhodování</a:t>
            </a:r>
            <a:r>
              <a:rPr sz="2200" dirty="0"/>
              <a:t>,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pravo-levé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dovedností</a:t>
            </a:r>
            <a:r>
              <a:rPr sz="2200" dirty="0"/>
              <a:t>; </a:t>
            </a:r>
            <a:r>
              <a:rPr sz="2200" dirty="0" err="1"/>
              <a:t>senzorické</a:t>
            </a:r>
            <a:r>
              <a:rPr sz="2200" dirty="0"/>
              <a:t> a </a:t>
            </a:r>
            <a:r>
              <a:rPr sz="2200" dirty="0" err="1"/>
              <a:t>percepční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rozpoznávat</a:t>
            </a:r>
            <a:r>
              <a:rPr sz="2200" dirty="0"/>
              <a:t> </a:t>
            </a:r>
            <a:r>
              <a:rPr sz="2200" dirty="0" err="1"/>
              <a:t>obličeje</a:t>
            </a:r>
            <a:r>
              <a:rPr sz="2200" dirty="0"/>
              <a:t>, </a:t>
            </a:r>
            <a:r>
              <a:rPr sz="2200" dirty="0" err="1"/>
              <a:t>objekty</a:t>
            </a:r>
            <a:r>
              <a:rPr sz="2200" dirty="0"/>
              <a:t>, </a:t>
            </a:r>
            <a:r>
              <a:rPr sz="2200" dirty="0" err="1"/>
              <a:t>orientace</a:t>
            </a:r>
            <a:r>
              <a:rPr sz="2200" dirty="0"/>
              <a:t> v </a:t>
            </a:r>
            <a:r>
              <a:rPr sz="2200" dirty="0" err="1"/>
              <a:t>prostoru</a:t>
            </a:r>
            <a:r>
              <a:rPr sz="2200" dirty="0"/>
              <a:t>;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jemná</a:t>
            </a:r>
            <a:r>
              <a:rPr sz="2200" dirty="0"/>
              <a:t> </a:t>
            </a:r>
            <a:r>
              <a:rPr sz="2200" dirty="0" err="1"/>
              <a:t>motorika</a:t>
            </a:r>
            <a:r>
              <a:rPr sz="2200" dirty="0"/>
              <a:t> a </a:t>
            </a:r>
            <a:r>
              <a:rPr sz="2200" dirty="0" err="1"/>
              <a:t>psaní</a:t>
            </a:r>
            <a:r>
              <a:rPr sz="2200" dirty="0"/>
              <a:t>; </a:t>
            </a:r>
            <a:r>
              <a:rPr sz="2200" dirty="0" err="1"/>
              <a:t>psychické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-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labilita</a:t>
            </a:r>
            <a:r>
              <a:rPr sz="2200" dirty="0"/>
              <a:t>, </a:t>
            </a:r>
            <a:r>
              <a:rPr sz="2200" dirty="0" err="1"/>
              <a:t>deprese</a:t>
            </a:r>
            <a:r>
              <a:rPr sz="2200" dirty="0"/>
              <a:t>, </a:t>
            </a:r>
            <a:r>
              <a:rPr sz="2200" dirty="0" err="1"/>
              <a:t>úzkost</a:t>
            </a:r>
            <a:r>
              <a:rPr sz="2200" dirty="0"/>
              <a:t>, </a:t>
            </a:r>
            <a:r>
              <a:rPr sz="2200" dirty="0" err="1"/>
              <a:t>agresivita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2. </a:t>
            </a:r>
            <a:r>
              <a:rPr lang="cs-CZ" sz="2200" dirty="0" err="1" smtClean="0"/>
              <a:t>p</a:t>
            </a:r>
            <a:r>
              <a:rPr sz="2200" dirty="0" err="1" smtClean="0"/>
              <a:t>ři</a:t>
            </a:r>
            <a:r>
              <a:rPr sz="2200" dirty="0" smtClean="0"/>
              <a:t> </a:t>
            </a:r>
            <a:r>
              <a:rPr sz="2200" dirty="0" err="1"/>
              <a:t>upozornění</a:t>
            </a:r>
            <a:r>
              <a:rPr sz="2200" dirty="0"/>
              <a:t> </a:t>
            </a:r>
            <a:r>
              <a:rPr sz="2200" dirty="0" err="1"/>
              <a:t>rodiny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pečovatele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uvedené</a:t>
            </a:r>
            <a:r>
              <a:rPr sz="2200" dirty="0"/>
              <a:t> </a:t>
            </a:r>
            <a:r>
              <a:rPr sz="2200" dirty="0" err="1"/>
              <a:t>výše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integritě</a:t>
            </a:r>
            <a:r>
              <a:rPr sz="2200" dirty="0"/>
              <a:t> </a:t>
            </a:r>
            <a:r>
              <a:rPr sz="2200" dirty="0" err="1"/>
              <a:t>frontálních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nezaznamená</a:t>
            </a:r>
            <a:r>
              <a:rPr sz="2200" dirty="0"/>
              <a:t>: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osobnosti</a:t>
            </a:r>
            <a:r>
              <a:rPr sz="2200" dirty="0"/>
              <a:t> (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empatie</a:t>
            </a:r>
            <a:r>
              <a:rPr sz="2200" dirty="0"/>
              <a:t>, </a:t>
            </a:r>
            <a:r>
              <a:rPr sz="2200" dirty="0" err="1"/>
              <a:t>snadná</a:t>
            </a:r>
            <a:r>
              <a:rPr sz="2200" dirty="0"/>
              <a:t> </a:t>
            </a:r>
            <a:r>
              <a:rPr sz="2200" dirty="0" err="1"/>
              <a:t>vznětlivost</a:t>
            </a:r>
            <a:r>
              <a:rPr sz="2200" dirty="0"/>
              <a:t>); </a:t>
            </a:r>
            <a:r>
              <a:rPr sz="2200" dirty="0" err="1"/>
              <a:t>nevhodné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(</a:t>
            </a:r>
            <a:r>
              <a:rPr sz="2200" dirty="0" err="1"/>
              <a:t>nevhodné</a:t>
            </a:r>
            <a:r>
              <a:rPr sz="2200" dirty="0"/>
              <a:t> </a:t>
            </a:r>
            <a:r>
              <a:rPr sz="2200" dirty="0" err="1"/>
              <a:t>sexuální</a:t>
            </a:r>
            <a:r>
              <a:rPr sz="2200" dirty="0"/>
              <a:t> </a:t>
            </a:r>
            <a:r>
              <a:rPr sz="2200" dirty="0" err="1"/>
              <a:t>poznámky</a:t>
            </a:r>
            <a:r>
              <a:rPr sz="2200" dirty="0"/>
              <a:t>,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hospodařit</a:t>
            </a:r>
            <a:r>
              <a:rPr sz="2200" dirty="0"/>
              <a:t> s </a:t>
            </a:r>
            <a:r>
              <a:rPr sz="2200" dirty="0" err="1"/>
              <a:t>penězi</a:t>
            </a:r>
            <a:r>
              <a:rPr sz="2200" dirty="0"/>
              <a:t>, </a:t>
            </a:r>
            <a:r>
              <a:rPr sz="2200" dirty="0" err="1"/>
              <a:t>stereotypie</a:t>
            </a:r>
            <a:r>
              <a:rPr sz="2200" dirty="0"/>
              <a:t>); </a:t>
            </a:r>
            <a:r>
              <a:rPr sz="2200" dirty="0" err="1"/>
              <a:t>úpadek</a:t>
            </a:r>
            <a:r>
              <a:rPr sz="2200" dirty="0"/>
              <a:t> </a:t>
            </a:r>
            <a:r>
              <a:rPr sz="2200" dirty="0" err="1"/>
              <a:t>sebeobsluhy</a:t>
            </a:r>
            <a:r>
              <a:rPr sz="2200" dirty="0"/>
              <a:t> a </a:t>
            </a:r>
            <a:r>
              <a:rPr sz="2200" dirty="0" err="1"/>
              <a:t>hygieny</a:t>
            </a:r>
            <a:r>
              <a:rPr sz="2200" dirty="0"/>
              <a:t>; </a:t>
            </a:r>
            <a:r>
              <a:rPr sz="2200" dirty="0" err="1"/>
              <a:t>hypersomnolence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err="1" smtClean="0"/>
              <a:t>či</a:t>
            </a:r>
            <a:r>
              <a:rPr sz="2200" dirty="0" smtClean="0"/>
              <a:t> </a:t>
            </a:r>
            <a:r>
              <a:rPr sz="2200" dirty="0" err="1"/>
              <a:t>insomnie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3. </a:t>
            </a:r>
            <a:r>
              <a:rPr lang="cs-CZ" sz="2200" dirty="0" smtClean="0"/>
              <a:t>v </a:t>
            </a:r>
            <a:r>
              <a:rPr sz="2200" dirty="0" err="1" smtClean="0"/>
              <a:t>případě</a:t>
            </a:r>
            <a:r>
              <a:rPr sz="2200" dirty="0" smtClean="0"/>
              <a:t> </a:t>
            </a:r>
            <a:r>
              <a:rPr sz="2200" dirty="0" err="1"/>
              <a:t>kdy</a:t>
            </a:r>
            <a:r>
              <a:rPr sz="2200" dirty="0"/>
              <a:t> se tumor </a:t>
            </a:r>
            <a:r>
              <a:rPr sz="2200" dirty="0" err="1"/>
              <a:t>výrazně</a:t>
            </a:r>
            <a:r>
              <a:rPr sz="2200" dirty="0"/>
              <a:t> </a:t>
            </a:r>
            <a:r>
              <a:rPr sz="2200" dirty="0" err="1"/>
              <a:t>mění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4. </a:t>
            </a:r>
            <a:r>
              <a:rPr lang="cs-CZ" sz="2200" dirty="0" smtClean="0"/>
              <a:t>k</a:t>
            </a:r>
            <a:r>
              <a:rPr sz="2200" dirty="0" smtClean="0"/>
              <a:t> </a:t>
            </a:r>
            <a:r>
              <a:rPr sz="2200" dirty="0" err="1"/>
              <a:t>určení</a:t>
            </a:r>
            <a:r>
              <a:rPr sz="2200" dirty="0"/>
              <a:t> </a:t>
            </a:r>
            <a:r>
              <a:rPr sz="2200" dirty="0" err="1"/>
              <a:t>vlivu</a:t>
            </a:r>
            <a:r>
              <a:rPr sz="2200" dirty="0"/>
              <a:t> </a:t>
            </a:r>
            <a:r>
              <a:rPr sz="2200" dirty="0" err="1"/>
              <a:t>chemoterapie</a:t>
            </a:r>
            <a:r>
              <a:rPr sz="2200" dirty="0"/>
              <a:t> a </a:t>
            </a:r>
            <a:r>
              <a:rPr sz="2200" dirty="0" err="1"/>
              <a:t>radioterapie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KF, </a:t>
            </a:r>
            <a:r>
              <a:rPr sz="2200" dirty="0" err="1"/>
              <a:t>emoce</a:t>
            </a:r>
            <a:r>
              <a:rPr sz="2200" dirty="0"/>
              <a:t> a </a:t>
            </a:r>
            <a:r>
              <a:rPr sz="2200" dirty="0" err="1"/>
              <a:t>nálady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/>
              <a:t>5. </a:t>
            </a:r>
            <a:r>
              <a:rPr lang="cs-CZ" sz="2200" dirty="0" smtClean="0"/>
              <a:t>p</a:t>
            </a:r>
            <a:r>
              <a:rPr sz="2200" dirty="0" err="1" smtClean="0"/>
              <a:t>ro</a:t>
            </a:r>
            <a:r>
              <a:rPr sz="2200" dirty="0" smtClean="0"/>
              <a:t> </a:t>
            </a:r>
            <a:r>
              <a:rPr sz="2200" dirty="0" err="1"/>
              <a:t>zachycení</a:t>
            </a:r>
            <a:r>
              <a:rPr sz="2200" dirty="0"/>
              <a:t> NPS </a:t>
            </a:r>
            <a:r>
              <a:rPr sz="2200" dirty="0" err="1"/>
              <a:t>dopadů</a:t>
            </a:r>
            <a:r>
              <a:rPr sz="2200" dirty="0"/>
              <a:t> </a:t>
            </a:r>
            <a:r>
              <a:rPr sz="2200" dirty="0" err="1"/>
              <a:t>neurochirurgického</a:t>
            </a:r>
            <a:r>
              <a:rPr sz="2200" dirty="0"/>
              <a:t> </a:t>
            </a:r>
            <a:r>
              <a:rPr sz="2200" dirty="0" err="1"/>
              <a:t>zákroku</a:t>
            </a:r>
            <a:r>
              <a:rPr sz="2200" dirty="0"/>
              <a:t> a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zdravé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resekce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jčastější sy u mozkových nádorů dle lokalizace TAB 379"/>
          <p:cNvSpPr txBox="1">
            <a:spLocks noGrp="1"/>
          </p:cNvSpPr>
          <p:nvPr>
            <p:ph type="title"/>
          </p:nvPr>
        </p:nvSpPr>
        <p:spPr>
          <a:xfrm>
            <a:off x="1779375" y="629906"/>
            <a:ext cx="10886742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49833">
              <a:defRPr sz="6160"/>
            </a:lvl1pPr>
          </a:lstStyle>
          <a:p>
            <a:r>
              <a:rPr sz="4800" dirty="0" err="1"/>
              <a:t>Nejčastější</a:t>
            </a:r>
            <a:r>
              <a:rPr sz="4800" dirty="0"/>
              <a:t> </a:t>
            </a:r>
            <a:r>
              <a:rPr sz="4800" dirty="0" err="1"/>
              <a:t>sy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  <a:r>
              <a:rPr sz="4800" dirty="0" err="1"/>
              <a:t>dle</a:t>
            </a:r>
            <a:r>
              <a:rPr sz="4800" dirty="0"/>
              <a:t> </a:t>
            </a:r>
            <a:r>
              <a:rPr sz="4800" dirty="0" err="1" smtClean="0"/>
              <a:t>lokalizace</a:t>
            </a:r>
            <a:endParaRPr sz="4800" dirty="0"/>
          </a:p>
        </p:txBody>
      </p:sp>
      <p:sp>
        <p:nvSpPr>
          <p:cNvPr id="148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088293" y="2311812"/>
            <a:ext cx="9391134" cy="74058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edované komponenty kognitivních poruch"/>
          <p:cNvSpPr txBox="1">
            <a:spLocks noGrp="1"/>
          </p:cNvSpPr>
          <p:nvPr>
            <p:ph type="title"/>
          </p:nvPr>
        </p:nvSpPr>
        <p:spPr>
          <a:xfrm>
            <a:off x="3286351" y="43219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Sledované</a:t>
            </a:r>
            <a:r>
              <a:rPr sz="4800" dirty="0"/>
              <a:t> </a:t>
            </a:r>
            <a:r>
              <a:rPr sz="4800" dirty="0" err="1"/>
              <a:t>komponenty</a:t>
            </a:r>
            <a:r>
              <a:rPr sz="4800" dirty="0"/>
              <a:t> </a:t>
            </a:r>
            <a:r>
              <a:rPr sz="4800" dirty="0" err="1"/>
              <a:t>kognitivních</a:t>
            </a:r>
            <a:r>
              <a:rPr sz="4800" dirty="0"/>
              <a:t> </a:t>
            </a:r>
            <a:r>
              <a:rPr sz="4800" dirty="0" err="1"/>
              <a:t>poruch</a:t>
            </a:r>
            <a:endParaRPr sz="4800" dirty="0"/>
          </a:p>
        </p:txBody>
      </p:sp>
      <p:sp>
        <p:nvSpPr>
          <p:cNvPr id="151" name="Některé složky jsou postiženy častěji…"/>
          <p:cNvSpPr txBox="1">
            <a:spLocks noGrp="1"/>
          </p:cNvSpPr>
          <p:nvPr>
            <p:ph type="body" idx="1"/>
          </p:nvPr>
        </p:nvSpPr>
        <p:spPr>
          <a:xfrm>
            <a:off x="605481" y="2960514"/>
            <a:ext cx="11924270" cy="6282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n</a:t>
            </a:r>
            <a:r>
              <a:rPr sz="2400" dirty="0" err="1" smtClean="0"/>
              <a:t>ěkteré</a:t>
            </a:r>
            <a:r>
              <a:rPr sz="2400" dirty="0" smtClean="0"/>
              <a:t> </a:t>
            </a:r>
            <a:r>
              <a:rPr sz="2400" dirty="0" err="1"/>
              <a:t>složky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postiženy</a:t>
            </a:r>
            <a:r>
              <a:rPr sz="2400" dirty="0"/>
              <a:t> </a:t>
            </a:r>
            <a:r>
              <a:rPr sz="2400" dirty="0" err="1"/>
              <a:t>častěji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p</a:t>
            </a:r>
            <a:r>
              <a:rPr sz="2400" dirty="0" err="1" smtClean="0"/>
              <a:t>aměť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pracovní</a:t>
            </a:r>
            <a:r>
              <a:rPr sz="2400" dirty="0"/>
              <a:t> - </a:t>
            </a:r>
            <a:r>
              <a:rPr sz="2400" dirty="0" err="1"/>
              <a:t>pacient</a:t>
            </a:r>
            <a:r>
              <a:rPr sz="2400" dirty="0"/>
              <a:t> je </a:t>
            </a:r>
            <a:r>
              <a:rPr sz="2400" dirty="0" err="1"/>
              <a:t>schopen</a:t>
            </a:r>
            <a:r>
              <a:rPr sz="2400" dirty="0"/>
              <a:t> </a:t>
            </a:r>
            <a:r>
              <a:rPr sz="2400" dirty="0" err="1"/>
              <a:t>si</a:t>
            </a:r>
            <a:r>
              <a:rPr sz="2400" dirty="0"/>
              <a:t> </a:t>
            </a:r>
            <a:r>
              <a:rPr sz="2400" dirty="0" err="1"/>
              <a:t>vštípit</a:t>
            </a:r>
            <a:r>
              <a:rPr sz="2400" dirty="0"/>
              <a:t> </a:t>
            </a:r>
            <a:r>
              <a:rPr sz="2400" dirty="0" err="1"/>
              <a:t>méně</a:t>
            </a:r>
            <a:r>
              <a:rPr sz="2400" dirty="0"/>
              <a:t> </a:t>
            </a:r>
            <a:r>
              <a:rPr sz="2400" dirty="0" err="1"/>
              <a:t>informací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učení</a:t>
            </a:r>
            <a:r>
              <a:rPr sz="2400" dirty="0" smtClean="0"/>
              <a:t> </a:t>
            </a:r>
            <a:r>
              <a:rPr sz="2400" dirty="0"/>
              <a:t>je </a:t>
            </a:r>
            <a:r>
              <a:rPr sz="2400" dirty="0" err="1"/>
              <a:t>málo</a:t>
            </a:r>
            <a:r>
              <a:rPr sz="2400" dirty="0"/>
              <a:t> </a:t>
            </a:r>
            <a:r>
              <a:rPr sz="2400" dirty="0" err="1"/>
              <a:t>efektivní</a:t>
            </a:r>
            <a:r>
              <a:rPr sz="2400" dirty="0"/>
              <a:t>; je </a:t>
            </a:r>
            <a:r>
              <a:rPr sz="2400" dirty="0" err="1"/>
              <a:t>narušena</a:t>
            </a:r>
            <a:r>
              <a:rPr sz="2400" dirty="0"/>
              <a:t> </a:t>
            </a:r>
            <a:r>
              <a:rPr sz="2400" dirty="0" err="1"/>
              <a:t>výbavnost</a:t>
            </a:r>
            <a:r>
              <a:rPr sz="2400" dirty="0"/>
              <a:t> - </a:t>
            </a:r>
            <a:r>
              <a:rPr sz="2400" dirty="0" err="1"/>
              <a:t>vzpomínky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nepřesné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p</a:t>
            </a:r>
            <a:r>
              <a:rPr sz="2400" dirty="0" err="1" smtClean="0"/>
              <a:t>eriodické</a:t>
            </a:r>
            <a:r>
              <a:rPr sz="2400" dirty="0" smtClean="0"/>
              <a:t> </a:t>
            </a:r>
            <a:r>
              <a:rPr sz="2400" dirty="0" err="1"/>
              <a:t>kolísání</a:t>
            </a:r>
            <a:r>
              <a:rPr sz="2400" dirty="0"/>
              <a:t>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roztržitost</a:t>
            </a:r>
            <a:r>
              <a:rPr sz="2400" dirty="0"/>
              <a:t>, </a:t>
            </a:r>
            <a:r>
              <a:rPr sz="2400" dirty="0" err="1"/>
              <a:t>zpomalené</a:t>
            </a:r>
            <a:r>
              <a:rPr sz="2400" dirty="0"/>
              <a:t> PMT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i</a:t>
            </a:r>
            <a:r>
              <a:rPr sz="2400" dirty="0" err="1" smtClean="0"/>
              <a:t>ntelektové</a:t>
            </a:r>
            <a:r>
              <a:rPr sz="2400" dirty="0" smtClean="0"/>
              <a:t> </a:t>
            </a:r>
            <a:r>
              <a:rPr sz="2400" dirty="0" err="1"/>
              <a:t>fce</a:t>
            </a:r>
            <a:r>
              <a:rPr sz="2400" dirty="0"/>
              <a:t> a </a:t>
            </a:r>
            <a:r>
              <a:rPr sz="2400" dirty="0" err="1"/>
              <a:t>usuzování</a:t>
            </a:r>
            <a:r>
              <a:rPr sz="2400" dirty="0"/>
              <a:t> </a:t>
            </a:r>
            <a:r>
              <a:rPr sz="2400" dirty="0" err="1"/>
              <a:t>nebývají</a:t>
            </a:r>
            <a:r>
              <a:rPr sz="2400" dirty="0"/>
              <a:t> </a:t>
            </a:r>
            <a:r>
              <a:rPr sz="2400" dirty="0" err="1"/>
              <a:t>narušeny</a:t>
            </a:r>
            <a:r>
              <a:rPr sz="2400" dirty="0"/>
              <a:t>; </a:t>
            </a:r>
            <a:r>
              <a:rPr sz="2400" dirty="0" err="1"/>
              <a:t>pacienti</a:t>
            </a:r>
            <a:r>
              <a:rPr sz="2400" dirty="0"/>
              <a:t> </a:t>
            </a:r>
            <a:r>
              <a:rPr sz="2400" dirty="0" err="1"/>
              <a:t>vykazují</a:t>
            </a:r>
            <a:r>
              <a:rPr sz="2400" dirty="0"/>
              <a:t> </a:t>
            </a:r>
            <a:r>
              <a:rPr sz="2400" dirty="0" err="1"/>
              <a:t>obtíže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err="1" smtClean="0"/>
              <a:t>ve</a:t>
            </a:r>
            <a:r>
              <a:rPr sz="2400" dirty="0" smtClean="0"/>
              <a:t> </a:t>
            </a:r>
            <a:r>
              <a:rPr sz="2400" dirty="0" err="1"/>
              <a:t>zvládání</a:t>
            </a:r>
            <a:r>
              <a:rPr sz="2400" dirty="0"/>
              <a:t> </a:t>
            </a:r>
            <a:r>
              <a:rPr sz="2400" dirty="0" err="1"/>
              <a:t>pracovních</a:t>
            </a:r>
            <a:r>
              <a:rPr sz="2400" dirty="0"/>
              <a:t> </a:t>
            </a:r>
            <a:r>
              <a:rPr sz="2400" dirty="0" err="1"/>
              <a:t>činností</a:t>
            </a:r>
            <a:r>
              <a:rPr sz="2400" dirty="0"/>
              <a:t> </a:t>
            </a:r>
            <a:r>
              <a:rPr sz="2400" dirty="0" err="1"/>
              <a:t>právě</a:t>
            </a:r>
            <a:r>
              <a:rPr sz="2400" dirty="0"/>
              <a:t> </a:t>
            </a:r>
            <a:r>
              <a:rPr sz="2400" dirty="0" err="1"/>
              <a:t>díky</a:t>
            </a:r>
            <a:r>
              <a:rPr sz="2400" dirty="0"/>
              <a:t> </a:t>
            </a:r>
            <a:r>
              <a:rPr sz="2400" dirty="0" err="1"/>
              <a:t>specifickému</a:t>
            </a:r>
            <a:r>
              <a:rPr sz="2400" dirty="0"/>
              <a:t> </a:t>
            </a:r>
            <a:r>
              <a:rPr sz="2400" dirty="0" err="1"/>
              <a:t>kognitivnímu</a:t>
            </a:r>
            <a:r>
              <a:rPr sz="2400" dirty="0"/>
              <a:t> </a:t>
            </a:r>
            <a:r>
              <a:rPr sz="2400" dirty="0" err="1"/>
              <a:t>oslabení</a:t>
            </a:r>
            <a:r>
              <a:rPr sz="2400" dirty="0"/>
              <a:t> 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400" dirty="0" err="1" smtClean="0"/>
              <a:t>m</a:t>
            </a:r>
            <a:r>
              <a:rPr sz="2400" dirty="0" err="1" smtClean="0"/>
              <a:t>íra</a:t>
            </a:r>
            <a:r>
              <a:rPr sz="2400" dirty="0" smtClean="0"/>
              <a:t> </a:t>
            </a:r>
            <a:r>
              <a:rPr sz="2400" dirty="0" err="1"/>
              <a:t>vlivu</a:t>
            </a:r>
            <a:r>
              <a:rPr sz="2400" dirty="0"/>
              <a:t> KD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pacientův</a:t>
            </a:r>
            <a:r>
              <a:rPr sz="2400" dirty="0"/>
              <a:t> </a:t>
            </a:r>
            <a:r>
              <a:rPr sz="2400" dirty="0" err="1"/>
              <a:t>život</a:t>
            </a:r>
            <a:r>
              <a:rPr sz="2400" dirty="0"/>
              <a:t> </a:t>
            </a:r>
            <a:r>
              <a:rPr sz="2400" dirty="0" err="1"/>
              <a:t>závisí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vývojovém</a:t>
            </a:r>
            <a:r>
              <a:rPr sz="2400" dirty="0"/>
              <a:t> </a:t>
            </a:r>
            <a:r>
              <a:rPr sz="2400" dirty="0" err="1"/>
              <a:t>stádiu</a:t>
            </a:r>
            <a:r>
              <a:rPr sz="2400" dirty="0"/>
              <a:t> </a:t>
            </a:r>
            <a:r>
              <a:rPr sz="2400" dirty="0" err="1"/>
              <a:t>jedince</a:t>
            </a:r>
            <a:r>
              <a:rPr sz="2400" dirty="0"/>
              <a:t>, </a:t>
            </a:r>
            <a:r>
              <a:rPr sz="2400" dirty="0" err="1"/>
              <a:t>premorbidní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předchozím</a:t>
            </a:r>
            <a:r>
              <a:rPr sz="2400" dirty="0" smtClean="0"/>
              <a:t> </a:t>
            </a:r>
            <a:r>
              <a:rPr sz="2400" dirty="0" err="1"/>
              <a:t>źivotním</a:t>
            </a:r>
            <a:r>
              <a:rPr sz="2400" dirty="0"/>
              <a:t> </a:t>
            </a:r>
            <a:r>
              <a:rPr sz="2400" dirty="0" err="1"/>
              <a:t>stylu</a:t>
            </a:r>
            <a:r>
              <a:rPr sz="2400" dirty="0"/>
              <a:t> a </a:t>
            </a:r>
            <a:r>
              <a:rPr sz="2400" dirty="0" err="1"/>
              <a:t>typu</a:t>
            </a:r>
            <a:r>
              <a:rPr sz="2400" dirty="0"/>
              <a:t> </a:t>
            </a:r>
            <a:r>
              <a:rPr sz="2400" dirty="0" err="1"/>
              <a:t>zaměstnání</a:t>
            </a:r>
            <a:endParaRPr sz="24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2400" dirty="0"/>
              <a:t>NPS </a:t>
            </a:r>
            <a:r>
              <a:rPr sz="2400" dirty="0" err="1"/>
              <a:t>diagnostika</a:t>
            </a:r>
            <a:r>
              <a:rPr sz="2400" dirty="0"/>
              <a:t> se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lokalizace</a:t>
            </a:r>
            <a:r>
              <a:rPr sz="2400" dirty="0"/>
              <a:t> </a:t>
            </a:r>
            <a:r>
              <a:rPr sz="2400" dirty="0" err="1"/>
              <a:t>tumoru</a:t>
            </a:r>
            <a:r>
              <a:rPr sz="2400" dirty="0"/>
              <a:t> </a:t>
            </a:r>
            <a:r>
              <a:rPr sz="2400" dirty="0" err="1"/>
              <a:t>zaměřuje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určité</a:t>
            </a:r>
            <a:r>
              <a:rPr sz="2400" dirty="0"/>
              <a:t> </a:t>
            </a:r>
            <a:r>
              <a:rPr sz="2400" dirty="0" err="1" smtClean="0"/>
              <a:t>domény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137719" y="1482811"/>
            <a:ext cx="9267567" cy="78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10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KD u pacientů s tumory mozku se dle jednotlivých stádiích pohybují od 29% (u neozařovaných low-grade gliomů) až po 91% u různých typů tumorů…"/>
          <p:cNvSpPr txBox="1">
            <a:spLocks noGrp="1"/>
          </p:cNvSpPr>
          <p:nvPr>
            <p:ph type="body" idx="1"/>
          </p:nvPr>
        </p:nvSpPr>
        <p:spPr>
          <a:xfrm>
            <a:off x="828932" y="190019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sz="2400" dirty="0"/>
              <a:t>KD 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tumory</a:t>
            </a:r>
            <a:r>
              <a:rPr sz="2400" dirty="0"/>
              <a:t> </a:t>
            </a:r>
            <a:r>
              <a:rPr sz="2400" dirty="0" err="1"/>
              <a:t>mozku</a:t>
            </a:r>
            <a:r>
              <a:rPr sz="2400" dirty="0"/>
              <a:t> se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jednotlivých</a:t>
            </a:r>
            <a:r>
              <a:rPr sz="2400" dirty="0"/>
              <a:t> </a:t>
            </a:r>
            <a:r>
              <a:rPr sz="2400" dirty="0" err="1"/>
              <a:t>stádiích</a:t>
            </a:r>
            <a:r>
              <a:rPr sz="2400" dirty="0"/>
              <a:t> </a:t>
            </a:r>
            <a:r>
              <a:rPr sz="2400" dirty="0" err="1"/>
              <a:t>pohybují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smtClean="0"/>
              <a:t>od </a:t>
            </a:r>
            <a:r>
              <a:rPr sz="2400" dirty="0"/>
              <a:t>29% (u </a:t>
            </a:r>
            <a:r>
              <a:rPr sz="2400" dirty="0" err="1"/>
              <a:t>neozařovaných</a:t>
            </a:r>
            <a:r>
              <a:rPr sz="2400" dirty="0"/>
              <a:t> low-grade </a:t>
            </a:r>
            <a:r>
              <a:rPr sz="2400" dirty="0" err="1"/>
              <a:t>gliomů</a:t>
            </a:r>
            <a:r>
              <a:rPr sz="2400" dirty="0"/>
              <a:t>) </a:t>
            </a:r>
            <a:r>
              <a:rPr sz="2400" dirty="0" err="1"/>
              <a:t>až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91% u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typů</a:t>
            </a:r>
            <a:r>
              <a:rPr sz="2400" dirty="0"/>
              <a:t> </a:t>
            </a:r>
            <a:r>
              <a:rPr sz="2400" dirty="0" err="1"/>
              <a:t>tumorů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j</a:t>
            </a:r>
            <a:r>
              <a:rPr sz="2400" dirty="0" err="1" smtClean="0"/>
              <a:t>ednotlivé</a:t>
            </a:r>
            <a:r>
              <a:rPr sz="2400" dirty="0" smtClean="0"/>
              <a:t> </a:t>
            </a:r>
            <a:r>
              <a:rPr sz="2400" dirty="0" err="1"/>
              <a:t>studie</a:t>
            </a:r>
            <a:r>
              <a:rPr sz="2400" dirty="0"/>
              <a:t> se </a:t>
            </a:r>
            <a:r>
              <a:rPr sz="2400" dirty="0" err="1"/>
              <a:t>liší</a:t>
            </a:r>
            <a:r>
              <a:rPr sz="2400" dirty="0"/>
              <a:t> v </a:t>
            </a:r>
            <a:r>
              <a:rPr sz="2400" dirty="0" err="1"/>
              <a:t>polulacích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, </a:t>
            </a:r>
            <a:r>
              <a:rPr sz="2400" dirty="0" err="1"/>
              <a:t>léčebných</a:t>
            </a:r>
            <a:r>
              <a:rPr sz="2400" dirty="0"/>
              <a:t> </a:t>
            </a:r>
            <a:r>
              <a:rPr sz="2400" dirty="0" err="1"/>
              <a:t>postupech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jejich</a:t>
            </a:r>
            <a:r>
              <a:rPr sz="2400" dirty="0" smtClean="0"/>
              <a:t> </a:t>
            </a:r>
            <a:r>
              <a:rPr sz="2400" dirty="0" err="1"/>
              <a:t>kombinaci</a:t>
            </a:r>
            <a:r>
              <a:rPr sz="2400" dirty="0"/>
              <a:t>, NPS </a:t>
            </a:r>
            <a:r>
              <a:rPr sz="2400" dirty="0" err="1"/>
              <a:t>testech</a:t>
            </a:r>
            <a:r>
              <a:rPr sz="2400" dirty="0"/>
              <a:t>, cut-off </a:t>
            </a:r>
            <a:r>
              <a:rPr sz="2400" dirty="0" err="1"/>
              <a:t>skórech</a:t>
            </a:r>
            <a:r>
              <a:rPr sz="2400" dirty="0"/>
              <a:t> a </a:t>
            </a:r>
            <a:r>
              <a:rPr sz="2400" dirty="0" err="1"/>
              <a:t>normativních</a:t>
            </a:r>
            <a:r>
              <a:rPr sz="2400" dirty="0"/>
              <a:t> </a:t>
            </a:r>
            <a:r>
              <a:rPr sz="2400" dirty="0" err="1"/>
              <a:t>datech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/>
              <a:t>výkonnost</a:t>
            </a:r>
            <a:r>
              <a:rPr sz="2400" dirty="0"/>
              <a:t> </a:t>
            </a:r>
            <a:r>
              <a:rPr sz="2400" dirty="0" err="1"/>
              <a:t>byla</a:t>
            </a:r>
            <a:r>
              <a:rPr sz="2400" dirty="0"/>
              <a:t>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identifikována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prognostický</a:t>
            </a:r>
            <a:r>
              <a:rPr sz="2400" dirty="0"/>
              <a:t> </a:t>
            </a:r>
            <a:r>
              <a:rPr sz="2400" dirty="0" err="1"/>
              <a:t>faktor</a:t>
            </a:r>
            <a:r>
              <a:rPr sz="2400" dirty="0"/>
              <a:t> </a:t>
            </a:r>
            <a:r>
              <a:rPr lang="cs-CZ" sz="2400" dirty="0" smtClean="0"/>
              <a:t>           </a:t>
            </a:r>
            <a:r>
              <a:rPr sz="2400" dirty="0" smtClean="0"/>
              <a:t>v </a:t>
            </a:r>
            <a:r>
              <a:rPr sz="2400" dirty="0" err="1"/>
              <a:t>přežívání</a:t>
            </a:r>
            <a:r>
              <a:rPr sz="2400" dirty="0"/>
              <a:t> 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gliomy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Kvalita života"/>
          <p:cNvSpPr txBox="1">
            <a:spLocks noGrp="1"/>
          </p:cNvSpPr>
          <p:nvPr>
            <p:ph type="title"/>
          </p:nvPr>
        </p:nvSpPr>
        <p:spPr>
          <a:xfrm>
            <a:off x="3088640" y="41984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Kvalita</a:t>
            </a:r>
            <a:r>
              <a:rPr sz="4800" dirty="0"/>
              <a:t> </a:t>
            </a:r>
            <a:r>
              <a:rPr sz="4800" dirty="0" err="1"/>
              <a:t>života</a:t>
            </a:r>
            <a:endParaRPr sz="4800" dirty="0"/>
          </a:p>
        </p:txBody>
      </p:sp>
      <p:sp>
        <p:nvSpPr>
          <p:cNvPr id="156" name="Definována jako schopnost fungování v různých oblastech každodenního života , a to fyzicky, psychicky, emočně a sociálně…"/>
          <p:cNvSpPr txBox="1">
            <a:spLocks noGrp="1"/>
          </p:cNvSpPr>
          <p:nvPr>
            <p:ph type="body" idx="1"/>
          </p:nvPr>
        </p:nvSpPr>
        <p:spPr>
          <a:xfrm>
            <a:off x="420130" y="2088292"/>
            <a:ext cx="12183762" cy="74881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d</a:t>
            </a:r>
            <a:r>
              <a:rPr sz="2400" dirty="0" err="1" smtClean="0"/>
              <a:t>efinována</a:t>
            </a:r>
            <a:r>
              <a:rPr sz="2400" dirty="0" smtClean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schopnost</a:t>
            </a:r>
            <a:r>
              <a:rPr sz="2400" dirty="0"/>
              <a:t> </a:t>
            </a:r>
            <a:r>
              <a:rPr sz="2400" dirty="0" err="1"/>
              <a:t>fungování</a:t>
            </a:r>
            <a:r>
              <a:rPr sz="2400" dirty="0"/>
              <a:t> v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oblastech</a:t>
            </a:r>
            <a:r>
              <a:rPr sz="2400" dirty="0"/>
              <a:t> </a:t>
            </a:r>
            <a:r>
              <a:rPr sz="2400" dirty="0" err="1"/>
              <a:t>každodenního</a:t>
            </a:r>
            <a:r>
              <a:rPr sz="2400" dirty="0"/>
              <a:t> </a:t>
            </a:r>
            <a:r>
              <a:rPr sz="2400" dirty="0" err="1"/>
              <a:t>života</a:t>
            </a:r>
            <a:r>
              <a:rPr sz="2400" dirty="0"/>
              <a:t> , a to </a:t>
            </a:r>
            <a:r>
              <a:rPr sz="2400" dirty="0" err="1"/>
              <a:t>fyzicky</a:t>
            </a:r>
            <a:r>
              <a:rPr sz="2400" dirty="0"/>
              <a:t>, </a:t>
            </a:r>
            <a:r>
              <a:rPr sz="2400" dirty="0" err="1"/>
              <a:t>psychicky</a:t>
            </a:r>
            <a:r>
              <a:rPr sz="2400" dirty="0"/>
              <a:t>, </a:t>
            </a:r>
            <a:r>
              <a:rPr sz="2400" dirty="0" err="1"/>
              <a:t>emočně</a:t>
            </a:r>
            <a:r>
              <a:rPr sz="2400" dirty="0"/>
              <a:t> a </a:t>
            </a:r>
            <a:r>
              <a:rPr sz="2400" dirty="0" err="1"/>
              <a:t>sociálně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b="1" dirty="0" err="1" smtClean="0"/>
              <a:t>k</a:t>
            </a:r>
            <a:r>
              <a:rPr sz="2400" b="1" dirty="0" err="1" smtClean="0"/>
              <a:t>valita</a:t>
            </a:r>
            <a:r>
              <a:rPr sz="2400" b="1" dirty="0" smtClean="0"/>
              <a:t> </a:t>
            </a:r>
            <a:r>
              <a:rPr sz="2400" b="1" dirty="0" err="1"/>
              <a:t>života</a:t>
            </a:r>
            <a:r>
              <a:rPr sz="2400" b="1" dirty="0"/>
              <a:t> (health-related quality of life- HRQL) </a:t>
            </a:r>
            <a:r>
              <a:rPr sz="2400" dirty="0"/>
              <a:t>- </a:t>
            </a:r>
            <a:r>
              <a:rPr sz="2400" dirty="0" err="1"/>
              <a:t>významný</a:t>
            </a:r>
            <a:r>
              <a:rPr sz="2400" dirty="0"/>
              <a:t> </a:t>
            </a:r>
            <a:r>
              <a:rPr sz="2400" dirty="0" err="1"/>
              <a:t>faktor</a:t>
            </a:r>
            <a:r>
              <a:rPr sz="2400" dirty="0"/>
              <a:t> </a:t>
            </a:r>
            <a:r>
              <a:rPr sz="2400" dirty="0" err="1"/>
              <a:t>měřený</a:t>
            </a:r>
            <a:r>
              <a:rPr sz="2400" dirty="0"/>
              <a:t> </a:t>
            </a:r>
            <a:r>
              <a:rPr lang="cs-CZ" sz="2400" dirty="0" smtClean="0"/>
              <a:t>        </a:t>
            </a:r>
            <a:r>
              <a:rPr sz="2400" dirty="0" smtClean="0"/>
              <a:t>u </a:t>
            </a:r>
            <a:r>
              <a:rPr sz="2400" dirty="0" err="1"/>
              <a:t>pacientů</a:t>
            </a:r>
            <a:r>
              <a:rPr sz="2400" dirty="0"/>
              <a:t> s </a:t>
            </a:r>
            <a:r>
              <a:rPr sz="2400" dirty="0" err="1"/>
              <a:t>primárními</a:t>
            </a:r>
            <a:r>
              <a:rPr sz="2400" dirty="0"/>
              <a:t> </a:t>
            </a:r>
            <a:r>
              <a:rPr sz="2400" dirty="0" err="1"/>
              <a:t>mozkovými</a:t>
            </a:r>
            <a:r>
              <a:rPr sz="2400" dirty="0"/>
              <a:t> </a:t>
            </a:r>
            <a:r>
              <a:rPr sz="2400" dirty="0" err="1"/>
              <a:t>tumory</a:t>
            </a:r>
            <a:r>
              <a:rPr sz="2400" dirty="0"/>
              <a:t> (</a:t>
            </a:r>
            <a:r>
              <a:rPr sz="2400" dirty="0" err="1"/>
              <a:t>př.gliomy</a:t>
            </a:r>
            <a:r>
              <a:rPr sz="2400" dirty="0"/>
              <a:t>) </a:t>
            </a:r>
            <a:r>
              <a:rPr sz="2400" dirty="0" err="1"/>
              <a:t>hlavně</a:t>
            </a:r>
            <a:r>
              <a:rPr sz="2400" dirty="0"/>
              <a:t> proto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že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jedná</a:t>
            </a:r>
            <a:r>
              <a:rPr sz="2400" dirty="0"/>
              <a:t> o </a:t>
            </a:r>
            <a:r>
              <a:rPr sz="2400" dirty="0" err="1"/>
              <a:t>nevyléčitelné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</a:t>
            </a:r>
            <a:r>
              <a:rPr sz="2400" dirty="0" err="1"/>
              <a:t>mající</a:t>
            </a:r>
            <a:r>
              <a:rPr sz="2400" dirty="0"/>
              <a:t> </a:t>
            </a:r>
            <a:r>
              <a:rPr sz="2400" dirty="0" err="1"/>
              <a:t>dopad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život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č</a:t>
            </a:r>
            <a:r>
              <a:rPr sz="2400" dirty="0" err="1" smtClean="0"/>
              <a:t>asté</a:t>
            </a:r>
            <a:r>
              <a:rPr sz="2400" dirty="0" smtClean="0"/>
              <a:t> </a:t>
            </a:r>
            <a:r>
              <a:rPr sz="2400" dirty="0" err="1"/>
              <a:t>sy</a:t>
            </a:r>
            <a:r>
              <a:rPr sz="2400" dirty="0"/>
              <a:t> - </a:t>
            </a:r>
            <a:r>
              <a:rPr sz="2400" dirty="0" err="1"/>
              <a:t>výrazná</a:t>
            </a:r>
            <a:r>
              <a:rPr sz="2400" dirty="0"/>
              <a:t> </a:t>
            </a:r>
            <a:r>
              <a:rPr sz="2400" dirty="0" err="1"/>
              <a:t>únava</a:t>
            </a:r>
            <a:r>
              <a:rPr sz="2400" dirty="0"/>
              <a:t>,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spánku</a:t>
            </a:r>
            <a:r>
              <a:rPr sz="2400" dirty="0"/>
              <a:t>, </a:t>
            </a:r>
            <a:r>
              <a:rPr sz="2400" dirty="0" err="1"/>
              <a:t>bolesti</a:t>
            </a:r>
            <a:r>
              <a:rPr sz="2400" dirty="0"/>
              <a:t>,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nálady</a:t>
            </a:r>
            <a:r>
              <a:rPr sz="2400" dirty="0"/>
              <a:t>, </a:t>
            </a:r>
            <a:r>
              <a:rPr sz="2400" dirty="0" err="1"/>
              <a:t>záchvaty</a:t>
            </a:r>
            <a:r>
              <a:rPr sz="2400" dirty="0"/>
              <a:t>, KD - </a:t>
            </a:r>
            <a:r>
              <a:rPr sz="2400" dirty="0" err="1"/>
              <a:t>snižují</a:t>
            </a:r>
            <a:r>
              <a:rPr sz="2400" dirty="0"/>
              <a:t> QL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k</a:t>
            </a:r>
            <a:r>
              <a:rPr sz="2400" dirty="0" err="1" smtClean="0"/>
              <a:t>valitativní</a:t>
            </a:r>
            <a:r>
              <a:rPr sz="2400" dirty="0" smtClean="0"/>
              <a:t> </a:t>
            </a:r>
            <a:r>
              <a:rPr sz="2400" dirty="0" err="1"/>
              <a:t>měření</a:t>
            </a:r>
            <a:r>
              <a:rPr sz="2400" dirty="0"/>
              <a:t> - </a:t>
            </a:r>
            <a:r>
              <a:rPr sz="2400" dirty="0" err="1"/>
              <a:t>semistrukturovaný</a:t>
            </a:r>
            <a:r>
              <a:rPr sz="2400" dirty="0"/>
              <a:t> </a:t>
            </a:r>
            <a:r>
              <a:rPr sz="2400" dirty="0" err="1"/>
              <a:t>rozhovor</a:t>
            </a:r>
            <a:r>
              <a:rPr sz="2400" dirty="0"/>
              <a:t>, </a:t>
            </a:r>
            <a:r>
              <a:rPr sz="2400" dirty="0" err="1"/>
              <a:t>sebeposuzovací</a:t>
            </a:r>
            <a:r>
              <a:rPr sz="2400" dirty="0"/>
              <a:t> </a:t>
            </a:r>
            <a:r>
              <a:rPr sz="2400" dirty="0" err="1"/>
              <a:t>dotazníky</a:t>
            </a:r>
            <a:r>
              <a:rPr sz="2400" dirty="0"/>
              <a:t> </a:t>
            </a:r>
            <a:r>
              <a:rPr sz="2400" dirty="0" err="1"/>
              <a:t>zahrnující</a:t>
            </a:r>
            <a:r>
              <a:rPr sz="2400" dirty="0"/>
              <a:t> </a:t>
            </a:r>
            <a:r>
              <a:rPr sz="2400" dirty="0" err="1"/>
              <a:t>fyzické</a:t>
            </a:r>
            <a:r>
              <a:rPr sz="2400" dirty="0"/>
              <a:t>, </a:t>
            </a:r>
            <a:r>
              <a:rPr sz="2400" dirty="0" err="1"/>
              <a:t>psychické</a:t>
            </a:r>
            <a:r>
              <a:rPr sz="2400" dirty="0"/>
              <a:t>, </a:t>
            </a:r>
            <a:r>
              <a:rPr sz="2400" dirty="0" err="1"/>
              <a:t>emoční</a:t>
            </a:r>
            <a:r>
              <a:rPr sz="2400" dirty="0"/>
              <a:t> a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oblasti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h</a:t>
            </a:r>
            <a:r>
              <a:rPr sz="2400" dirty="0" err="1" smtClean="0"/>
              <a:t>odnocení</a:t>
            </a:r>
            <a:r>
              <a:rPr sz="2400" dirty="0" smtClean="0"/>
              <a:t> </a:t>
            </a:r>
            <a:r>
              <a:rPr sz="2400" dirty="0"/>
              <a:t>QL </a:t>
            </a:r>
            <a:r>
              <a:rPr sz="2400" dirty="0" err="1"/>
              <a:t>užitečné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</a:t>
            </a:r>
            <a:r>
              <a:rPr sz="2400" dirty="0" err="1"/>
              <a:t>komunikaci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</a:t>
            </a:r>
            <a:r>
              <a:rPr sz="2400" dirty="0" err="1"/>
              <a:t>lékařem</a:t>
            </a:r>
            <a:r>
              <a:rPr sz="2400" dirty="0"/>
              <a:t> a </a:t>
            </a:r>
            <a:r>
              <a:rPr sz="2400" dirty="0" err="1"/>
              <a:t>pacientem</a:t>
            </a:r>
            <a:r>
              <a:rPr sz="2400" dirty="0"/>
              <a:t>,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podpořit</a:t>
            </a:r>
            <a:r>
              <a:rPr sz="2400" dirty="0"/>
              <a:t> a </a:t>
            </a:r>
            <a:r>
              <a:rPr sz="2400" dirty="0" err="1"/>
              <a:t>modifikovat</a:t>
            </a:r>
            <a:r>
              <a:rPr sz="2400" dirty="0"/>
              <a:t> </a:t>
            </a:r>
            <a:r>
              <a:rPr sz="2400" dirty="0" err="1"/>
              <a:t>léčebná</a:t>
            </a:r>
            <a:r>
              <a:rPr sz="2400" dirty="0"/>
              <a:t> </a:t>
            </a:r>
            <a:r>
              <a:rPr sz="2400" dirty="0" err="1"/>
              <a:t>rozhodnutí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n</a:t>
            </a:r>
            <a:r>
              <a:rPr sz="2400" dirty="0" err="1" smtClean="0"/>
              <a:t>ástroj</a:t>
            </a:r>
            <a:r>
              <a:rPr sz="2400" dirty="0" smtClean="0"/>
              <a:t> </a:t>
            </a:r>
            <a:r>
              <a:rPr sz="2400" b="1" dirty="0"/>
              <a:t>QOL-BN20 - 20 </a:t>
            </a:r>
            <a:r>
              <a:rPr sz="2400" dirty="0" err="1"/>
              <a:t>položek</a:t>
            </a:r>
            <a:r>
              <a:rPr sz="2400" dirty="0"/>
              <a:t> </a:t>
            </a:r>
            <a:r>
              <a:rPr sz="2400" dirty="0" err="1"/>
              <a:t>zaměřených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vizuální</a:t>
            </a:r>
            <a:r>
              <a:rPr sz="2400" dirty="0"/>
              <a:t> </a:t>
            </a:r>
            <a:r>
              <a:rPr sz="2400" dirty="0" err="1"/>
              <a:t>poruchy</a:t>
            </a:r>
            <a:r>
              <a:rPr sz="2400" dirty="0"/>
              <a:t>, </a:t>
            </a:r>
            <a:r>
              <a:rPr sz="2400" dirty="0" err="1"/>
              <a:t>motorické</a:t>
            </a:r>
            <a:r>
              <a:rPr sz="2400" dirty="0"/>
              <a:t> </a:t>
            </a:r>
            <a:r>
              <a:rPr sz="2400" dirty="0" err="1"/>
              <a:t>dysfce</a:t>
            </a:r>
            <a:r>
              <a:rPr sz="2400" dirty="0"/>
              <a:t>, </a:t>
            </a:r>
            <a:r>
              <a:rPr sz="2400" dirty="0" err="1"/>
              <a:t>sy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, </a:t>
            </a:r>
            <a:r>
              <a:rPr sz="2400" dirty="0" err="1"/>
              <a:t>toxicitu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 a </a:t>
            </a:r>
            <a:r>
              <a:rPr sz="2400" dirty="0" err="1"/>
              <a:t>nejistotu</a:t>
            </a:r>
            <a:r>
              <a:rPr sz="2400" dirty="0"/>
              <a:t> z </a:t>
            </a:r>
            <a:r>
              <a:rPr sz="2400" dirty="0" err="1"/>
              <a:t>budoucnosti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klinické</a:t>
            </a:r>
            <a:r>
              <a:rPr sz="2400" dirty="0"/>
              <a:t> </a:t>
            </a:r>
            <a:r>
              <a:rPr sz="2400" dirty="0" err="1"/>
              <a:t>praxi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výzkumu</a:t>
            </a:r>
            <a:r>
              <a:rPr sz="2400" dirty="0"/>
              <a:t> - </a:t>
            </a:r>
            <a:r>
              <a:rPr sz="2400" dirty="0" err="1"/>
              <a:t>dotazník</a:t>
            </a:r>
            <a:r>
              <a:rPr sz="2400" dirty="0"/>
              <a:t> </a:t>
            </a:r>
            <a:r>
              <a:rPr sz="2400" b="1" dirty="0"/>
              <a:t>Functional Assessment of Cancer Therapy (FACT-Br)</a:t>
            </a:r>
            <a:r>
              <a:rPr sz="2400" dirty="0"/>
              <a:t> - je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zaměřen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psychosociální</a:t>
            </a:r>
            <a:r>
              <a:rPr sz="2400" dirty="0"/>
              <a:t> </a:t>
            </a:r>
            <a:r>
              <a:rPr sz="2400" dirty="0" err="1"/>
              <a:t>fungování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xistuje úzký vztah mezi KD a QL - i jemné deficity mohou bránit v návratu do aktivního života - potvrzena mnoha výzkumy - signifikantní vztah mezi QL, celkovým kognitivním fungováním, subjektivním oslabením a spokojeností s podporou druhých…"/>
          <p:cNvSpPr txBox="1">
            <a:spLocks noGrp="1"/>
          </p:cNvSpPr>
          <p:nvPr>
            <p:ph type="body" idx="1"/>
          </p:nvPr>
        </p:nvSpPr>
        <p:spPr>
          <a:xfrm>
            <a:off x="927786" y="201140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e</a:t>
            </a:r>
            <a:r>
              <a:rPr sz="2400" dirty="0" err="1" smtClean="0"/>
              <a:t>xistuje</a:t>
            </a:r>
            <a:r>
              <a:rPr sz="2400" dirty="0" smtClean="0"/>
              <a:t> </a:t>
            </a:r>
            <a:r>
              <a:rPr sz="2400" dirty="0" err="1"/>
              <a:t>úzký</a:t>
            </a:r>
            <a:r>
              <a:rPr sz="2400" dirty="0"/>
              <a:t> </a:t>
            </a:r>
            <a:r>
              <a:rPr sz="2400" dirty="0" err="1"/>
              <a:t>vztah</a:t>
            </a:r>
            <a:r>
              <a:rPr sz="2400" dirty="0"/>
              <a:t> </a:t>
            </a:r>
            <a:r>
              <a:rPr sz="2400" dirty="0" err="1"/>
              <a:t>mezi</a:t>
            </a:r>
            <a:r>
              <a:rPr sz="2400" dirty="0"/>
              <a:t> KD a QL -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jemné</a:t>
            </a:r>
            <a:r>
              <a:rPr sz="2400" dirty="0"/>
              <a:t> </a:t>
            </a:r>
            <a:r>
              <a:rPr sz="2400" dirty="0" err="1"/>
              <a:t>deficity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bránit</a:t>
            </a:r>
            <a:r>
              <a:rPr sz="2400" dirty="0"/>
              <a:t> </a:t>
            </a:r>
            <a:r>
              <a:rPr lang="cs-CZ" sz="2400" dirty="0" smtClean="0"/>
              <a:t>                        </a:t>
            </a:r>
            <a:r>
              <a:rPr sz="2400" dirty="0" smtClean="0"/>
              <a:t>v </a:t>
            </a:r>
            <a:r>
              <a:rPr sz="2400" dirty="0" err="1"/>
              <a:t>návratu</a:t>
            </a:r>
            <a:r>
              <a:rPr sz="2400" dirty="0"/>
              <a:t> do </a:t>
            </a:r>
            <a:r>
              <a:rPr sz="2400" dirty="0" err="1"/>
              <a:t>aktivního</a:t>
            </a:r>
            <a:r>
              <a:rPr sz="2400" dirty="0"/>
              <a:t> </a:t>
            </a:r>
            <a:r>
              <a:rPr sz="2400" dirty="0" err="1" smtClean="0"/>
              <a:t>života</a:t>
            </a:r>
            <a:endParaRPr lang="cs-CZ" sz="2400" dirty="0" smtClean="0"/>
          </a:p>
          <a:p>
            <a:pPr lvl="1">
              <a:lnSpc>
                <a:spcPct val="100000"/>
              </a:lnSpc>
            </a:pPr>
            <a:r>
              <a:rPr sz="2115" dirty="0" err="1" smtClean="0"/>
              <a:t>potvrzen</a:t>
            </a:r>
            <a:r>
              <a:rPr lang="cs-CZ" sz="2115" dirty="0" smtClean="0"/>
              <a:t>o</a:t>
            </a:r>
            <a:r>
              <a:rPr sz="2115" dirty="0" smtClean="0"/>
              <a:t> </a:t>
            </a:r>
            <a:r>
              <a:rPr sz="2115" dirty="0" err="1"/>
              <a:t>mnoha</a:t>
            </a:r>
            <a:r>
              <a:rPr sz="2115" dirty="0"/>
              <a:t> </a:t>
            </a:r>
            <a:r>
              <a:rPr sz="2115" dirty="0" err="1"/>
              <a:t>výzkumy</a:t>
            </a:r>
            <a:r>
              <a:rPr sz="2115" dirty="0"/>
              <a:t> - </a:t>
            </a:r>
            <a:r>
              <a:rPr sz="2115" dirty="0" err="1"/>
              <a:t>signifikantní</a:t>
            </a:r>
            <a:r>
              <a:rPr sz="2115" dirty="0"/>
              <a:t> </a:t>
            </a:r>
            <a:r>
              <a:rPr sz="2115" dirty="0" err="1"/>
              <a:t>vztah</a:t>
            </a:r>
            <a:r>
              <a:rPr sz="2115" dirty="0"/>
              <a:t> </a:t>
            </a:r>
            <a:r>
              <a:rPr sz="2115" dirty="0" err="1"/>
              <a:t>mezi</a:t>
            </a:r>
            <a:r>
              <a:rPr sz="2115" dirty="0"/>
              <a:t> QL, </a:t>
            </a:r>
            <a:r>
              <a:rPr sz="2115" dirty="0" err="1"/>
              <a:t>celkovým</a:t>
            </a:r>
            <a:r>
              <a:rPr sz="2115" dirty="0"/>
              <a:t> </a:t>
            </a:r>
            <a:r>
              <a:rPr sz="2115" dirty="0" err="1"/>
              <a:t>kognitivním</a:t>
            </a:r>
            <a:r>
              <a:rPr sz="2115" dirty="0"/>
              <a:t> </a:t>
            </a:r>
            <a:r>
              <a:rPr sz="2115" dirty="0" err="1"/>
              <a:t>fungováním</a:t>
            </a:r>
            <a:r>
              <a:rPr sz="2115" dirty="0"/>
              <a:t>, </a:t>
            </a:r>
            <a:r>
              <a:rPr sz="2115" dirty="0" err="1"/>
              <a:t>subjektivním</a:t>
            </a:r>
            <a:r>
              <a:rPr sz="2115" dirty="0"/>
              <a:t> </a:t>
            </a:r>
            <a:r>
              <a:rPr sz="2115" dirty="0" err="1"/>
              <a:t>oslabením</a:t>
            </a:r>
            <a:r>
              <a:rPr sz="2115" dirty="0"/>
              <a:t> a </a:t>
            </a:r>
            <a:r>
              <a:rPr sz="2115" dirty="0" err="1"/>
              <a:t>spokojeností</a:t>
            </a:r>
            <a:r>
              <a:rPr sz="2115" dirty="0"/>
              <a:t> s </a:t>
            </a:r>
            <a:r>
              <a:rPr sz="2115" dirty="0" err="1"/>
              <a:t>podporou</a:t>
            </a:r>
            <a:r>
              <a:rPr sz="2115" dirty="0"/>
              <a:t> </a:t>
            </a:r>
            <a:r>
              <a:rPr sz="2115" dirty="0" err="1"/>
              <a:t>druhých</a:t>
            </a:r>
            <a:endParaRPr sz="2115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spokojeni</a:t>
            </a:r>
            <a:r>
              <a:rPr sz="2400" dirty="0"/>
              <a:t> s </a:t>
            </a:r>
            <a:r>
              <a:rPr sz="2400" dirty="0" err="1"/>
              <a:t>lékařskou</a:t>
            </a:r>
            <a:r>
              <a:rPr sz="2400" dirty="0"/>
              <a:t> </a:t>
            </a:r>
            <a:r>
              <a:rPr sz="2400" dirty="0" err="1"/>
              <a:t>péčí</a:t>
            </a:r>
            <a:r>
              <a:rPr sz="2400" dirty="0"/>
              <a:t> </a:t>
            </a:r>
            <a:r>
              <a:rPr lang="cs-CZ" sz="2400" b="1" dirty="0" smtClean="0"/>
              <a:t>X </a:t>
            </a:r>
            <a:r>
              <a:rPr sz="2400" dirty="0" err="1" smtClean="0"/>
              <a:t>časté</a:t>
            </a:r>
            <a:r>
              <a:rPr sz="2400" dirty="0" smtClean="0"/>
              <a:t> </a:t>
            </a:r>
            <a:r>
              <a:rPr sz="2400" dirty="0" err="1"/>
              <a:t>opomíjení</a:t>
            </a:r>
            <a:r>
              <a:rPr sz="2400" dirty="0"/>
              <a:t>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existenciálních</a:t>
            </a:r>
            <a:r>
              <a:rPr sz="2400" dirty="0"/>
              <a:t> </a:t>
            </a:r>
            <a:r>
              <a:rPr sz="2400" dirty="0" err="1"/>
              <a:t>potřeb</a:t>
            </a:r>
            <a:r>
              <a:rPr sz="2400" dirty="0"/>
              <a:t> a </a:t>
            </a:r>
            <a:r>
              <a:rPr sz="2400" dirty="0" err="1"/>
              <a:t>podpory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r</a:t>
            </a:r>
            <a:r>
              <a:rPr sz="2400" dirty="0" err="1" smtClean="0"/>
              <a:t>odinní</a:t>
            </a:r>
            <a:r>
              <a:rPr sz="2400" dirty="0" smtClean="0"/>
              <a:t> </a:t>
            </a:r>
            <a:r>
              <a:rPr sz="2400" dirty="0" err="1"/>
              <a:t>příslušníci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obecně</a:t>
            </a:r>
            <a:r>
              <a:rPr sz="2400" dirty="0"/>
              <a:t> </a:t>
            </a:r>
            <a:r>
              <a:rPr sz="2400" dirty="0" err="1"/>
              <a:t>vnímáni</a:t>
            </a:r>
            <a:r>
              <a:rPr sz="2400" dirty="0"/>
              <a:t> </a:t>
            </a:r>
            <a:r>
              <a:rPr sz="2400" dirty="0" err="1"/>
              <a:t>jako</a:t>
            </a:r>
            <a:r>
              <a:rPr sz="2400" dirty="0"/>
              <a:t> </a:t>
            </a:r>
            <a:r>
              <a:rPr sz="2400" dirty="0" err="1"/>
              <a:t>nejcennější</a:t>
            </a:r>
            <a:r>
              <a:rPr sz="2400" dirty="0"/>
              <a:t> </a:t>
            </a:r>
            <a:r>
              <a:rPr sz="2400" dirty="0" err="1"/>
              <a:t>emoční</a:t>
            </a:r>
            <a:r>
              <a:rPr sz="2400" dirty="0"/>
              <a:t> </a:t>
            </a:r>
            <a:r>
              <a:rPr lang="cs-CZ" sz="2400" dirty="0" smtClean="0"/>
              <a:t>                          </a:t>
            </a:r>
            <a:r>
              <a:rPr sz="2400" dirty="0" smtClean="0"/>
              <a:t>a </a:t>
            </a:r>
            <a:r>
              <a:rPr sz="2400" dirty="0" err="1"/>
              <a:t>instrumentální</a:t>
            </a:r>
            <a:r>
              <a:rPr sz="2400" dirty="0"/>
              <a:t> </a:t>
            </a:r>
            <a:r>
              <a:rPr sz="2400" dirty="0" err="1"/>
              <a:t>zdroj</a:t>
            </a:r>
            <a:r>
              <a:rPr sz="2400" dirty="0"/>
              <a:t> </a:t>
            </a:r>
            <a:r>
              <a:rPr sz="2400" dirty="0" err="1"/>
              <a:t>podpory</a:t>
            </a:r>
            <a:r>
              <a:rPr sz="2400" dirty="0"/>
              <a:t> v </a:t>
            </a:r>
            <a:r>
              <a:rPr sz="2400" dirty="0" err="1"/>
              <a:t>průběhu</a:t>
            </a:r>
            <a:r>
              <a:rPr sz="2400" dirty="0"/>
              <a:t> </a:t>
            </a:r>
            <a:r>
              <a:rPr sz="2400" dirty="0" err="1"/>
              <a:t>celé</a:t>
            </a:r>
            <a:r>
              <a:rPr sz="2400" dirty="0"/>
              <a:t> </a:t>
            </a:r>
            <a:r>
              <a:rPr sz="2400" dirty="0" err="1"/>
              <a:t>léčby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Kognitivní rehabilitace a PST"/>
          <p:cNvSpPr txBox="1">
            <a:spLocks noGrp="1"/>
          </p:cNvSpPr>
          <p:nvPr>
            <p:ph type="title"/>
          </p:nvPr>
        </p:nvSpPr>
        <p:spPr>
          <a:xfrm>
            <a:off x="3002695" y="444554"/>
            <a:ext cx="9799347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rehabilitace</a:t>
            </a:r>
            <a:r>
              <a:rPr sz="4800" dirty="0"/>
              <a:t> a PST</a:t>
            </a:r>
          </a:p>
        </p:txBody>
      </p:sp>
      <p:sp>
        <p:nvSpPr>
          <p:cNvPr id="161" name="KR - systematická, fčně orientovaná terapeutická aktivita, která je založena na podrobné diagnostice a porozumění pacientovu deficitu ve vztahu mozek-chování…"/>
          <p:cNvSpPr txBox="1">
            <a:spLocks noGrp="1"/>
          </p:cNvSpPr>
          <p:nvPr>
            <p:ph type="body" idx="1"/>
          </p:nvPr>
        </p:nvSpPr>
        <p:spPr>
          <a:xfrm>
            <a:off x="407773" y="2088293"/>
            <a:ext cx="12394269" cy="76653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- </a:t>
            </a:r>
            <a:r>
              <a:rPr sz="2400" dirty="0" err="1"/>
              <a:t>systematická</a:t>
            </a:r>
            <a:r>
              <a:rPr sz="2400" dirty="0"/>
              <a:t>, </a:t>
            </a:r>
            <a:r>
              <a:rPr sz="2400" dirty="0" err="1"/>
              <a:t>fčně</a:t>
            </a:r>
            <a:r>
              <a:rPr sz="2400" dirty="0"/>
              <a:t> </a:t>
            </a:r>
            <a:r>
              <a:rPr sz="2400" dirty="0" err="1"/>
              <a:t>orientovaná</a:t>
            </a:r>
            <a:r>
              <a:rPr sz="2400" dirty="0"/>
              <a:t> </a:t>
            </a:r>
            <a:r>
              <a:rPr sz="2400" dirty="0" err="1"/>
              <a:t>terapeutická</a:t>
            </a:r>
            <a:r>
              <a:rPr sz="2400" dirty="0"/>
              <a:t> </a:t>
            </a:r>
            <a:r>
              <a:rPr sz="2400" dirty="0" err="1"/>
              <a:t>aktivita</a:t>
            </a:r>
            <a:r>
              <a:rPr sz="2400" dirty="0"/>
              <a:t>, </a:t>
            </a:r>
            <a:r>
              <a:rPr sz="2400" dirty="0" err="1"/>
              <a:t>která</a:t>
            </a:r>
            <a:r>
              <a:rPr sz="2400" dirty="0"/>
              <a:t> je </a:t>
            </a:r>
            <a:r>
              <a:rPr sz="2400" dirty="0" err="1"/>
              <a:t>založena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podrobné</a:t>
            </a:r>
            <a:r>
              <a:rPr sz="2400" dirty="0"/>
              <a:t> </a:t>
            </a:r>
            <a:r>
              <a:rPr sz="2400" dirty="0" err="1"/>
              <a:t>diagnostice</a:t>
            </a:r>
            <a:r>
              <a:rPr sz="2400" dirty="0"/>
              <a:t> a </a:t>
            </a:r>
            <a:r>
              <a:rPr sz="2400" dirty="0" err="1"/>
              <a:t>porozumění</a:t>
            </a:r>
            <a:r>
              <a:rPr sz="2400" dirty="0"/>
              <a:t> </a:t>
            </a:r>
            <a:r>
              <a:rPr sz="2400" dirty="0" err="1"/>
              <a:t>pacientovu</a:t>
            </a:r>
            <a:r>
              <a:rPr sz="2400" dirty="0"/>
              <a:t> </a:t>
            </a:r>
            <a:r>
              <a:rPr sz="2400" dirty="0" err="1"/>
              <a:t>deficitu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vztahu</a:t>
            </a:r>
            <a:r>
              <a:rPr sz="2400" dirty="0"/>
              <a:t> </a:t>
            </a:r>
            <a:r>
              <a:rPr sz="2400" dirty="0" err="1"/>
              <a:t>mozek-chování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PST se </a:t>
            </a:r>
            <a:r>
              <a:rPr sz="2400" dirty="0" err="1"/>
              <a:t>zaměřuje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zlepšení</a:t>
            </a:r>
            <a:r>
              <a:rPr sz="2400" dirty="0"/>
              <a:t> </a:t>
            </a:r>
            <a:r>
              <a:rPr sz="2400" dirty="0" err="1"/>
              <a:t>emočního</a:t>
            </a:r>
            <a:r>
              <a:rPr sz="2400" dirty="0"/>
              <a:t> </a:t>
            </a:r>
            <a:r>
              <a:rPr sz="2400" dirty="0" err="1"/>
              <a:t>stavu</a:t>
            </a:r>
            <a:r>
              <a:rPr sz="2400" dirty="0"/>
              <a:t> a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adaptaci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změněnou</a:t>
            </a:r>
            <a:r>
              <a:rPr sz="2400" dirty="0"/>
              <a:t> </a:t>
            </a:r>
            <a:r>
              <a:rPr sz="2400" dirty="0" err="1"/>
              <a:t>životní</a:t>
            </a:r>
            <a:r>
              <a:rPr sz="2400" dirty="0"/>
              <a:t> </a:t>
            </a:r>
            <a:r>
              <a:rPr sz="2400" dirty="0" err="1"/>
              <a:t>situaci</a:t>
            </a:r>
            <a:r>
              <a:rPr sz="2400" dirty="0"/>
              <a:t> </a:t>
            </a:r>
            <a:r>
              <a:rPr sz="2400" dirty="0" err="1"/>
              <a:t>vlivem</a:t>
            </a:r>
            <a:r>
              <a:rPr sz="2400" dirty="0"/>
              <a:t> </a:t>
            </a:r>
            <a:r>
              <a:rPr sz="2400" dirty="0" err="1"/>
              <a:t>nemoci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běžné</a:t>
            </a:r>
            <a:r>
              <a:rPr sz="2400" dirty="0"/>
              <a:t> </a:t>
            </a:r>
            <a:r>
              <a:rPr sz="2400" dirty="0" err="1"/>
              <a:t>praxi</a:t>
            </a:r>
            <a:r>
              <a:rPr sz="2400" dirty="0"/>
              <a:t> se </a:t>
            </a:r>
            <a:r>
              <a:rPr sz="2400" dirty="0" err="1"/>
              <a:t>oba</a:t>
            </a:r>
            <a:r>
              <a:rPr sz="2400" dirty="0"/>
              <a:t> </a:t>
            </a:r>
            <a:r>
              <a:rPr sz="2400" dirty="0" err="1"/>
              <a:t>typy</a:t>
            </a:r>
            <a:r>
              <a:rPr sz="2400" dirty="0"/>
              <a:t> </a:t>
            </a:r>
            <a:r>
              <a:rPr sz="2400" dirty="0" err="1"/>
              <a:t>intervencí</a:t>
            </a:r>
            <a:r>
              <a:rPr sz="2400" dirty="0"/>
              <a:t> </a:t>
            </a:r>
            <a:r>
              <a:rPr sz="2400" dirty="0" err="1"/>
              <a:t>prolínají</a:t>
            </a:r>
            <a:r>
              <a:rPr sz="2400" dirty="0"/>
              <a:t> a </a:t>
            </a:r>
            <a:r>
              <a:rPr sz="2400" dirty="0" err="1"/>
              <a:t>vzájemně</a:t>
            </a:r>
            <a:r>
              <a:rPr sz="2400" dirty="0"/>
              <a:t> </a:t>
            </a:r>
            <a:r>
              <a:rPr sz="2400" dirty="0" err="1"/>
              <a:t>doplňují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/>
              <a:t>historii</a:t>
            </a:r>
            <a:r>
              <a:rPr sz="2400" dirty="0"/>
              <a:t> - </a:t>
            </a:r>
            <a:r>
              <a:rPr sz="2400" dirty="0" err="1"/>
              <a:t>větší</a:t>
            </a:r>
            <a:r>
              <a:rPr sz="2400" dirty="0"/>
              <a:t> </a:t>
            </a:r>
            <a:r>
              <a:rPr sz="2400" dirty="0" err="1"/>
              <a:t>zájem</a:t>
            </a:r>
            <a:r>
              <a:rPr sz="2400" dirty="0"/>
              <a:t> o KR u </a:t>
            </a:r>
            <a:r>
              <a:rPr sz="2400" dirty="0" err="1"/>
              <a:t>této</a:t>
            </a:r>
            <a:r>
              <a:rPr sz="2400" dirty="0"/>
              <a:t> </a:t>
            </a:r>
            <a:r>
              <a:rPr sz="2400" dirty="0" err="1"/>
              <a:t>skupiny</a:t>
            </a:r>
            <a:r>
              <a:rPr sz="2400" dirty="0"/>
              <a:t> </a:t>
            </a:r>
            <a:r>
              <a:rPr sz="2400" dirty="0" err="1"/>
              <a:t>pacientů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např</a:t>
            </a:r>
            <a:r>
              <a:rPr sz="2400" dirty="0"/>
              <a:t>. u CMP,..  - </a:t>
            </a:r>
            <a:r>
              <a:rPr sz="2400" dirty="0" err="1"/>
              <a:t>důvodem</a:t>
            </a:r>
            <a:r>
              <a:rPr sz="2400" dirty="0"/>
              <a:t> je </a:t>
            </a:r>
            <a:r>
              <a:rPr sz="2400" dirty="0" err="1"/>
              <a:t>progresivní</a:t>
            </a:r>
            <a:r>
              <a:rPr sz="2400" dirty="0"/>
              <a:t> </a:t>
            </a:r>
            <a:r>
              <a:rPr sz="2400" dirty="0" err="1"/>
              <a:t>povaha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a </a:t>
            </a:r>
            <a:r>
              <a:rPr sz="2400" dirty="0" err="1"/>
              <a:t>nejistá</a:t>
            </a:r>
            <a:r>
              <a:rPr sz="2400" dirty="0"/>
              <a:t> </a:t>
            </a:r>
            <a:r>
              <a:rPr sz="2400" dirty="0" err="1"/>
              <a:t>prognóza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err="1" smtClean="0"/>
              <a:t>ú</a:t>
            </a:r>
            <a:r>
              <a:rPr sz="2400" dirty="0" err="1" smtClean="0"/>
              <a:t>spěch</a:t>
            </a:r>
            <a:r>
              <a:rPr sz="2400" dirty="0" smtClean="0"/>
              <a:t> </a:t>
            </a:r>
            <a:r>
              <a:rPr sz="2400" dirty="0"/>
              <a:t>KR je </a:t>
            </a:r>
            <a:r>
              <a:rPr sz="2400" dirty="0" err="1"/>
              <a:t>hůře</a:t>
            </a:r>
            <a:r>
              <a:rPr sz="2400" dirty="0"/>
              <a:t> </a:t>
            </a:r>
            <a:r>
              <a:rPr sz="2400" dirty="0" err="1"/>
              <a:t>předvídatelný</a:t>
            </a:r>
            <a:r>
              <a:rPr sz="2400" dirty="0"/>
              <a:t>, </a:t>
            </a:r>
            <a:r>
              <a:rPr sz="2400" dirty="0" err="1"/>
              <a:t>protože</a:t>
            </a:r>
            <a:r>
              <a:rPr sz="2400" dirty="0"/>
              <a:t> KD je </a:t>
            </a:r>
            <a:r>
              <a:rPr sz="2400" dirty="0" err="1"/>
              <a:t>proměnlivý</a:t>
            </a:r>
            <a:r>
              <a:rPr sz="2400" dirty="0"/>
              <a:t>, </a:t>
            </a:r>
            <a:r>
              <a:rPr sz="2400" dirty="0" err="1"/>
              <a:t>zvláště</a:t>
            </a:r>
            <a:r>
              <a:rPr sz="2400" dirty="0"/>
              <a:t> u </a:t>
            </a:r>
            <a:r>
              <a:rPr sz="2400" dirty="0" err="1"/>
              <a:t>vysoce</a:t>
            </a:r>
            <a:r>
              <a:rPr sz="2400" dirty="0"/>
              <a:t> </a:t>
            </a:r>
            <a:r>
              <a:rPr sz="2400" dirty="0" err="1"/>
              <a:t>zhoubných</a:t>
            </a:r>
            <a:r>
              <a:rPr sz="2400" dirty="0"/>
              <a:t> a </a:t>
            </a:r>
            <a:r>
              <a:rPr sz="2400" dirty="0" err="1"/>
              <a:t>rychle</a:t>
            </a:r>
            <a:r>
              <a:rPr sz="2400" dirty="0"/>
              <a:t> </a:t>
            </a:r>
            <a:r>
              <a:rPr sz="2400" dirty="0" err="1"/>
              <a:t>rostoucích</a:t>
            </a:r>
            <a:r>
              <a:rPr sz="2400" dirty="0"/>
              <a:t> </a:t>
            </a:r>
            <a:r>
              <a:rPr sz="2400" dirty="0" err="1"/>
              <a:t>tumorů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a </a:t>
            </a:r>
            <a:r>
              <a:rPr sz="2400" dirty="0" err="1"/>
              <a:t>podpůrné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 - </a:t>
            </a:r>
            <a:r>
              <a:rPr sz="2400" dirty="0" err="1"/>
              <a:t>velmi</a:t>
            </a:r>
            <a:r>
              <a:rPr sz="2400" dirty="0"/>
              <a:t> </a:t>
            </a:r>
            <a:r>
              <a:rPr sz="2400" dirty="0" err="1"/>
              <a:t>užitečné</a:t>
            </a:r>
            <a:r>
              <a:rPr sz="2400" dirty="0"/>
              <a:t> u </a:t>
            </a:r>
            <a:r>
              <a:rPr sz="2400" dirty="0" err="1"/>
              <a:t>pomaleji</a:t>
            </a:r>
            <a:r>
              <a:rPr sz="2400" dirty="0"/>
              <a:t> </a:t>
            </a:r>
            <a:r>
              <a:rPr sz="2400" dirty="0" err="1"/>
              <a:t>progredujících</a:t>
            </a:r>
            <a:r>
              <a:rPr sz="2400" dirty="0"/>
              <a:t> </a:t>
            </a:r>
            <a:r>
              <a:rPr sz="2400" dirty="0" err="1"/>
              <a:t>tumorů</a:t>
            </a:r>
            <a:r>
              <a:rPr sz="2400" dirty="0"/>
              <a:t> </a:t>
            </a:r>
            <a:r>
              <a:rPr lang="cs-CZ" sz="2400" dirty="0" smtClean="0"/>
              <a:t>              </a:t>
            </a:r>
            <a:r>
              <a:rPr sz="2400" dirty="0" smtClean="0"/>
              <a:t>a </a:t>
            </a:r>
            <a:r>
              <a:rPr sz="2400" dirty="0" err="1"/>
              <a:t>mladších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400" dirty="0" smtClean="0"/>
              <a:t>u</a:t>
            </a:r>
            <a:r>
              <a:rPr sz="2400" dirty="0" smtClean="0"/>
              <a:t> </a:t>
            </a:r>
            <a:r>
              <a:rPr sz="2400" dirty="0" err="1"/>
              <a:t>gliomů</a:t>
            </a:r>
            <a:r>
              <a:rPr sz="2400" dirty="0"/>
              <a:t> </a:t>
            </a:r>
            <a:r>
              <a:rPr sz="2400" dirty="0" err="1"/>
              <a:t>dochází</a:t>
            </a:r>
            <a:r>
              <a:rPr sz="2400" dirty="0"/>
              <a:t> v </a:t>
            </a:r>
            <a:r>
              <a:rPr sz="2400" dirty="0" err="1"/>
              <a:t>časné</a:t>
            </a:r>
            <a:r>
              <a:rPr sz="2400" dirty="0"/>
              <a:t> </a:t>
            </a:r>
            <a:r>
              <a:rPr sz="2400" dirty="0" err="1"/>
              <a:t>fázi</a:t>
            </a:r>
            <a:r>
              <a:rPr sz="2400" dirty="0"/>
              <a:t> </a:t>
            </a:r>
            <a:r>
              <a:rPr sz="2400" dirty="0" err="1"/>
              <a:t>ke</a:t>
            </a:r>
            <a:r>
              <a:rPr sz="2400" dirty="0"/>
              <a:t> </a:t>
            </a:r>
            <a:r>
              <a:rPr sz="2400" dirty="0" err="1"/>
              <a:t>snížení</a:t>
            </a:r>
            <a:r>
              <a:rPr sz="2400" dirty="0"/>
              <a:t>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kapacity</a:t>
            </a:r>
            <a:r>
              <a:rPr sz="2400" dirty="0"/>
              <a:t>, </a:t>
            </a:r>
            <a:r>
              <a:rPr sz="2400" dirty="0" err="1"/>
              <a:t>zvýšené</a:t>
            </a:r>
            <a:r>
              <a:rPr sz="2400" dirty="0"/>
              <a:t> </a:t>
            </a:r>
            <a:r>
              <a:rPr sz="2400" dirty="0" err="1"/>
              <a:t>unavitelnosti</a:t>
            </a:r>
            <a:r>
              <a:rPr sz="2400" dirty="0"/>
              <a:t> a </a:t>
            </a:r>
            <a:r>
              <a:rPr sz="2400" dirty="0" err="1"/>
              <a:t>narušení</a:t>
            </a:r>
            <a:r>
              <a:rPr sz="2400" dirty="0"/>
              <a:t> </a:t>
            </a:r>
            <a:r>
              <a:rPr sz="2400" dirty="0" err="1"/>
              <a:t>vědomí</a:t>
            </a:r>
            <a:r>
              <a:rPr sz="2400" dirty="0"/>
              <a:t> - </a:t>
            </a:r>
            <a:r>
              <a:rPr sz="2400" dirty="0" err="1"/>
              <a:t>znemožňuje</a:t>
            </a:r>
            <a:r>
              <a:rPr sz="2400" dirty="0"/>
              <a:t> </a:t>
            </a:r>
            <a:r>
              <a:rPr sz="2400" dirty="0" err="1"/>
              <a:t>systemstičtější</a:t>
            </a:r>
            <a:r>
              <a:rPr sz="2400" dirty="0"/>
              <a:t> KR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400" dirty="0"/>
              <a:t>KR </a:t>
            </a:r>
            <a:r>
              <a:rPr sz="2400" dirty="0" err="1"/>
              <a:t>spolu</a:t>
            </a:r>
            <a:r>
              <a:rPr sz="2400" dirty="0"/>
              <a:t> s </a:t>
            </a:r>
            <a:r>
              <a:rPr sz="2400" dirty="0" err="1"/>
              <a:t>farmakologickou</a:t>
            </a:r>
            <a:r>
              <a:rPr sz="2400" dirty="0"/>
              <a:t> </a:t>
            </a:r>
            <a:r>
              <a:rPr sz="2400" dirty="0" err="1"/>
              <a:t>léčbou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zvýšit</a:t>
            </a:r>
            <a:r>
              <a:rPr sz="2400" dirty="0"/>
              <a:t> </a:t>
            </a:r>
            <a:r>
              <a:rPr sz="2400" dirty="0" err="1"/>
              <a:t>reziduální</a:t>
            </a:r>
            <a:r>
              <a:rPr sz="2400" dirty="0"/>
              <a:t> </a:t>
            </a:r>
            <a:r>
              <a:rPr sz="2400" dirty="0" err="1"/>
              <a:t>funkční</a:t>
            </a:r>
            <a:r>
              <a:rPr sz="2400" dirty="0"/>
              <a:t> </a:t>
            </a:r>
            <a:r>
              <a:rPr sz="2400" dirty="0" err="1"/>
              <a:t>kapacitu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akraniální nádory - primární x sekundární…"/>
          <p:cNvSpPr txBox="1">
            <a:spLocks noGrp="1"/>
          </p:cNvSpPr>
          <p:nvPr>
            <p:ph type="body" idx="1"/>
          </p:nvPr>
        </p:nvSpPr>
        <p:spPr>
          <a:xfrm>
            <a:off x="408803" y="877330"/>
            <a:ext cx="12207445" cy="8699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i</a:t>
            </a:r>
            <a:r>
              <a:rPr sz="2200" dirty="0" err="1" smtClean="0"/>
              <a:t>ntrakraniální</a:t>
            </a:r>
            <a:r>
              <a:rPr sz="2200" dirty="0" smtClean="0"/>
              <a:t> </a:t>
            </a:r>
            <a:r>
              <a:rPr sz="2200" dirty="0" err="1"/>
              <a:t>nádory</a:t>
            </a:r>
            <a:r>
              <a:rPr sz="2200" dirty="0"/>
              <a:t> - </a:t>
            </a:r>
            <a:r>
              <a:rPr sz="2200" b="1" dirty="0" err="1"/>
              <a:t>primární</a:t>
            </a:r>
            <a:r>
              <a:rPr sz="2200" b="1" dirty="0"/>
              <a:t> x </a:t>
            </a:r>
            <a:r>
              <a:rPr sz="2200" b="1" dirty="0" err="1"/>
              <a:t>sekundární</a:t>
            </a:r>
            <a:endParaRPr sz="2200" b="1" dirty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1915" dirty="0" smtClean="0"/>
              <a:t>p</a:t>
            </a:r>
            <a:r>
              <a:rPr sz="1915" dirty="0" err="1" smtClean="0"/>
              <a:t>rimární</a:t>
            </a:r>
            <a:r>
              <a:rPr sz="1915" dirty="0" smtClean="0"/>
              <a:t> </a:t>
            </a:r>
            <a:r>
              <a:rPr sz="1915" dirty="0" err="1"/>
              <a:t>vznikají</a:t>
            </a:r>
            <a:r>
              <a:rPr sz="1915" dirty="0"/>
              <a:t> </a:t>
            </a:r>
            <a:r>
              <a:rPr sz="1915" dirty="0" err="1"/>
              <a:t>nádorovým</a:t>
            </a:r>
            <a:r>
              <a:rPr sz="1915" dirty="0"/>
              <a:t> </a:t>
            </a:r>
            <a:r>
              <a:rPr sz="1915" dirty="0" err="1"/>
              <a:t>bujením</a:t>
            </a:r>
            <a:r>
              <a:rPr sz="1915" dirty="0"/>
              <a:t> </a:t>
            </a:r>
            <a:r>
              <a:rPr sz="1915" dirty="0" err="1"/>
              <a:t>různých</a:t>
            </a:r>
            <a:r>
              <a:rPr sz="1915" dirty="0"/>
              <a:t> </a:t>
            </a:r>
            <a:r>
              <a:rPr sz="1915" dirty="0" err="1"/>
              <a:t>tkání</a:t>
            </a:r>
            <a:r>
              <a:rPr sz="1915" dirty="0"/>
              <a:t> NS</a:t>
            </a:r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1915" dirty="0" err="1" smtClean="0"/>
              <a:t>s</a:t>
            </a:r>
            <a:r>
              <a:rPr sz="1915" dirty="0" err="1" smtClean="0"/>
              <a:t>ekundární</a:t>
            </a:r>
            <a:r>
              <a:rPr sz="1915" dirty="0" smtClean="0"/>
              <a:t> </a:t>
            </a:r>
            <a:r>
              <a:rPr sz="1915" dirty="0" err="1"/>
              <a:t>jsou</a:t>
            </a:r>
            <a:r>
              <a:rPr sz="1915" dirty="0"/>
              <a:t> </a:t>
            </a:r>
            <a:r>
              <a:rPr sz="1915" dirty="0" err="1"/>
              <a:t>obvykle</a:t>
            </a:r>
            <a:r>
              <a:rPr sz="1915" dirty="0"/>
              <a:t> </a:t>
            </a:r>
            <a:r>
              <a:rPr sz="1915" dirty="0" err="1"/>
              <a:t>výsledkem</a:t>
            </a:r>
            <a:r>
              <a:rPr sz="1915" dirty="0"/>
              <a:t> </a:t>
            </a:r>
            <a:r>
              <a:rPr sz="1915" dirty="0" err="1"/>
              <a:t>metastatického</a:t>
            </a:r>
            <a:r>
              <a:rPr sz="1915" dirty="0"/>
              <a:t> </a:t>
            </a:r>
            <a:r>
              <a:rPr sz="1915" dirty="0" err="1"/>
              <a:t>rozšíření</a:t>
            </a:r>
            <a:r>
              <a:rPr sz="1915" dirty="0"/>
              <a:t> </a:t>
            </a:r>
            <a:r>
              <a:rPr sz="1915" dirty="0" err="1"/>
              <a:t>nádorů</a:t>
            </a:r>
            <a:r>
              <a:rPr sz="1915" dirty="0"/>
              <a:t> </a:t>
            </a:r>
            <a:r>
              <a:rPr sz="1915" dirty="0" err="1"/>
              <a:t>jiných</a:t>
            </a:r>
            <a:r>
              <a:rPr sz="1915" dirty="0"/>
              <a:t> </a:t>
            </a:r>
            <a:r>
              <a:rPr sz="1915" dirty="0" err="1"/>
              <a:t>orgánů</a:t>
            </a:r>
            <a:endParaRPr sz="1915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b="1" dirty="0" err="1" smtClean="0"/>
              <a:t>b</a:t>
            </a:r>
            <a:r>
              <a:rPr sz="2200" b="1" dirty="0" err="1" smtClean="0"/>
              <a:t>enigní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nezhoubné</a:t>
            </a:r>
            <a:r>
              <a:rPr sz="2200" b="1" dirty="0"/>
              <a:t>) x </a:t>
            </a:r>
            <a:r>
              <a:rPr sz="2200" b="1" dirty="0" err="1"/>
              <a:t>maligní</a:t>
            </a:r>
            <a:r>
              <a:rPr sz="2200" b="1" dirty="0"/>
              <a:t> (</a:t>
            </a:r>
            <a:r>
              <a:rPr sz="2200" b="1" dirty="0" err="1"/>
              <a:t>zhoubné</a:t>
            </a:r>
            <a:r>
              <a:rPr sz="2200" b="1" dirty="0"/>
              <a:t>), </a:t>
            </a:r>
            <a:r>
              <a:rPr sz="2200" dirty="0" err="1"/>
              <a:t>dělí</a:t>
            </a:r>
            <a:r>
              <a:rPr sz="2200" dirty="0"/>
              <a:t> se </a:t>
            </a:r>
            <a:r>
              <a:rPr sz="2200" dirty="0" err="1"/>
              <a:t>dále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histologického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stupně</a:t>
            </a:r>
            <a:r>
              <a:rPr sz="2200" dirty="0"/>
              <a:t> malignity </a:t>
            </a: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endParaRPr sz="2200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25611" y="3472249"/>
            <a:ext cx="10824519" cy="61042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áze PST a KR"/>
          <p:cNvSpPr txBox="1">
            <a:spLocks noGrp="1"/>
          </p:cNvSpPr>
          <p:nvPr>
            <p:ph type="title"/>
          </p:nvPr>
        </p:nvSpPr>
        <p:spPr>
          <a:xfrm>
            <a:off x="3088640" y="2442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Fáze</a:t>
            </a:r>
            <a:r>
              <a:rPr sz="4800" dirty="0"/>
              <a:t> PST a KR</a:t>
            </a:r>
          </a:p>
        </p:txBody>
      </p:sp>
      <p:sp>
        <p:nvSpPr>
          <p:cNvPr id="164" name="Nově diagnostikované onemocnění - krizová intervence, psychosociální podpora, individuální a rodinná PST, podpůrné skupiny; pomoc ve fázi sdělování dg a vyrovnávání se s touto informací…"/>
          <p:cNvSpPr txBox="1">
            <a:spLocks noGrp="1"/>
          </p:cNvSpPr>
          <p:nvPr>
            <p:ph type="body" idx="1"/>
          </p:nvPr>
        </p:nvSpPr>
        <p:spPr>
          <a:xfrm>
            <a:off x="370703" y="2125362"/>
            <a:ext cx="12430897" cy="74511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dirty="0" err="1" smtClean="0"/>
              <a:t>n</a:t>
            </a:r>
            <a:r>
              <a:rPr sz="2400" dirty="0" err="1" smtClean="0"/>
              <a:t>ově</a:t>
            </a:r>
            <a:r>
              <a:rPr sz="2400" dirty="0" smtClean="0"/>
              <a:t> </a:t>
            </a:r>
            <a:r>
              <a:rPr sz="2400" dirty="0" err="1"/>
              <a:t>diagnostikované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- </a:t>
            </a:r>
            <a:r>
              <a:rPr sz="2400" dirty="0" err="1"/>
              <a:t>krizová</a:t>
            </a:r>
            <a:r>
              <a:rPr sz="2400" dirty="0"/>
              <a:t> </a:t>
            </a:r>
            <a:r>
              <a:rPr sz="2400" dirty="0" err="1"/>
              <a:t>intervence</a:t>
            </a:r>
            <a:r>
              <a:rPr sz="2400" dirty="0"/>
              <a:t>, </a:t>
            </a:r>
            <a:r>
              <a:rPr sz="2400" dirty="0" err="1"/>
              <a:t>psychosociální</a:t>
            </a:r>
            <a:r>
              <a:rPr sz="2400" dirty="0"/>
              <a:t> </a:t>
            </a:r>
            <a:r>
              <a:rPr sz="2400" dirty="0" err="1"/>
              <a:t>podpora</a:t>
            </a:r>
            <a:r>
              <a:rPr sz="2400" dirty="0"/>
              <a:t>, </a:t>
            </a:r>
            <a:r>
              <a:rPr sz="2400" dirty="0" err="1"/>
              <a:t>individuální</a:t>
            </a:r>
            <a:r>
              <a:rPr sz="2400" dirty="0"/>
              <a:t> a </a:t>
            </a:r>
            <a:r>
              <a:rPr sz="2400" dirty="0" err="1"/>
              <a:t>rodinná</a:t>
            </a:r>
            <a:r>
              <a:rPr sz="2400" dirty="0"/>
              <a:t> PST, </a:t>
            </a:r>
            <a:r>
              <a:rPr sz="2400" dirty="0" err="1"/>
              <a:t>podpůrné</a:t>
            </a:r>
            <a:r>
              <a:rPr sz="2400" dirty="0"/>
              <a:t> </a:t>
            </a:r>
            <a:r>
              <a:rPr sz="2400" dirty="0" err="1"/>
              <a:t>skupiny</a:t>
            </a:r>
            <a:r>
              <a:rPr sz="2400" dirty="0"/>
              <a:t>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fázi</a:t>
            </a:r>
            <a:r>
              <a:rPr sz="2400" dirty="0"/>
              <a:t> </a:t>
            </a:r>
            <a:r>
              <a:rPr sz="2400" dirty="0" err="1"/>
              <a:t>sdělování</a:t>
            </a:r>
            <a:r>
              <a:rPr sz="2400" dirty="0"/>
              <a:t> dg a </a:t>
            </a:r>
            <a:r>
              <a:rPr sz="2400" dirty="0" err="1"/>
              <a:t>vyrovnávání</a:t>
            </a:r>
            <a:r>
              <a:rPr sz="2400" dirty="0"/>
              <a:t> se s </a:t>
            </a:r>
            <a:r>
              <a:rPr sz="2400" dirty="0" err="1"/>
              <a:t>touto</a:t>
            </a:r>
            <a:r>
              <a:rPr sz="2400" dirty="0"/>
              <a:t> </a:t>
            </a:r>
            <a:r>
              <a:rPr sz="2400" dirty="0" err="1"/>
              <a:t>informací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b="1" dirty="0" err="1" smtClean="0"/>
              <a:t>a</a:t>
            </a:r>
            <a:r>
              <a:rPr sz="2400" b="1" dirty="0" err="1" smtClean="0"/>
              <a:t>ktivní</a:t>
            </a:r>
            <a:r>
              <a:rPr sz="2400" b="1" dirty="0" smtClean="0"/>
              <a:t> </a:t>
            </a:r>
            <a:r>
              <a:rPr sz="2400" b="1" dirty="0" err="1"/>
              <a:t>léčba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podpora</a:t>
            </a:r>
            <a:r>
              <a:rPr sz="2400" dirty="0"/>
              <a:t> </a:t>
            </a:r>
            <a:r>
              <a:rPr sz="2400" dirty="0" err="1"/>
              <a:t>adaptace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změnu</a:t>
            </a:r>
            <a:r>
              <a:rPr sz="2400" dirty="0"/>
              <a:t> - </a:t>
            </a:r>
            <a:r>
              <a:rPr sz="2400" dirty="0" err="1"/>
              <a:t>odchod</a:t>
            </a:r>
            <a:r>
              <a:rPr sz="2400" dirty="0"/>
              <a:t>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zaměstnání</a:t>
            </a:r>
            <a:r>
              <a:rPr sz="2400" dirty="0"/>
              <a:t>, </a:t>
            </a:r>
            <a:r>
              <a:rPr sz="2400" dirty="0" err="1"/>
              <a:t>zajištění</a:t>
            </a:r>
            <a:r>
              <a:rPr sz="2400" dirty="0"/>
              <a:t> </a:t>
            </a:r>
            <a:r>
              <a:rPr sz="2400" dirty="0" err="1"/>
              <a:t>péče</a:t>
            </a:r>
            <a:r>
              <a:rPr sz="2400" dirty="0"/>
              <a:t> o </a:t>
            </a:r>
            <a:r>
              <a:rPr sz="2400" dirty="0" err="1"/>
              <a:t>děti</a:t>
            </a:r>
            <a:r>
              <a:rPr sz="2400" dirty="0"/>
              <a:t>, </a:t>
            </a:r>
            <a:r>
              <a:rPr sz="2400" dirty="0" err="1"/>
              <a:t>vyřešení</a:t>
            </a:r>
            <a:r>
              <a:rPr sz="2400" dirty="0"/>
              <a:t> </a:t>
            </a:r>
            <a:r>
              <a:rPr sz="2400" dirty="0" err="1"/>
              <a:t>finančních</a:t>
            </a:r>
            <a:r>
              <a:rPr sz="2400" dirty="0"/>
              <a:t> </a:t>
            </a:r>
            <a:r>
              <a:rPr sz="2400" dirty="0" err="1"/>
              <a:t>závazků</a:t>
            </a:r>
            <a:r>
              <a:rPr sz="2400" dirty="0"/>
              <a:t>, </a:t>
            </a:r>
            <a:r>
              <a:rPr sz="2400" dirty="0" err="1"/>
              <a:t>reorganizace</a:t>
            </a:r>
            <a:r>
              <a:rPr sz="2400" dirty="0"/>
              <a:t> </a:t>
            </a:r>
            <a:r>
              <a:rPr sz="2400" dirty="0" err="1"/>
              <a:t>rodinného</a:t>
            </a:r>
            <a:r>
              <a:rPr sz="2400" dirty="0"/>
              <a:t> </a:t>
            </a:r>
            <a:r>
              <a:rPr sz="2400" dirty="0" err="1"/>
              <a:t>systému</a:t>
            </a:r>
            <a:r>
              <a:rPr sz="2400" dirty="0"/>
              <a:t>,..;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vyrovnávání</a:t>
            </a:r>
            <a:r>
              <a:rPr sz="2400" dirty="0"/>
              <a:t> se s </a:t>
            </a:r>
            <a:r>
              <a:rPr sz="2400" dirty="0" err="1"/>
              <a:t>medicínskými</a:t>
            </a:r>
            <a:r>
              <a:rPr sz="2400" dirty="0"/>
              <a:t> </a:t>
            </a:r>
            <a:r>
              <a:rPr sz="2400" dirty="0" err="1"/>
              <a:t>postupy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 a </a:t>
            </a:r>
            <a:r>
              <a:rPr sz="2400" dirty="0" err="1"/>
              <a:t>jejich</a:t>
            </a:r>
            <a:r>
              <a:rPr sz="2400" dirty="0"/>
              <a:t> </a:t>
            </a:r>
            <a:r>
              <a:rPr sz="2400" dirty="0" err="1"/>
              <a:t>negativními</a:t>
            </a:r>
            <a:r>
              <a:rPr sz="2400" dirty="0"/>
              <a:t> </a:t>
            </a:r>
            <a:r>
              <a:rPr sz="2400" dirty="0" err="1"/>
              <a:t>dopady</a:t>
            </a:r>
            <a:r>
              <a:rPr sz="2400" dirty="0"/>
              <a:t>; </a:t>
            </a:r>
            <a:r>
              <a:rPr sz="2400" dirty="0" err="1"/>
              <a:t>pomoc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ventilaci</a:t>
            </a:r>
            <a:r>
              <a:rPr sz="2400" dirty="0"/>
              <a:t> </a:t>
            </a:r>
            <a:r>
              <a:rPr sz="2400" dirty="0" err="1"/>
              <a:t>obav</a:t>
            </a:r>
            <a:r>
              <a:rPr sz="2400" dirty="0"/>
              <a:t> a </a:t>
            </a:r>
            <a:r>
              <a:rPr sz="2400" dirty="0" err="1"/>
              <a:t>úzkostí</a:t>
            </a:r>
            <a:r>
              <a:rPr sz="2400" dirty="0"/>
              <a:t>, </a:t>
            </a:r>
            <a:r>
              <a:rPr sz="2400" dirty="0" err="1"/>
              <a:t>hledání</a:t>
            </a:r>
            <a:r>
              <a:rPr sz="2400" dirty="0"/>
              <a:t> </a:t>
            </a:r>
            <a:r>
              <a:rPr sz="2400" dirty="0" err="1"/>
              <a:t>kompenzačních</a:t>
            </a:r>
            <a:r>
              <a:rPr sz="2400" dirty="0"/>
              <a:t> </a:t>
            </a:r>
            <a:r>
              <a:rPr sz="2400" dirty="0" err="1"/>
              <a:t>pomůcek</a:t>
            </a:r>
            <a:r>
              <a:rPr sz="2400" dirty="0"/>
              <a:t> a </a:t>
            </a:r>
            <a:r>
              <a:rPr sz="2400" dirty="0" err="1"/>
              <a:t>podpůrných</a:t>
            </a:r>
            <a:r>
              <a:rPr sz="2400" dirty="0"/>
              <a:t> </a:t>
            </a:r>
            <a:r>
              <a:rPr sz="2400" dirty="0" err="1"/>
              <a:t>řešení</a:t>
            </a:r>
            <a:r>
              <a:rPr sz="2400" dirty="0"/>
              <a:t>; </a:t>
            </a:r>
            <a:r>
              <a:rPr sz="2400" dirty="0" err="1"/>
              <a:t>někdy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zde</a:t>
            </a:r>
            <a:r>
              <a:rPr sz="2400" dirty="0"/>
              <a:t> </a:t>
            </a:r>
            <a:r>
              <a:rPr sz="2400" dirty="0" err="1"/>
              <a:t>vhodná</a:t>
            </a:r>
            <a:r>
              <a:rPr sz="2400" dirty="0"/>
              <a:t> KR u </a:t>
            </a:r>
            <a:r>
              <a:rPr sz="2400" dirty="0" err="1"/>
              <a:t>mladších</a:t>
            </a:r>
            <a:r>
              <a:rPr sz="2400" dirty="0"/>
              <a:t> a </a:t>
            </a:r>
            <a:r>
              <a:rPr sz="2400" dirty="0" err="1"/>
              <a:t>motivovaných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400" b="1" dirty="0" err="1" smtClean="0"/>
              <a:t>p</a:t>
            </a:r>
            <a:r>
              <a:rPr sz="2400" b="1" dirty="0" err="1" smtClean="0"/>
              <a:t>ostterapeutická</a:t>
            </a:r>
            <a:r>
              <a:rPr sz="2400" b="1" dirty="0" smtClean="0"/>
              <a:t> </a:t>
            </a:r>
            <a:r>
              <a:rPr sz="2400" b="1" dirty="0" err="1"/>
              <a:t>fáze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často</a:t>
            </a:r>
            <a:r>
              <a:rPr sz="2400" dirty="0"/>
              <a:t> </a:t>
            </a:r>
            <a:r>
              <a:rPr sz="2400" dirty="0" err="1"/>
              <a:t>nejnáročnější</a:t>
            </a:r>
            <a:r>
              <a:rPr sz="2400" dirty="0"/>
              <a:t> </a:t>
            </a:r>
            <a:r>
              <a:rPr sz="2400" dirty="0" err="1"/>
              <a:t>fáze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stránce</a:t>
            </a:r>
            <a:r>
              <a:rPr sz="2400" dirty="0"/>
              <a:t> </a:t>
            </a:r>
            <a:r>
              <a:rPr sz="2400" dirty="0" err="1"/>
              <a:t>emoční</a:t>
            </a:r>
            <a:r>
              <a:rPr sz="2400" dirty="0"/>
              <a:t> </a:t>
            </a:r>
            <a:r>
              <a:rPr lang="cs-CZ" sz="2400" dirty="0" smtClean="0"/>
              <a:t>                                </a:t>
            </a:r>
            <a:r>
              <a:rPr sz="2400" dirty="0" err="1" smtClean="0"/>
              <a:t>i</a:t>
            </a:r>
            <a:r>
              <a:rPr sz="2400" dirty="0" smtClean="0"/>
              <a:t> </a:t>
            </a:r>
            <a:r>
              <a:rPr sz="2400" dirty="0" err="1"/>
              <a:t>ekonomické</a:t>
            </a:r>
            <a:r>
              <a:rPr sz="2400" dirty="0"/>
              <a:t>; </a:t>
            </a:r>
            <a:r>
              <a:rPr sz="2400" dirty="0" err="1"/>
              <a:t>adaptace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pozdní</a:t>
            </a:r>
            <a:r>
              <a:rPr sz="2400" dirty="0"/>
              <a:t> </a:t>
            </a:r>
            <a:r>
              <a:rPr sz="2400" dirty="0" err="1"/>
              <a:t>efekt</a:t>
            </a:r>
            <a:r>
              <a:rPr sz="2400" dirty="0"/>
              <a:t> </a:t>
            </a:r>
            <a:r>
              <a:rPr sz="2400" dirty="0" err="1"/>
              <a:t>léčby</a:t>
            </a:r>
            <a:r>
              <a:rPr sz="2400" dirty="0"/>
              <a:t>, </a:t>
            </a:r>
            <a:r>
              <a:rPr sz="2400" dirty="0" err="1"/>
              <a:t>návrat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ztrátu</a:t>
            </a:r>
            <a:r>
              <a:rPr sz="2400" dirty="0"/>
              <a:t> </a:t>
            </a:r>
            <a:r>
              <a:rPr sz="2400" dirty="0" err="1"/>
              <a:t>zaměstnání</a:t>
            </a:r>
            <a:r>
              <a:rPr sz="2400" dirty="0"/>
              <a:t>; </a:t>
            </a:r>
            <a:r>
              <a:rPr sz="2400" dirty="0" err="1"/>
              <a:t>změny</a:t>
            </a:r>
            <a:r>
              <a:rPr sz="2400" dirty="0"/>
              <a:t> v </a:t>
            </a:r>
            <a:r>
              <a:rPr sz="2400" dirty="0" err="1"/>
              <a:t>sociální</a:t>
            </a:r>
            <a:r>
              <a:rPr sz="2400" dirty="0"/>
              <a:t> </a:t>
            </a:r>
            <a:r>
              <a:rPr sz="2400" dirty="0" err="1"/>
              <a:t>oblasti</a:t>
            </a:r>
            <a:r>
              <a:rPr sz="2400" dirty="0"/>
              <a:t> - </a:t>
            </a:r>
            <a:r>
              <a:rPr sz="2400" dirty="0" err="1"/>
              <a:t>úbytek</a:t>
            </a:r>
            <a:r>
              <a:rPr sz="2400" dirty="0"/>
              <a:t> </a:t>
            </a:r>
            <a:r>
              <a:rPr sz="2400" dirty="0" err="1"/>
              <a:t>přátel</a:t>
            </a:r>
            <a:r>
              <a:rPr sz="2400" dirty="0"/>
              <a:t>, </a:t>
            </a:r>
            <a:r>
              <a:rPr sz="2400" dirty="0" err="1"/>
              <a:t>získání</a:t>
            </a:r>
            <a:r>
              <a:rPr sz="2400" dirty="0"/>
              <a:t> </a:t>
            </a:r>
            <a:r>
              <a:rPr sz="2400" dirty="0" err="1"/>
              <a:t>nových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; </a:t>
            </a:r>
            <a:r>
              <a:rPr sz="2400" dirty="0" err="1"/>
              <a:t>znovunabytí</a:t>
            </a:r>
            <a:r>
              <a:rPr sz="2400" dirty="0"/>
              <a:t> </a:t>
            </a:r>
            <a:r>
              <a:rPr sz="2400" dirty="0" err="1"/>
              <a:t>rodinné</a:t>
            </a:r>
            <a:r>
              <a:rPr sz="2400" dirty="0"/>
              <a:t> role; </a:t>
            </a:r>
            <a:r>
              <a:rPr sz="2400" dirty="0" err="1"/>
              <a:t>časté</a:t>
            </a:r>
            <a:r>
              <a:rPr sz="2400" dirty="0"/>
              <a:t> </a:t>
            </a:r>
            <a:r>
              <a:rPr sz="2400" dirty="0" err="1"/>
              <a:t>organické</a:t>
            </a:r>
            <a:r>
              <a:rPr sz="2400" dirty="0"/>
              <a:t> </a:t>
            </a:r>
            <a:r>
              <a:rPr sz="2400" dirty="0" err="1"/>
              <a:t>změny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/>
              <a:t> - </a:t>
            </a:r>
            <a:r>
              <a:rPr sz="2400" dirty="0" err="1"/>
              <a:t>obtížné</a:t>
            </a:r>
            <a:r>
              <a:rPr sz="2400" dirty="0"/>
              <a:t> pro </a:t>
            </a:r>
            <a:r>
              <a:rPr sz="2400" dirty="0" err="1"/>
              <a:t>okolí</a:t>
            </a:r>
            <a:r>
              <a:rPr sz="2400" dirty="0"/>
              <a:t>; </a:t>
            </a:r>
            <a:r>
              <a:rPr sz="2400" dirty="0" err="1"/>
              <a:t>někdy</a:t>
            </a:r>
            <a:r>
              <a:rPr sz="2400" dirty="0"/>
              <a:t> </a:t>
            </a:r>
            <a:r>
              <a:rPr sz="2400" dirty="0" err="1"/>
              <a:t>rozpad</a:t>
            </a:r>
            <a:r>
              <a:rPr sz="2400" dirty="0"/>
              <a:t> </a:t>
            </a:r>
            <a:r>
              <a:rPr sz="2400" dirty="0" err="1"/>
              <a:t>partnerských</a:t>
            </a:r>
            <a:r>
              <a:rPr sz="2400" dirty="0"/>
              <a:t> </a:t>
            </a:r>
            <a:r>
              <a:rPr sz="2400" dirty="0" err="1"/>
              <a:t>vztahů</a:t>
            </a:r>
            <a:r>
              <a:rPr sz="2400" dirty="0"/>
              <a:t>;  </a:t>
            </a:r>
            <a:endParaRPr lang="cs-CZ" sz="2400" dirty="0" smtClean="0"/>
          </a:p>
          <a:p>
            <a:pPr marL="970270" lvl="1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sz="2115" dirty="0" err="1" smtClean="0"/>
              <a:t>odmítnutí</a:t>
            </a:r>
            <a:r>
              <a:rPr sz="2115" dirty="0" smtClean="0"/>
              <a:t> </a:t>
            </a:r>
            <a:r>
              <a:rPr sz="2115" dirty="0" err="1"/>
              <a:t>dalších</a:t>
            </a:r>
            <a:r>
              <a:rPr sz="2115" dirty="0"/>
              <a:t> </a:t>
            </a:r>
            <a:r>
              <a:rPr sz="2115" dirty="0" err="1"/>
              <a:t>operačních</a:t>
            </a:r>
            <a:r>
              <a:rPr sz="2115" dirty="0"/>
              <a:t> a </a:t>
            </a:r>
            <a:r>
              <a:rPr sz="2115" dirty="0" err="1"/>
              <a:t>léčebných</a:t>
            </a:r>
            <a:r>
              <a:rPr sz="2115" dirty="0"/>
              <a:t> </a:t>
            </a:r>
            <a:r>
              <a:rPr sz="2115" dirty="0" err="1"/>
              <a:t>zákroků</a:t>
            </a:r>
            <a:r>
              <a:rPr sz="2115" dirty="0"/>
              <a:t> </a:t>
            </a:r>
            <a:r>
              <a:rPr sz="2115" dirty="0" smtClean="0"/>
              <a:t>a </a:t>
            </a:r>
            <a:r>
              <a:rPr sz="2115" dirty="0" err="1" smtClean="0"/>
              <a:t>návrat</a:t>
            </a:r>
            <a:r>
              <a:rPr sz="2115" dirty="0" smtClean="0"/>
              <a:t> </a:t>
            </a:r>
            <a:r>
              <a:rPr sz="2115" dirty="0"/>
              <a:t>do </a:t>
            </a:r>
            <a:r>
              <a:rPr sz="2115" dirty="0" err="1"/>
              <a:t>domácího</a:t>
            </a:r>
            <a:r>
              <a:rPr sz="2115" dirty="0"/>
              <a:t> </a:t>
            </a:r>
            <a:r>
              <a:rPr sz="2115" dirty="0" err="1"/>
              <a:t>prostředí</a:t>
            </a:r>
            <a:r>
              <a:rPr sz="2115" dirty="0"/>
              <a:t> - </a:t>
            </a:r>
            <a:r>
              <a:rPr sz="2115" dirty="0" err="1"/>
              <a:t>nutno</a:t>
            </a:r>
            <a:r>
              <a:rPr sz="2115" dirty="0"/>
              <a:t> </a:t>
            </a:r>
            <a:r>
              <a:rPr sz="2115" dirty="0" err="1"/>
              <a:t>akceptovat</a:t>
            </a:r>
            <a:r>
              <a:rPr sz="2115" dirty="0"/>
              <a:t> (</a:t>
            </a:r>
            <a:r>
              <a:rPr sz="2115" dirty="0" err="1"/>
              <a:t>pokud</a:t>
            </a:r>
            <a:r>
              <a:rPr sz="2115" dirty="0"/>
              <a:t> </a:t>
            </a:r>
            <a:r>
              <a:rPr sz="2115" dirty="0" err="1"/>
              <a:t>nejsou</a:t>
            </a:r>
            <a:r>
              <a:rPr sz="2115" dirty="0"/>
              <a:t> </a:t>
            </a:r>
            <a:r>
              <a:rPr sz="2115" dirty="0" err="1"/>
              <a:t>narušeny</a:t>
            </a:r>
            <a:r>
              <a:rPr sz="2115" dirty="0"/>
              <a:t> </a:t>
            </a:r>
            <a:r>
              <a:rPr sz="2115" dirty="0" err="1"/>
              <a:t>rozhodovací</a:t>
            </a:r>
            <a:r>
              <a:rPr sz="2115" dirty="0"/>
              <a:t> </a:t>
            </a:r>
            <a:r>
              <a:rPr sz="2115" dirty="0" err="1"/>
              <a:t>schopnosti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onec života a paliativní péče - otvírání otázek nad blížící se smrtí a umíráním; pacienti často mladí lidé, mají rodinu, děti,pracovní kariéru a onemocnění je zasáhne nečekaně; zaměření se na existenciální otázky, maximalizace aktivit a vlastního rozhodování pacienta,přípravu na odchod, rozloučení se a splnění posledních přání a požadavků (end of life decision); u pacientů s high-grade gliomy - zcela specifické oblasti potřeb a přístupů k nim…"/>
          <p:cNvSpPr txBox="1">
            <a:spLocks noGrp="1"/>
          </p:cNvSpPr>
          <p:nvPr>
            <p:ph type="body" idx="1"/>
          </p:nvPr>
        </p:nvSpPr>
        <p:spPr>
          <a:xfrm>
            <a:off x="333633" y="1270000"/>
            <a:ext cx="12542108" cy="83064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onec</a:t>
            </a:r>
            <a:r>
              <a:rPr sz="2200" b="1" dirty="0" smtClean="0"/>
              <a:t> </a:t>
            </a:r>
            <a:r>
              <a:rPr sz="2200" b="1" dirty="0" err="1"/>
              <a:t>života</a:t>
            </a:r>
            <a:r>
              <a:rPr sz="2200" b="1" dirty="0"/>
              <a:t> a </a:t>
            </a:r>
            <a:r>
              <a:rPr sz="2200" b="1" dirty="0" err="1"/>
              <a:t>paliativní</a:t>
            </a:r>
            <a:r>
              <a:rPr sz="2200" b="1" dirty="0"/>
              <a:t> </a:t>
            </a:r>
            <a:r>
              <a:rPr sz="2200" b="1" dirty="0" err="1"/>
              <a:t>péče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otvírání</a:t>
            </a:r>
            <a:r>
              <a:rPr sz="2200" dirty="0"/>
              <a:t> </a:t>
            </a:r>
            <a:r>
              <a:rPr sz="2200" dirty="0" err="1"/>
              <a:t>otázek</a:t>
            </a:r>
            <a:r>
              <a:rPr sz="2200" dirty="0"/>
              <a:t> </a:t>
            </a:r>
            <a:r>
              <a:rPr sz="2200" dirty="0" err="1"/>
              <a:t>nad</a:t>
            </a:r>
            <a:r>
              <a:rPr sz="2200" dirty="0"/>
              <a:t> </a:t>
            </a:r>
            <a:r>
              <a:rPr sz="2200" dirty="0" err="1"/>
              <a:t>blížící</a:t>
            </a:r>
            <a:r>
              <a:rPr sz="2200" dirty="0"/>
              <a:t> se </a:t>
            </a:r>
            <a:r>
              <a:rPr sz="2200" dirty="0" err="1"/>
              <a:t>smrtí</a:t>
            </a:r>
            <a:r>
              <a:rPr sz="2200" dirty="0"/>
              <a:t> a </a:t>
            </a:r>
            <a:r>
              <a:rPr sz="2200" dirty="0" err="1"/>
              <a:t>umíráním</a:t>
            </a:r>
            <a:r>
              <a:rPr sz="2200" dirty="0"/>
              <a:t>;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mladí</a:t>
            </a:r>
            <a:r>
              <a:rPr sz="2200" dirty="0"/>
              <a:t> </a:t>
            </a:r>
            <a:r>
              <a:rPr sz="2200" dirty="0" err="1"/>
              <a:t>lidé</a:t>
            </a:r>
            <a:r>
              <a:rPr sz="2200" dirty="0"/>
              <a:t>,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rodinu</a:t>
            </a:r>
            <a:r>
              <a:rPr sz="2200" dirty="0"/>
              <a:t>, </a:t>
            </a:r>
            <a:r>
              <a:rPr sz="2200" dirty="0" err="1"/>
              <a:t>děti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pracovní</a:t>
            </a:r>
            <a:r>
              <a:rPr sz="2200" dirty="0" smtClean="0"/>
              <a:t> </a:t>
            </a:r>
            <a:r>
              <a:rPr sz="2200" dirty="0" err="1"/>
              <a:t>kariéru</a:t>
            </a:r>
            <a:r>
              <a:rPr sz="2200" dirty="0"/>
              <a:t> a </a:t>
            </a:r>
            <a:r>
              <a:rPr sz="2200" dirty="0" err="1"/>
              <a:t>onemocnění</a:t>
            </a:r>
            <a:r>
              <a:rPr sz="2200" dirty="0"/>
              <a:t> je </a:t>
            </a:r>
            <a:r>
              <a:rPr sz="2200" dirty="0" err="1"/>
              <a:t>zasáhne</a:t>
            </a:r>
            <a:r>
              <a:rPr sz="2200" dirty="0"/>
              <a:t> </a:t>
            </a:r>
            <a:r>
              <a:rPr sz="2200" dirty="0" err="1"/>
              <a:t>nečekaně</a:t>
            </a:r>
            <a:r>
              <a:rPr sz="2200" dirty="0"/>
              <a:t>; </a:t>
            </a:r>
            <a:r>
              <a:rPr sz="2200" dirty="0" err="1"/>
              <a:t>zaměření</a:t>
            </a:r>
            <a:r>
              <a:rPr sz="2200" dirty="0"/>
              <a:t> se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existenciální</a:t>
            </a:r>
            <a:r>
              <a:rPr sz="2200" dirty="0"/>
              <a:t> </a:t>
            </a:r>
            <a:r>
              <a:rPr sz="2200" dirty="0" err="1"/>
              <a:t>otázky</a:t>
            </a:r>
            <a:r>
              <a:rPr sz="2200" dirty="0"/>
              <a:t>, </a:t>
            </a:r>
            <a:r>
              <a:rPr sz="2200" dirty="0" err="1"/>
              <a:t>maximalizace</a:t>
            </a:r>
            <a:r>
              <a:rPr sz="2200" dirty="0"/>
              <a:t> </a:t>
            </a:r>
            <a:r>
              <a:rPr sz="2200" dirty="0" err="1"/>
              <a:t>aktivit</a:t>
            </a:r>
            <a:r>
              <a:rPr sz="2200" dirty="0"/>
              <a:t> a </a:t>
            </a:r>
            <a:r>
              <a:rPr sz="2200" dirty="0" err="1"/>
              <a:t>vlastního</a:t>
            </a:r>
            <a:r>
              <a:rPr sz="2200" dirty="0"/>
              <a:t> </a:t>
            </a:r>
            <a:r>
              <a:rPr sz="2200" dirty="0" err="1"/>
              <a:t>rozhodování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přípravu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odchod</a:t>
            </a:r>
            <a:r>
              <a:rPr sz="2200" dirty="0"/>
              <a:t>, </a:t>
            </a:r>
            <a:r>
              <a:rPr sz="2200" dirty="0" err="1"/>
              <a:t>rozloučení</a:t>
            </a:r>
            <a:r>
              <a:rPr sz="2200" dirty="0"/>
              <a:t> se a </a:t>
            </a:r>
            <a:r>
              <a:rPr sz="2200" dirty="0" err="1"/>
              <a:t>splnění</a:t>
            </a:r>
            <a:r>
              <a:rPr sz="2200" dirty="0"/>
              <a:t> </a:t>
            </a:r>
            <a:r>
              <a:rPr sz="2200" dirty="0" err="1"/>
              <a:t>posledních</a:t>
            </a:r>
            <a:r>
              <a:rPr sz="2200" dirty="0"/>
              <a:t> </a:t>
            </a:r>
            <a:r>
              <a:rPr sz="2200" dirty="0" err="1"/>
              <a:t>přání</a:t>
            </a:r>
            <a:r>
              <a:rPr sz="2200" dirty="0"/>
              <a:t> a </a:t>
            </a:r>
            <a:r>
              <a:rPr sz="2200" dirty="0" err="1"/>
              <a:t>požadavků</a:t>
            </a:r>
            <a:r>
              <a:rPr sz="2200" dirty="0"/>
              <a:t> (end of life decision); u </a:t>
            </a:r>
            <a:r>
              <a:rPr sz="2200" dirty="0" err="1"/>
              <a:t>pacientů</a:t>
            </a:r>
            <a:r>
              <a:rPr sz="2200" dirty="0"/>
              <a:t> s high-grade </a:t>
            </a:r>
            <a:r>
              <a:rPr sz="2200" dirty="0" err="1"/>
              <a:t>gliomy</a:t>
            </a:r>
            <a:r>
              <a:rPr sz="2200" dirty="0"/>
              <a:t> - </a:t>
            </a:r>
            <a:r>
              <a:rPr sz="2200" dirty="0" err="1"/>
              <a:t>zcela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</a:t>
            </a:r>
            <a:r>
              <a:rPr sz="2200" dirty="0" err="1"/>
              <a:t>potřeb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přístupů</a:t>
            </a:r>
            <a:r>
              <a:rPr sz="2200" dirty="0"/>
              <a:t> k </a:t>
            </a:r>
            <a:r>
              <a:rPr sz="2200" dirty="0" err="1"/>
              <a:t>nim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erbalizovaně</a:t>
            </a:r>
            <a:r>
              <a:rPr sz="2200" dirty="0" smtClean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neverbalizovaně</a:t>
            </a:r>
            <a:r>
              <a:rPr sz="2200" dirty="0"/>
              <a:t> se </a:t>
            </a:r>
            <a:r>
              <a:rPr sz="2200" dirty="0" err="1"/>
              <a:t>objevují</a:t>
            </a:r>
            <a:r>
              <a:rPr sz="2200" dirty="0"/>
              <a:t> </a:t>
            </a:r>
            <a:r>
              <a:rPr sz="2200" dirty="0" err="1"/>
              <a:t>pocity</a:t>
            </a:r>
            <a:r>
              <a:rPr sz="2200" dirty="0"/>
              <a:t> </a:t>
            </a:r>
            <a:r>
              <a:rPr sz="2200" dirty="0" err="1"/>
              <a:t>nejistoty</a:t>
            </a:r>
            <a:r>
              <a:rPr sz="2200" dirty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err="1"/>
              <a:t>prognózy</a:t>
            </a:r>
            <a:r>
              <a:rPr sz="2200" dirty="0"/>
              <a:t> a </a:t>
            </a:r>
            <a:r>
              <a:rPr sz="2200" dirty="0" err="1"/>
              <a:t>dopadu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QL - </a:t>
            </a:r>
            <a:r>
              <a:rPr sz="2200" dirty="0" err="1"/>
              <a:t>dát</a:t>
            </a:r>
            <a:r>
              <a:rPr sz="2200" dirty="0"/>
              <a:t> </a:t>
            </a:r>
            <a:r>
              <a:rPr sz="2200" dirty="0" err="1"/>
              <a:t>prostor</a:t>
            </a:r>
            <a:r>
              <a:rPr sz="2200" dirty="0"/>
              <a:t> </a:t>
            </a:r>
            <a:r>
              <a:rPr sz="2200" dirty="0" err="1"/>
              <a:t>prožitky</a:t>
            </a:r>
            <a:r>
              <a:rPr sz="2200" dirty="0"/>
              <a:t> a </a:t>
            </a:r>
            <a:r>
              <a:rPr sz="2200" dirty="0" err="1"/>
              <a:t>úzkosti</a:t>
            </a:r>
            <a:r>
              <a:rPr sz="2200" dirty="0"/>
              <a:t> </a:t>
            </a:r>
            <a:r>
              <a:rPr sz="2200" dirty="0" err="1"/>
              <a:t>ventilovat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poskytnout</a:t>
            </a:r>
            <a:r>
              <a:rPr sz="2200" dirty="0" smtClean="0"/>
              <a:t> </a:t>
            </a:r>
            <a:r>
              <a:rPr sz="2200" dirty="0" err="1"/>
              <a:t>maximální</a:t>
            </a:r>
            <a:r>
              <a:rPr sz="2200" dirty="0"/>
              <a:t> </a:t>
            </a:r>
            <a:r>
              <a:rPr sz="2200" dirty="0" err="1"/>
              <a:t>podporu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vyrovnávání</a:t>
            </a:r>
            <a:r>
              <a:rPr sz="2200" dirty="0"/>
              <a:t> se s </a:t>
            </a:r>
            <a:r>
              <a:rPr sz="2200" dirty="0" err="1"/>
              <a:t>nimi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otřeba</a:t>
            </a:r>
            <a:r>
              <a:rPr sz="2200" dirty="0" smtClean="0"/>
              <a:t> </a:t>
            </a:r>
            <a:r>
              <a:rPr sz="2200" dirty="0" err="1"/>
              <a:t>individualizovaných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- </a:t>
            </a:r>
            <a:r>
              <a:rPr sz="2200" dirty="0" err="1"/>
              <a:t>přizpůsobit</a:t>
            </a:r>
            <a:r>
              <a:rPr sz="2200" dirty="0"/>
              <a:t> se </a:t>
            </a:r>
            <a:r>
              <a:rPr sz="2200" dirty="0" err="1"/>
              <a:t>možnostem</a:t>
            </a:r>
            <a:r>
              <a:rPr sz="2200" dirty="0"/>
              <a:t> a </a:t>
            </a:r>
            <a:r>
              <a:rPr sz="2200" dirty="0" err="1"/>
              <a:t>potřebám</a:t>
            </a:r>
            <a:r>
              <a:rPr sz="2200" dirty="0"/>
              <a:t> </a:t>
            </a:r>
            <a:r>
              <a:rPr sz="2200" dirty="0" err="1"/>
              <a:t>konkrétních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, ne </a:t>
            </a:r>
            <a:r>
              <a:rPr sz="2200" dirty="0" err="1"/>
              <a:t>pouze</a:t>
            </a:r>
            <a:r>
              <a:rPr sz="2200" dirty="0"/>
              <a:t> </a:t>
            </a:r>
            <a:r>
              <a:rPr sz="2200" dirty="0" err="1"/>
              <a:t>aplikovat</a:t>
            </a:r>
            <a:r>
              <a:rPr sz="2200" dirty="0"/>
              <a:t> </a:t>
            </a:r>
            <a:r>
              <a:rPr sz="2200" dirty="0" err="1"/>
              <a:t>předem</a:t>
            </a:r>
            <a:r>
              <a:rPr sz="2200" dirty="0"/>
              <a:t> </a:t>
            </a:r>
            <a:r>
              <a:rPr sz="2200" dirty="0" err="1"/>
              <a:t>připravené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</a:t>
            </a:r>
            <a:r>
              <a:rPr sz="2200" dirty="0" err="1"/>
              <a:t>sdělování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; </a:t>
            </a:r>
            <a:r>
              <a:rPr sz="2200" dirty="0" err="1"/>
              <a:t>někdo</a:t>
            </a:r>
            <a:r>
              <a:rPr sz="2200" dirty="0"/>
              <a:t> </a:t>
            </a:r>
            <a:r>
              <a:rPr sz="2200" dirty="0" err="1"/>
              <a:t>chce</a:t>
            </a:r>
            <a:r>
              <a:rPr sz="2200" dirty="0"/>
              <a:t> </a:t>
            </a:r>
            <a:r>
              <a:rPr sz="2200" dirty="0" err="1"/>
              <a:t>znát</a:t>
            </a:r>
            <a:r>
              <a:rPr sz="2200" dirty="0"/>
              <a:t> </a:t>
            </a:r>
            <a:r>
              <a:rPr sz="2200" dirty="0" err="1"/>
              <a:t>množství</a:t>
            </a:r>
            <a:r>
              <a:rPr sz="2200" dirty="0"/>
              <a:t> </a:t>
            </a:r>
            <a:r>
              <a:rPr sz="2200" dirty="0" err="1"/>
              <a:t>podrobných</a:t>
            </a:r>
            <a:r>
              <a:rPr sz="2200" dirty="0"/>
              <a:t> </a:t>
            </a:r>
            <a:r>
              <a:rPr sz="2200" dirty="0" err="1"/>
              <a:t>detailů</a:t>
            </a:r>
            <a:r>
              <a:rPr sz="2200" dirty="0"/>
              <a:t> </a:t>
            </a:r>
            <a:r>
              <a:rPr sz="2200" b="1" dirty="0"/>
              <a:t>x</a:t>
            </a:r>
            <a:r>
              <a:rPr sz="2200" dirty="0"/>
              <a:t> </a:t>
            </a:r>
            <a:r>
              <a:rPr sz="2200" dirty="0" err="1"/>
              <a:t>někomu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nadměrné</a:t>
            </a:r>
            <a:r>
              <a:rPr sz="2200" dirty="0"/>
              <a:t> </a:t>
            </a:r>
            <a:r>
              <a:rPr sz="2200" dirty="0" err="1"/>
              <a:t>množství</a:t>
            </a:r>
            <a:r>
              <a:rPr sz="2200" dirty="0"/>
              <a:t> </a:t>
            </a:r>
            <a:r>
              <a:rPr sz="2200" dirty="0" err="1"/>
              <a:t>informací</a:t>
            </a:r>
            <a:r>
              <a:rPr sz="2200" dirty="0"/>
              <a:t> </a:t>
            </a:r>
            <a:r>
              <a:rPr sz="2200" dirty="0" err="1"/>
              <a:t>spíše</a:t>
            </a:r>
            <a:r>
              <a:rPr sz="2200" dirty="0"/>
              <a:t> </a:t>
            </a:r>
            <a:r>
              <a:rPr sz="2200" dirty="0" err="1"/>
              <a:t>uškodit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v</a:t>
            </a:r>
            <a:r>
              <a:rPr sz="2200" dirty="0" err="1" smtClean="0"/>
              <a:t>elký</a:t>
            </a:r>
            <a:r>
              <a:rPr sz="2200" dirty="0" smtClean="0"/>
              <a:t> </a:t>
            </a:r>
            <a:r>
              <a:rPr sz="2200" dirty="0" err="1"/>
              <a:t>problém</a:t>
            </a:r>
            <a:r>
              <a:rPr sz="2200" dirty="0"/>
              <a:t> -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vyrovnat</a:t>
            </a:r>
            <a:r>
              <a:rPr sz="2200" dirty="0"/>
              <a:t> se </a:t>
            </a:r>
            <a:r>
              <a:rPr sz="2200" dirty="0" err="1"/>
              <a:t>se</a:t>
            </a:r>
            <a:r>
              <a:rPr sz="2200" dirty="0"/>
              <a:t> </a:t>
            </a:r>
            <a:r>
              <a:rPr sz="2200" dirty="0" err="1"/>
              <a:t>závislostí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pečovatelích</a:t>
            </a:r>
            <a:r>
              <a:rPr sz="2200" dirty="0"/>
              <a:t> - </a:t>
            </a:r>
            <a:r>
              <a:rPr sz="2200" dirty="0" err="1"/>
              <a:t>zejména</a:t>
            </a:r>
            <a:r>
              <a:rPr sz="2200" dirty="0"/>
              <a:t>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lang="cs-CZ" sz="2200" dirty="0" smtClean="0"/>
              <a:t>-</a:t>
            </a:r>
            <a:r>
              <a:rPr sz="2200" dirty="0" smtClean="0"/>
              <a:t>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soběstačnosti</a:t>
            </a:r>
            <a:r>
              <a:rPr sz="2200" dirty="0"/>
              <a:t> a </a:t>
            </a:r>
            <a:r>
              <a:rPr sz="2200" dirty="0" err="1"/>
              <a:t>nezávislosti</a:t>
            </a:r>
            <a:r>
              <a:rPr sz="2200" dirty="0"/>
              <a:t> </a:t>
            </a:r>
            <a:r>
              <a:rPr sz="2200" dirty="0" err="1"/>
              <a:t>velký</a:t>
            </a:r>
            <a:r>
              <a:rPr sz="2200" dirty="0"/>
              <a:t> </a:t>
            </a:r>
            <a:r>
              <a:rPr sz="2200" dirty="0" err="1"/>
              <a:t>problém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k</a:t>
            </a:r>
            <a:r>
              <a:rPr sz="2200" dirty="0" err="1" smtClean="0"/>
              <a:t>omplikovaná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komunikace</a:t>
            </a:r>
            <a:r>
              <a:rPr sz="2200" dirty="0"/>
              <a:t> </a:t>
            </a:r>
            <a:r>
              <a:rPr sz="2200" dirty="0" err="1"/>
              <a:t>profesionálů</a:t>
            </a:r>
            <a:r>
              <a:rPr sz="2200" dirty="0"/>
              <a:t> s </a:t>
            </a:r>
            <a:r>
              <a:rPr sz="2200" dirty="0" err="1"/>
              <a:t>pacientem</a:t>
            </a:r>
            <a:r>
              <a:rPr sz="2200" dirty="0"/>
              <a:t> s </a:t>
            </a:r>
            <a:r>
              <a:rPr sz="2200" dirty="0" err="1"/>
              <a:t>komplexními</a:t>
            </a:r>
            <a:r>
              <a:rPr sz="2200" dirty="0"/>
              <a:t> </a:t>
            </a:r>
            <a:r>
              <a:rPr sz="2200" dirty="0" err="1"/>
              <a:t>jazykovými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o </a:t>
            </a:r>
            <a:r>
              <a:rPr sz="2200" dirty="0" err="1"/>
              <a:t>nejisté</a:t>
            </a:r>
            <a:r>
              <a:rPr sz="2200" dirty="0"/>
              <a:t> </a:t>
            </a:r>
            <a:r>
              <a:rPr sz="2200" dirty="0" err="1"/>
              <a:t>prognóze</a:t>
            </a:r>
            <a:r>
              <a:rPr sz="2200" dirty="0"/>
              <a:t> a </a:t>
            </a:r>
            <a:r>
              <a:rPr sz="2200" dirty="0" err="1"/>
              <a:t>progresi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 - pro </a:t>
            </a:r>
            <a:r>
              <a:rPr sz="2200" dirty="0" err="1"/>
              <a:t>pacienty</a:t>
            </a:r>
            <a:r>
              <a:rPr sz="2200" dirty="0"/>
              <a:t> s </a:t>
            </a:r>
            <a:r>
              <a:rPr sz="2200" dirty="0" err="1"/>
              <a:t>expresivní</a:t>
            </a:r>
            <a:r>
              <a:rPr sz="2200" dirty="0"/>
              <a:t> </a:t>
            </a:r>
            <a:r>
              <a:rPr sz="2200" dirty="0" err="1"/>
              <a:t>afázií</a:t>
            </a:r>
            <a:r>
              <a:rPr sz="2200" dirty="0"/>
              <a:t>  je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frustrující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 o dg a </a:t>
            </a:r>
            <a:r>
              <a:rPr sz="2200" dirty="0" err="1"/>
              <a:t>nemožnost</a:t>
            </a:r>
            <a:r>
              <a:rPr sz="2200" dirty="0"/>
              <a:t> se </a:t>
            </a:r>
            <a:r>
              <a:rPr sz="2200" dirty="0" err="1"/>
              <a:t>dotázat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by </a:t>
            </a:r>
            <a:r>
              <a:rPr sz="2200" dirty="0" err="1"/>
              <a:t>člověka</a:t>
            </a:r>
            <a:r>
              <a:rPr sz="2200" dirty="0"/>
              <a:t> </a:t>
            </a:r>
            <a:r>
              <a:rPr sz="2200" dirty="0" err="1"/>
              <a:t>zajímaly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ávěr"/>
          <p:cNvSpPr txBox="1">
            <a:spLocks noGrp="1"/>
          </p:cNvSpPr>
          <p:nvPr>
            <p:ph type="title"/>
          </p:nvPr>
        </p:nvSpPr>
        <p:spPr>
          <a:xfrm>
            <a:off x="3088640" y="27155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169" name="Pacienti s mozkovými tumory- specifická oblast…"/>
          <p:cNvSpPr txBox="1">
            <a:spLocks noGrp="1"/>
          </p:cNvSpPr>
          <p:nvPr>
            <p:ph type="body" idx="1"/>
          </p:nvPr>
        </p:nvSpPr>
        <p:spPr>
          <a:xfrm>
            <a:off x="845312" y="2681416"/>
            <a:ext cx="11314176" cy="6226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mozkovými</a:t>
            </a:r>
            <a:r>
              <a:rPr sz="2400" dirty="0"/>
              <a:t> </a:t>
            </a:r>
            <a:r>
              <a:rPr sz="2400" dirty="0" err="1" smtClean="0"/>
              <a:t>tumory</a:t>
            </a:r>
            <a:r>
              <a:rPr lang="cs-CZ" sz="2400" dirty="0" smtClean="0"/>
              <a:t> </a:t>
            </a:r>
            <a:r>
              <a:rPr sz="2400" dirty="0" smtClean="0"/>
              <a:t>- </a:t>
            </a:r>
            <a:r>
              <a:rPr sz="2400" dirty="0" err="1"/>
              <a:t>specifická</a:t>
            </a:r>
            <a:r>
              <a:rPr sz="2400" dirty="0"/>
              <a:t> oblast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č</a:t>
            </a:r>
            <a:r>
              <a:rPr sz="2400" dirty="0" err="1" smtClean="0"/>
              <a:t>asté</a:t>
            </a:r>
            <a:r>
              <a:rPr sz="2400" dirty="0" smtClean="0"/>
              <a:t> </a:t>
            </a:r>
            <a:r>
              <a:rPr sz="2400" dirty="0"/>
              <a:t>KD, </a:t>
            </a:r>
            <a:r>
              <a:rPr sz="2400" dirty="0" err="1"/>
              <a:t>komorbidita</a:t>
            </a:r>
            <a:r>
              <a:rPr sz="2400" dirty="0"/>
              <a:t> </a:t>
            </a:r>
            <a:r>
              <a:rPr sz="2400" dirty="0" err="1"/>
              <a:t>duševních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- </a:t>
            </a:r>
            <a:r>
              <a:rPr sz="2400" dirty="0" err="1"/>
              <a:t>deprese</a:t>
            </a:r>
            <a:r>
              <a:rPr sz="2400" dirty="0"/>
              <a:t>, </a:t>
            </a:r>
            <a:r>
              <a:rPr sz="2400" dirty="0" err="1"/>
              <a:t>úzkostí</a:t>
            </a:r>
            <a:r>
              <a:rPr sz="2400" dirty="0"/>
              <a:t> a </a:t>
            </a:r>
            <a:r>
              <a:rPr sz="2400" dirty="0" err="1"/>
              <a:t>změn</a:t>
            </a:r>
            <a:r>
              <a:rPr sz="2400" dirty="0"/>
              <a:t> </a:t>
            </a:r>
            <a:r>
              <a:rPr sz="2400" dirty="0" err="1"/>
              <a:t>osobnosti</a:t>
            </a:r>
            <a:r>
              <a:rPr sz="2400" dirty="0"/>
              <a:t> v </a:t>
            </a:r>
            <a:r>
              <a:rPr sz="2400" dirty="0" err="1"/>
              <a:t>důsledku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 </a:t>
            </a:r>
            <a:r>
              <a:rPr sz="2400" dirty="0" err="1"/>
              <a:t>mozku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s</a:t>
            </a:r>
            <a:r>
              <a:rPr sz="2400" dirty="0" err="1" smtClean="0"/>
              <a:t>kutečnost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mám</a:t>
            </a:r>
            <a:r>
              <a:rPr sz="2400" dirty="0"/>
              <a:t> </a:t>
            </a:r>
            <a:r>
              <a:rPr sz="2400" dirty="0" err="1"/>
              <a:t>nádor</a:t>
            </a:r>
            <a:r>
              <a:rPr sz="2400" dirty="0"/>
              <a:t> </a:t>
            </a:r>
            <a:r>
              <a:rPr sz="2400" dirty="0" err="1"/>
              <a:t>mozku</a:t>
            </a:r>
            <a:r>
              <a:rPr sz="2400" dirty="0"/>
              <a:t> - </a:t>
            </a:r>
            <a:r>
              <a:rPr sz="2400" dirty="0" err="1"/>
              <a:t>samo</a:t>
            </a:r>
            <a:r>
              <a:rPr sz="2400" dirty="0"/>
              <a:t> o </a:t>
            </a:r>
            <a:r>
              <a:rPr sz="2400" dirty="0" err="1"/>
              <a:t>sobě</a:t>
            </a:r>
            <a:r>
              <a:rPr sz="2400" dirty="0"/>
              <a:t> </a:t>
            </a:r>
            <a:r>
              <a:rPr sz="2400" dirty="0" err="1"/>
              <a:t>těžká</a:t>
            </a:r>
            <a:r>
              <a:rPr sz="2400" dirty="0"/>
              <a:t> </a:t>
            </a:r>
            <a:r>
              <a:rPr sz="2400" dirty="0" err="1"/>
              <a:t>existenciální</a:t>
            </a:r>
            <a:r>
              <a:rPr sz="2400" dirty="0"/>
              <a:t> </a:t>
            </a:r>
            <a:r>
              <a:rPr sz="2400" dirty="0" err="1"/>
              <a:t>zkušenost</a:t>
            </a:r>
            <a:r>
              <a:rPr sz="2400" dirty="0"/>
              <a:t> - </a:t>
            </a:r>
            <a:r>
              <a:rPr sz="2400" dirty="0" err="1"/>
              <a:t>nutnost</a:t>
            </a:r>
            <a:r>
              <a:rPr sz="2400" dirty="0"/>
              <a:t> </a:t>
            </a:r>
            <a:r>
              <a:rPr sz="2400" dirty="0" err="1"/>
              <a:t>citlivé</a:t>
            </a:r>
            <a:r>
              <a:rPr sz="2400" dirty="0"/>
              <a:t> </a:t>
            </a:r>
            <a:r>
              <a:rPr sz="2400" dirty="0" err="1"/>
              <a:t>terapeutické</a:t>
            </a:r>
            <a:r>
              <a:rPr sz="2400" dirty="0"/>
              <a:t> </a:t>
            </a:r>
            <a:r>
              <a:rPr sz="2400" dirty="0" err="1"/>
              <a:t>péče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s</a:t>
            </a:r>
            <a:r>
              <a:rPr sz="2400" dirty="0" err="1" smtClean="0"/>
              <a:t>tigma</a:t>
            </a:r>
            <a:r>
              <a:rPr sz="2400" dirty="0" smtClean="0"/>
              <a:t> </a:t>
            </a:r>
            <a:r>
              <a:rPr sz="2400" dirty="0" err="1"/>
              <a:t>spojené</a:t>
            </a:r>
            <a:r>
              <a:rPr sz="2400" dirty="0"/>
              <a:t> s </a:t>
            </a:r>
            <a:r>
              <a:rPr sz="2400" dirty="0" err="1"/>
              <a:t>duševními</a:t>
            </a:r>
            <a:r>
              <a:rPr sz="2400" dirty="0"/>
              <a:t> </a:t>
            </a:r>
            <a:r>
              <a:rPr sz="2400" dirty="0" err="1"/>
              <a:t>poruchami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tělesným</a:t>
            </a:r>
            <a:r>
              <a:rPr sz="2400" dirty="0"/>
              <a:t> </a:t>
            </a:r>
            <a:r>
              <a:rPr sz="2400" dirty="0" err="1"/>
              <a:t>omezením</a:t>
            </a:r>
            <a:r>
              <a:rPr sz="2400" dirty="0"/>
              <a:t> </a:t>
            </a:r>
            <a:r>
              <a:rPr lang="cs-CZ" sz="2400" dirty="0" smtClean="0"/>
              <a:t>-</a:t>
            </a:r>
            <a:r>
              <a:rPr sz="2400" dirty="0" smtClean="0"/>
              <a:t> </a:t>
            </a:r>
            <a:r>
              <a:rPr sz="2400" dirty="0" err="1"/>
              <a:t>velká</a:t>
            </a:r>
            <a:r>
              <a:rPr sz="2400" dirty="0"/>
              <a:t> </a:t>
            </a:r>
            <a:r>
              <a:rPr sz="2400" dirty="0" err="1"/>
              <a:t>zátěž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</a:t>
            </a:r>
            <a:r>
              <a:rPr sz="2400" dirty="0" err="1"/>
              <a:t>pečující</a:t>
            </a:r>
            <a:r>
              <a:rPr sz="2400" dirty="0"/>
              <a:t> - </a:t>
            </a:r>
            <a:r>
              <a:rPr sz="2400" dirty="0" err="1"/>
              <a:t>nutnost</a:t>
            </a:r>
            <a:r>
              <a:rPr sz="2400" dirty="0"/>
              <a:t> </a:t>
            </a:r>
            <a:r>
              <a:rPr sz="2400" dirty="0" err="1"/>
              <a:t>podpůrné</a:t>
            </a:r>
            <a:r>
              <a:rPr sz="2400" dirty="0"/>
              <a:t> PST</a:t>
            </a:r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 err="1" smtClean="0"/>
              <a:t>kli</a:t>
            </a:r>
            <a:r>
              <a:rPr lang="cs-CZ" sz="2400" dirty="0" smtClean="0"/>
              <a:t>ni</a:t>
            </a:r>
            <a:r>
              <a:rPr sz="2400" dirty="0" err="1" smtClean="0"/>
              <a:t>cké</a:t>
            </a:r>
            <a:r>
              <a:rPr sz="2400" dirty="0" smtClean="0"/>
              <a:t> </a:t>
            </a:r>
            <a:r>
              <a:rPr sz="2400" dirty="0" err="1"/>
              <a:t>praxi</a:t>
            </a:r>
            <a:r>
              <a:rPr sz="2400" dirty="0"/>
              <a:t> by NPS </a:t>
            </a:r>
            <a:r>
              <a:rPr sz="2400" dirty="0" err="1"/>
              <a:t>vyšetření</a:t>
            </a:r>
            <a:r>
              <a:rPr sz="2400" dirty="0"/>
              <a:t> a PST </a:t>
            </a:r>
            <a:r>
              <a:rPr sz="2400" dirty="0" err="1"/>
              <a:t>měly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standardem</a:t>
            </a:r>
            <a:r>
              <a:rPr sz="2400" dirty="0"/>
              <a:t> </a:t>
            </a:r>
            <a:r>
              <a:rPr sz="2400" dirty="0" err="1"/>
              <a:t>komplexní</a:t>
            </a:r>
            <a:r>
              <a:rPr sz="2400" dirty="0"/>
              <a:t> </a:t>
            </a:r>
            <a:r>
              <a:rPr sz="2400" dirty="0" err="1"/>
              <a:t>péče</a:t>
            </a:r>
            <a:r>
              <a:rPr sz="2400" dirty="0"/>
              <a:t> o </a:t>
            </a:r>
            <a:r>
              <a:rPr sz="2400" dirty="0" err="1"/>
              <a:t>tuto</a:t>
            </a:r>
            <a:r>
              <a:rPr sz="2400" dirty="0"/>
              <a:t> </a:t>
            </a:r>
            <a:r>
              <a:rPr sz="2400" dirty="0" err="1"/>
              <a:t>skupinu</a:t>
            </a:r>
            <a:r>
              <a:rPr sz="2400" dirty="0"/>
              <a:t> </a:t>
            </a:r>
            <a:r>
              <a:rPr sz="2400" dirty="0" err="1"/>
              <a:t>nemocných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ntrakraniální nádory - primární x sekundární…"/>
          <p:cNvSpPr txBox="1">
            <a:spLocks noGrp="1"/>
          </p:cNvSpPr>
          <p:nvPr>
            <p:ph type="body" idx="1"/>
          </p:nvPr>
        </p:nvSpPr>
        <p:spPr>
          <a:xfrm>
            <a:off x="408803" y="1594022"/>
            <a:ext cx="12207445" cy="7982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r</a:t>
            </a:r>
            <a:r>
              <a:rPr sz="2200" dirty="0" err="1" smtClean="0"/>
              <a:t>elativně</a:t>
            </a:r>
            <a:r>
              <a:rPr sz="2200" dirty="0" smtClean="0"/>
              <a:t> </a:t>
            </a:r>
            <a:r>
              <a:rPr sz="2200" dirty="0" err="1"/>
              <a:t>časté</a:t>
            </a:r>
            <a:r>
              <a:rPr sz="2200" dirty="0"/>
              <a:t> a </a:t>
            </a:r>
            <a:r>
              <a:rPr sz="2200" dirty="0" err="1"/>
              <a:t>závažné</a:t>
            </a:r>
            <a:r>
              <a:rPr sz="2200" dirty="0"/>
              <a:t> </a:t>
            </a:r>
            <a:r>
              <a:rPr sz="2200" dirty="0" err="1"/>
              <a:t>onemocnění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smtClean="0"/>
              <a:t>i</a:t>
            </a:r>
            <a:r>
              <a:rPr sz="2200" dirty="0" err="1" smtClean="0"/>
              <a:t>ncidence</a:t>
            </a:r>
            <a:r>
              <a:rPr sz="2200" dirty="0" smtClean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smtClean="0"/>
              <a:t>15-20/100000</a:t>
            </a:r>
            <a:endParaRPr lang="cs-CZ" sz="2200" dirty="0" smtClean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2200" dirty="0" smtClean="0"/>
              <a:t>u </a:t>
            </a:r>
            <a:r>
              <a:rPr sz="2200" dirty="0" err="1"/>
              <a:t>primárních</a:t>
            </a:r>
            <a:r>
              <a:rPr sz="2200" dirty="0"/>
              <a:t> </a:t>
            </a:r>
            <a:r>
              <a:rPr sz="2200" dirty="0" err="1"/>
              <a:t>tumorů</a:t>
            </a:r>
            <a:r>
              <a:rPr sz="2200" dirty="0"/>
              <a:t> </a:t>
            </a:r>
            <a:r>
              <a:rPr sz="2200" dirty="0" err="1"/>
              <a:t>gliomu</a:t>
            </a:r>
            <a:r>
              <a:rPr sz="2200" dirty="0"/>
              <a:t> 6/100000; </a:t>
            </a:r>
            <a:r>
              <a:rPr sz="2200" dirty="0" err="1"/>
              <a:t>zhruba</a:t>
            </a:r>
            <a:r>
              <a:rPr sz="2200" dirty="0"/>
              <a:t> </a:t>
            </a:r>
            <a:r>
              <a:rPr sz="2200" dirty="0" err="1"/>
              <a:t>třetinu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primární</a:t>
            </a:r>
            <a:r>
              <a:rPr sz="2200" dirty="0"/>
              <a:t> </a:t>
            </a:r>
            <a:r>
              <a:rPr sz="2200" dirty="0" err="1"/>
              <a:t>tumory</a:t>
            </a:r>
            <a:r>
              <a:rPr sz="2200" dirty="0"/>
              <a:t> a </a:t>
            </a:r>
            <a:r>
              <a:rPr sz="2200" dirty="0" err="1"/>
              <a:t>dvě</a:t>
            </a:r>
            <a:r>
              <a:rPr sz="2200" dirty="0"/>
              <a:t> </a:t>
            </a:r>
            <a:r>
              <a:rPr sz="2200" dirty="0" err="1"/>
              <a:t>třetiny</a:t>
            </a:r>
            <a:r>
              <a:rPr sz="2200" dirty="0"/>
              <a:t> </a:t>
            </a:r>
            <a:r>
              <a:rPr sz="2200" dirty="0" err="1"/>
              <a:t>metastázy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/>
              <a:t>m</a:t>
            </a:r>
            <a:r>
              <a:rPr sz="2200" dirty="0" err="1" smtClean="0"/>
              <a:t>edián</a:t>
            </a:r>
            <a:r>
              <a:rPr lang="cs-CZ" sz="2200" dirty="0" smtClean="0"/>
              <a:t>,</a:t>
            </a:r>
            <a:r>
              <a:rPr sz="2200" dirty="0" smtClean="0"/>
              <a:t> d</a:t>
            </a:r>
            <a:r>
              <a:rPr lang="cs-CZ" sz="2200" dirty="0" smtClean="0"/>
              <a:t>é</a:t>
            </a:r>
            <a:r>
              <a:rPr sz="2200" dirty="0" err="1" smtClean="0"/>
              <a:t>lka</a:t>
            </a:r>
            <a:r>
              <a:rPr sz="2200" dirty="0" smtClean="0"/>
              <a:t> </a:t>
            </a:r>
            <a:r>
              <a:rPr sz="2200" dirty="0" err="1"/>
              <a:t>přežití</a:t>
            </a:r>
            <a:r>
              <a:rPr sz="2200" dirty="0"/>
              <a:t> u low-grade </a:t>
            </a:r>
            <a:r>
              <a:rPr sz="2200" dirty="0" err="1"/>
              <a:t>tumorů</a:t>
            </a:r>
            <a:r>
              <a:rPr sz="2200" dirty="0"/>
              <a:t> je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10 let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srovnání</a:t>
            </a:r>
            <a:r>
              <a:rPr sz="2200" dirty="0"/>
              <a:t> 1-3 </a:t>
            </a:r>
            <a:r>
              <a:rPr sz="2200" dirty="0" err="1"/>
              <a:t>roky</a:t>
            </a:r>
            <a:r>
              <a:rPr sz="2200" dirty="0"/>
              <a:t> u high-grade </a:t>
            </a:r>
            <a:r>
              <a:rPr sz="2200" dirty="0" err="1"/>
              <a:t>gliomů</a:t>
            </a:r>
            <a:r>
              <a:rPr sz="2200" dirty="0"/>
              <a:t> - </a:t>
            </a:r>
            <a:r>
              <a:rPr sz="2200" dirty="0" err="1"/>
              <a:t>zde</a:t>
            </a:r>
            <a:r>
              <a:rPr sz="2200" dirty="0"/>
              <a:t> se </a:t>
            </a:r>
            <a:r>
              <a:rPr sz="2200" dirty="0" err="1"/>
              <a:t>jedná</a:t>
            </a:r>
            <a:r>
              <a:rPr sz="2200" dirty="0"/>
              <a:t> o </a:t>
            </a:r>
            <a:r>
              <a:rPr sz="2200" dirty="0" err="1"/>
              <a:t>nevyléčitelné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neurochirurgické</a:t>
            </a:r>
            <a:r>
              <a:rPr sz="2200" dirty="0"/>
              <a:t> </a:t>
            </a:r>
            <a:r>
              <a:rPr sz="2200" dirty="0" err="1"/>
              <a:t>léčbě</a:t>
            </a:r>
            <a:r>
              <a:rPr sz="2200" dirty="0"/>
              <a:t>, </a:t>
            </a:r>
            <a:r>
              <a:rPr sz="2200" dirty="0" err="1"/>
              <a:t>chemoterapii</a:t>
            </a:r>
            <a:r>
              <a:rPr sz="2200" dirty="0"/>
              <a:t> a </a:t>
            </a:r>
            <a:r>
              <a:rPr sz="2200" dirty="0" err="1"/>
              <a:t>radioterapii</a:t>
            </a:r>
            <a:r>
              <a:rPr sz="2200" dirty="0"/>
              <a:t>;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recidivě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, </a:t>
            </a:r>
            <a:r>
              <a:rPr sz="2200" dirty="0" err="1"/>
              <a:t>cílem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je </a:t>
            </a:r>
            <a:r>
              <a:rPr sz="2200" dirty="0" err="1"/>
              <a:t>prodloužení</a:t>
            </a:r>
            <a:r>
              <a:rPr sz="2200" dirty="0"/>
              <a:t> </a:t>
            </a:r>
            <a:r>
              <a:rPr sz="2200" dirty="0" err="1"/>
              <a:t>délky</a:t>
            </a:r>
            <a:r>
              <a:rPr sz="2200" dirty="0"/>
              <a:t>, ale </a:t>
            </a: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zachování</a:t>
            </a:r>
            <a:r>
              <a:rPr sz="2200" dirty="0"/>
              <a:t> </a:t>
            </a:r>
            <a:r>
              <a:rPr sz="2200" dirty="0" err="1"/>
              <a:t>určité</a:t>
            </a:r>
            <a:r>
              <a:rPr sz="2200" dirty="0"/>
              <a:t> </a:t>
            </a:r>
            <a:r>
              <a:rPr sz="2200" dirty="0" err="1"/>
              <a:t>kvality</a:t>
            </a:r>
            <a:r>
              <a:rPr sz="2200" dirty="0"/>
              <a:t> </a:t>
            </a:r>
            <a:r>
              <a:rPr sz="2200" dirty="0" err="1"/>
              <a:t>života</a:t>
            </a:r>
            <a:endParaRPr sz="2200" dirty="0"/>
          </a:p>
          <a:p>
            <a:pPr marL="253364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lang="cs-CZ" sz="2200" dirty="0" err="1" smtClean="0"/>
              <a:t>e</a:t>
            </a:r>
            <a:r>
              <a:rPr sz="2200" dirty="0" err="1" smtClean="0"/>
              <a:t>tiologie</a:t>
            </a:r>
            <a:r>
              <a:rPr sz="2200" dirty="0" smtClean="0"/>
              <a:t> </a:t>
            </a:r>
            <a:r>
              <a:rPr sz="2200" dirty="0" err="1"/>
              <a:t>multifaktoriální</a:t>
            </a:r>
            <a:r>
              <a:rPr sz="2200" dirty="0"/>
              <a:t> </a:t>
            </a:r>
            <a:r>
              <a:rPr lang="cs-CZ" sz="2200" dirty="0" smtClean="0"/>
              <a:t>–</a:t>
            </a:r>
            <a:r>
              <a:rPr sz="2200" dirty="0" smtClean="0"/>
              <a:t> </a:t>
            </a:r>
            <a:endParaRPr lang="cs-CZ" sz="2200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různé</a:t>
            </a:r>
            <a:r>
              <a:rPr sz="1915" dirty="0" smtClean="0"/>
              <a:t> </a:t>
            </a:r>
            <a:r>
              <a:rPr sz="1915" dirty="0"/>
              <a:t>abnormality </a:t>
            </a:r>
            <a:r>
              <a:rPr sz="1915" dirty="0" err="1" smtClean="0"/>
              <a:t>chromozomů</a:t>
            </a:r>
            <a:endParaRPr lang="cs-CZ" sz="1915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vliv</a:t>
            </a:r>
            <a:r>
              <a:rPr sz="1915" dirty="0" smtClean="0"/>
              <a:t> </a:t>
            </a:r>
            <a:r>
              <a:rPr sz="1915" dirty="0" err="1"/>
              <a:t>prostředí</a:t>
            </a:r>
            <a:r>
              <a:rPr sz="1915" dirty="0"/>
              <a:t> </a:t>
            </a:r>
            <a:r>
              <a:rPr sz="1915" dirty="0" smtClean="0"/>
              <a:t>-</a:t>
            </a:r>
            <a:r>
              <a:rPr lang="cs-CZ" sz="1915" dirty="0" smtClean="0"/>
              <a:t> </a:t>
            </a:r>
            <a:r>
              <a:rPr sz="1915" dirty="0" err="1" smtClean="0"/>
              <a:t>patologický</a:t>
            </a:r>
            <a:r>
              <a:rPr sz="1915" dirty="0" smtClean="0"/>
              <a:t> </a:t>
            </a:r>
            <a:r>
              <a:rPr sz="1915" dirty="0" err="1"/>
              <a:t>vliv</a:t>
            </a:r>
            <a:r>
              <a:rPr sz="1915" dirty="0"/>
              <a:t> </a:t>
            </a:r>
            <a:r>
              <a:rPr sz="1915" dirty="0" err="1"/>
              <a:t>ionizujícího</a:t>
            </a:r>
            <a:r>
              <a:rPr sz="1915" dirty="0"/>
              <a:t> </a:t>
            </a:r>
            <a:r>
              <a:rPr sz="1915" dirty="0" err="1"/>
              <a:t>záření</a:t>
            </a:r>
            <a:r>
              <a:rPr sz="1915" dirty="0"/>
              <a:t> a </a:t>
            </a:r>
            <a:r>
              <a:rPr sz="1915" dirty="0" err="1"/>
              <a:t>toxických</a:t>
            </a:r>
            <a:r>
              <a:rPr sz="1915" dirty="0"/>
              <a:t> </a:t>
            </a:r>
            <a:r>
              <a:rPr sz="1915" dirty="0" err="1" smtClean="0"/>
              <a:t>látek</a:t>
            </a:r>
            <a:endParaRPr lang="cs-CZ" sz="1915" dirty="0" smtClean="0"/>
          </a:p>
          <a:p>
            <a:pPr marL="903594" lvl="1" indent="-253364" defTabSz="332993">
              <a:lnSpc>
                <a:spcPct val="100000"/>
              </a:lnSpc>
              <a:spcBef>
                <a:spcPts val="2300"/>
              </a:spcBef>
              <a:defRPr sz="1824"/>
            </a:pPr>
            <a:r>
              <a:rPr sz="1915" dirty="0" err="1" smtClean="0"/>
              <a:t>častější</a:t>
            </a:r>
            <a:r>
              <a:rPr sz="1915" dirty="0" smtClean="0"/>
              <a:t> </a:t>
            </a:r>
            <a:r>
              <a:rPr sz="1915" dirty="0" err="1"/>
              <a:t>výskyt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u </a:t>
            </a:r>
            <a:r>
              <a:rPr sz="1915" dirty="0" err="1"/>
              <a:t>lidí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ozařování</a:t>
            </a:r>
            <a:r>
              <a:rPr sz="1915" dirty="0"/>
              <a:t>, s </a:t>
            </a:r>
            <a:r>
              <a:rPr sz="1915" dirty="0" err="1"/>
              <a:t>imunodeficiencí</a:t>
            </a:r>
            <a:r>
              <a:rPr sz="1915" dirty="0"/>
              <a:t> (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transplantacích</a:t>
            </a:r>
            <a:r>
              <a:rPr sz="1915" dirty="0"/>
              <a:t>),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prodělaných</a:t>
            </a:r>
            <a:r>
              <a:rPr sz="1915" dirty="0"/>
              <a:t> </a:t>
            </a:r>
            <a:r>
              <a:rPr sz="1915" dirty="0" err="1"/>
              <a:t>virových</a:t>
            </a:r>
            <a:r>
              <a:rPr sz="1915" dirty="0"/>
              <a:t> </a:t>
            </a:r>
            <a:r>
              <a:rPr sz="1915" dirty="0" err="1"/>
              <a:t>chorobách</a:t>
            </a:r>
            <a:endParaRPr sz="1915" dirty="0"/>
          </a:p>
        </p:txBody>
      </p:sp>
    </p:spTree>
    <p:extLst>
      <p:ext uri="{BB962C8B-B14F-4D97-AF65-F5344CB8AC3E}">
        <p14:creationId xmlns:p14="http://schemas.microsoft.com/office/powerpoint/2010/main" val="14266956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iagnostika a terapie"/>
          <p:cNvSpPr txBox="1">
            <a:spLocks noGrp="1"/>
          </p:cNvSpPr>
          <p:nvPr>
            <p:ph type="title"/>
          </p:nvPr>
        </p:nvSpPr>
        <p:spPr>
          <a:xfrm>
            <a:off x="3088640" y="296270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Diagnostika</a:t>
            </a:r>
            <a:r>
              <a:rPr sz="4800" dirty="0"/>
              <a:t> a </a:t>
            </a:r>
            <a:r>
              <a:rPr sz="4800" dirty="0" err="1"/>
              <a:t>terapie</a:t>
            </a:r>
            <a:endParaRPr sz="4800" dirty="0"/>
          </a:p>
        </p:txBody>
      </p:sp>
      <p:sp>
        <p:nvSpPr>
          <p:cNvPr id="125" name="Základem je podrobné neurologické vyšetření včetně anamnézy…"/>
          <p:cNvSpPr txBox="1">
            <a:spLocks noGrp="1"/>
          </p:cNvSpPr>
          <p:nvPr>
            <p:ph type="body" idx="1"/>
          </p:nvPr>
        </p:nvSpPr>
        <p:spPr>
          <a:xfrm>
            <a:off x="531341" y="2743199"/>
            <a:ext cx="12121977" cy="6870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dirty="0" err="1" smtClean="0"/>
              <a:t>z</a:t>
            </a:r>
            <a:r>
              <a:rPr sz="2200" dirty="0" err="1" smtClean="0"/>
              <a:t>ákladem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podrobné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včetně</a:t>
            </a:r>
            <a:r>
              <a:rPr sz="2200" dirty="0"/>
              <a:t> </a:t>
            </a:r>
            <a:r>
              <a:rPr sz="2200" dirty="0" err="1"/>
              <a:t>anamnézy</a:t>
            </a:r>
            <a:endParaRPr sz="2200" dirty="0"/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dirty="0" err="1" smtClean="0"/>
              <a:t>n</a:t>
            </a:r>
            <a:r>
              <a:rPr sz="2200" dirty="0" err="1" smtClean="0"/>
              <a:t>ejdůležitější</a:t>
            </a:r>
            <a:r>
              <a:rPr sz="2200" dirty="0" smtClean="0"/>
              <a:t> </a:t>
            </a:r>
            <a:r>
              <a:rPr sz="2200" dirty="0"/>
              <a:t>role - </a:t>
            </a:r>
            <a:r>
              <a:rPr sz="2200" b="1" dirty="0" err="1"/>
              <a:t>zobrazovací</a:t>
            </a:r>
            <a:r>
              <a:rPr sz="2200" b="1" dirty="0"/>
              <a:t> </a:t>
            </a:r>
            <a:r>
              <a:rPr sz="2200" b="1" dirty="0" err="1"/>
              <a:t>metody</a:t>
            </a:r>
            <a:r>
              <a:rPr sz="2200" b="1" dirty="0"/>
              <a:t> </a:t>
            </a:r>
            <a:r>
              <a:rPr sz="2200" dirty="0"/>
              <a:t>(MR -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diferenciaci</a:t>
            </a:r>
            <a:r>
              <a:rPr sz="2200" dirty="0"/>
              <a:t> </a:t>
            </a:r>
            <a:r>
              <a:rPr sz="2200" dirty="0" err="1"/>
              <a:t>měkkých</a:t>
            </a:r>
            <a:r>
              <a:rPr sz="2200" dirty="0"/>
              <a:t> </a:t>
            </a:r>
            <a:r>
              <a:rPr sz="2200" dirty="0" err="1"/>
              <a:t>tkání</a:t>
            </a:r>
            <a:r>
              <a:rPr sz="2200" dirty="0"/>
              <a:t>), </a:t>
            </a:r>
            <a:r>
              <a:rPr sz="2200" dirty="0" err="1"/>
              <a:t>výpočetní</a:t>
            </a:r>
            <a:r>
              <a:rPr sz="2200" dirty="0"/>
              <a:t> </a:t>
            </a:r>
            <a:r>
              <a:rPr sz="2200" dirty="0" err="1"/>
              <a:t>tomografie</a:t>
            </a:r>
            <a:r>
              <a:rPr sz="2200" dirty="0"/>
              <a:t> CT ( 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velikosti</a:t>
            </a:r>
            <a:r>
              <a:rPr sz="2200" dirty="0"/>
              <a:t>, </a:t>
            </a:r>
            <a:r>
              <a:rPr sz="2200" dirty="0" err="1"/>
              <a:t>struktuře</a:t>
            </a:r>
            <a:r>
              <a:rPr sz="2200" dirty="0"/>
              <a:t> a </a:t>
            </a:r>
            <a:r>
              <a:rPr sz="2200" dirty="0" err="1"/>
              <a:t>vztahu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 k </a:t>
            </a:r>
            <a:r>
              <a:rPr sz="2200" dirty="0" err="1"/>
              <a:t>okolním</a:t>
            </a:r>
            <a:r>
              <a:rPr sz="2200" dirty="0"/>
              <a:t> </a:t>
            </a:r>
            <a:r>
              <a:rPr sz="2200" dirty="0" err="1"/>
              <a:t>tkáním</a:t>
            </a:r>
            <a:r>
              <a:rPr sz="2200" dirty="0"/>
              <a:t>) a </a:t>
            </a:r>
            <a:r>
              <a:rPr sz="2200" dirty="0" err="1"/>
              <a:t>digitální</a:t>
            </a:r>
            <a:r>
              <a:rPr sz="2200" dirty="0"/>
              <a:t> </a:t>
            </a:r>
            <a:r>
              <a:rPr sz="2200" dirty="0" err="1"/>
              <a:t>subtrakční</a:t>
            </a:r>
            <a:r>
              <a:rPr sz="2200" dirty="0"/>
              <a:t> </a:t>
            </a:r>
            <a:r>
              <a:rPr sz="2200" dirty="0" err="1"/>
              <a:t>angiografie</a:t>
            </a:r>
            <a:r>
              <a:rPr sz="2200" dirty="0"/>
              <a:t> (DSA; 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vaskularizaci</a:t>
            </a:r>
            <a:r>
              <a:rPr sz="2200" dirty="0"/>
              <a:t> </a:t>
            </a:r>
            <a:r>
              <a:rPr sz="2200" dirty="0" err="1"/>
              <a:t>nádoru</a:t>
            </a:r>
            <a:r>
              <a:rPr sz="2200" dirty="0"/>
              <a:t>, </a:t>
            </a:r>
            <a:r>
              <a:rPr sz="2200" dirty="0" err="1"/>
              <a:t>dif.dg</a:t>
            </a:r>
            <a:r>
              <a:rPr sz="2200" dirty="0"/>
              <a:t> u </a:t>
            </a:r>
            <a:r>
              <a:rPr sz="2200" dirty="0" err="1"/>
              <a:t>cévních</a:t>
            </a:r>
            <a:r>
              <a:rPr sz="2200" dirty="0"/>
              <a:t> </a:t>
            </a:r>
            <a:r>
              <a:rPr sz="2200" dirty="0" err="1"/>
              <a:t>malformací</a:t>
            </a:r>
            <a:r>
              <a:rPr sz="2200" dirty="0"/>
              <a:t>)</a:t>
            </a:r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b="1" dirty="0" err="1" smtClean="0"/>
              <a:t>d</a:t>
            </a:r>
            <a:r>
              <a:rPr sz="2200" b="1" dirty="0" err="1" smtClean="0"/>
              <a:t>oplňkové</a:t>
            </a:r>
            <a:r>
              <a:rPr sz="2200" b="1" dirty="0" smtClean="0"/>
              <a:t> </a:t>
            </a:r>
            <a:r>
              <a:rPr sz="2200" b="1" dirty="0" err="1"/>
              <a:t>metody</a:t>
            </a:r>
            <a:r>
              <a:rPr sz="2200" b="1" dirty="0"/>
              <a:t> </a:t>
            </a:r>
            <a:r>
              <a:rPr sz="2200" dirty="0"/>
              <a:t>- PET (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metabolických</a:t>
            </a:r>
            <a:r>
              <a:rPr sz="2200" dirty="0"/>
              <a:t> </a:t>
            </a:r>
            <a:r>
              <a:rPr sz="2200" dirty="0" err="1"/>
              <a:t>změnách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 a </a:t>
            </a:r>
            <a:r>
              <a:rPr sz="2200" dirty="0" err="1"/>
              <a:t>stupni</a:t>
            </a:r>
            <a:r>
              <a:rPr sz="2200" dirty="0"/>
              <a:t> malignity,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progrese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regrese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ozáření</a:t>
            </a:r>
            <a:r>
              <a:rPr sz="2200" dirty="0"/>
              <a:t>); EEG (</a:t>
            </a:r>
            <a:r>
              <a:rPr sz="2200" dirty="0" err="1"/>
              <a:t>informace</a:t>
            </a:r>
            <a:r>
              <a:rPr sz="2200" dirty="0"/>
              <a:t> o </a:t>
            </a:r>
            <a:r>
              <a:rPr sz="2200" dirty="0" err="1"/>
              <a:t>patologické</a:t>
            </a:r>
            <a:r>
              <a:rPr sz="2200" dirty="0"/>
              <a:t> </a:t>
            </a:r>
            <a:r>
              <a:rPr sz="2200" dirty="0" err="1"/>
              <a:t>ložiskové</a:t>
            </a:r>
            <a:r>
              <a:rPr sz="2200" dirty="0"/>
              <a:t>  </a:t>
            </a:r>
            <a:r>
              <a:rPr sz="2200" dirty="0" err="1"/>
              <a:t>aktivitě</a:t>
            </a:r>
            <a:r>
              <a:rPr sz="2200" dirty="0"/>
              <a:t>); </a:t>
            </a:r>
            <a:r>
              <a:rPr sz="2200" dirty="0" err="1"/>
              <a:t>cytologické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likvoru</a:t>
            </a:r>
            <a:r>
              <a:rPr sz="2200" dirty="0"/>
              <a:t> </a:t>
            </a:r>
            <a:r>
              <a:rPr sz="2200" dirty="0" err="1"/>
              <a:t>slouží</a:t>
            </a:r>
            <a:r>
              <a:rPr sz="2200" dirty="0"/>
              <a:t> k </a:t>
            </a:r>
            <a:r>
              <a:rPr sz="2200" dirty="0" err="1"/>
              <a:t>detekci</a:t>
            </a:r>
            <a:r>
              <a:rPr sz="2200" dirty="0"/>
              <a:t>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a </a:t>
            </a:r>
            <a:r>
              <a:rPr sz="2200" dirty="0" err="1"/>
              <a:t>histologické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nádorové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podrobné</a:t>
            </a:r>
            <a:r>
              <a:rPr sz="2200" dirty="0"/>
              <a:t> </a:t>
            </a:r>
            <a:r>
              <a:rPr sz="2200" dirty="0" err="1"/>
              <a:t>stanovení</a:t>
            </a:r>
            <a:r>
              <a:rPr sz="2200" dirty="0"/>
              <a:t> identity </a:t>
            </a:r>
            <a:r>
              <a:rPr sz="2200" dirty="0" err="1"/>
              <a:t>nádoru</a:t>
            </a:r>
            <a:endParaRPr sz="2200" dirty="0"/>
          </a:p>
          <a:p>
            <a:pPr marL="337820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lang="cs-CZ" sz="2200" b="1" dirty="0" err="1" smtClean="0"/>
              <a:t>n</a:t>
            </a:r>
            <a:r>
              <a:rPr sz="2200" b="1" dirty="0" err="1" smtClean="0"/>
              <a:t>eurochirurgická</a:t>
            </a:r>
            <a:r>
              <a:rPr sz="2200" b="1" dirty="0" smtClean="0"/>
              <a:t> </a:t>
            </a:r>
            <a:r>
              <a:rPr sz="2200" b="1" dirty="0" err="1"/>
              <a:t>léčba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resekce</a:t>
            </a:r>
            <a:r>
              <a:rPr sz="2200" dirty="0"/>
              <a:t> </a:t>
            </a:r>
            <a:r>
              <a:rPr sz="2200" dirty="0" err="1"/>
              <a:t>nádorové</a:t>
            </a:r>
            <a:r>
              <a:rPr sz="2200" dirty="0"/>
              <a:t> </a:t>
            </a:r>
            <a:r>
              <a:rPr sz="2200" dirty="0" err="1" smtClean="0"/>
              <a:t>tkáně</a:t>
            </a:r>
            <a:endParaRPr lang="cs-CZ" sz="2200" dirty="0" smtClean="0"/>
          </a:p>
          <a:p>
            <a:pPr marL="988050" lvl="1" indent="-337820" defTabSz="443991">
              <a:lnSpc>
                <a:spcPct val="100000"/>
              </a:lnSpc>
              <a:spcBef>
                <a:spcPts val="3100"/>
              </a:spcBef>
              <a:defRPr sz="2432"/>
            </a:pPr>
            <a:r>
              <a:rPr sz="1915" dirty="0" err="1" smtClean="0"/>
              <a:t>radikální</a:t>
            </a:r>
            <a:r>
              <a:rPr sz="1915" dirty="0" smtClean="0"/>
              <a:t> </a:t>
            </a:r>
            <a:r>
              <a:rPr sz="1915" dirty="0"/>
              <a:t>(u </a:t>
            </a:r>
            <a:r>
              <a:rPr sz="1915" dirty="0" err="1"/>
              <a:t>jasně</a:t>
            </a:r>
            <a:r>
              <a:rPr sz="1915" dirty="0"/>
              <a:t> </a:t>
            </a:r>
            <a:r>
              <a:rPr sz="1915" dirty="0" err="1"/>
              <a:t>ohraničených</a:t>
            </a:r>
            <a:r>
              <a:rPr sz="1915" dirty="0"/>
              <a:t>, </a:t>
            </a:r>
            <a:r>
              <a:rPr sz="1915" dirty="0" err="1"/>
              <a:t>benigních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) x </a:t>
            </a:r>
            <a:r>
              <a:rPr sz="1915" dirty="0" err="1"/>
              <a:t>parciální</a:t>
            </a:r>
            <a:r>
              <a:rPr sz="1915" dirty="0"/>
              <a:t> u </a:t>
            </a:r>
            <a:r>
              <a:rPr sz="1915" dirty="0" err="1"/>
              <a:t>maligních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(</a:t>
            </a:r>
            <a:r>
              <a:rPr sz="1915" dirty="0" err="1"/>
              <a:t>nejsou</a:t>
            </a:r>
            <a:r>
              <a:rPr sz="1915" dirty="0"/>
              <a:t> </a:t>
            </a:r>
            <a:r>
              <a:rPr sz="1915" dirty="0" err="1"/>
              <a:t>jasně</a:t>
            </a:r>
            <a:r>
              <a:rPr sz="1915" dirty="0"/>
              <a:t> </a:t>
            </a:r>
            <a:r>
              <a:rPr sz="1915" dirty="0" err="1"/>
              <a:t>ohraničené</a:t>
            </a:r>
            <a:r>
              <a:rPr sz="1915" dirty="0"/>
              <a:t>) </a:t>
            </a:r>
            <a:r>
              <a:rPr sz="1915" dirty="0" err="1"/>
              <a:t>či</a:t>
            </a:r>
            <a:r>
              <a:rPr sz="1915" dirty="0"/>
              <a:t> </a:t>
            </a:r>
            <a:r>
              <a:rPr sz="1915" dirty="0" err="1"/>
              <a:t>nevhodně</a:t>
            </a:r>
            <a:r>
              <a:rPr sz="1915" dirty="0"/>
              <a:t> </a:t>
            </a:r>
            <a:r>
              <a:rPr sz="1915" dirty="0" err="1"/>
              <a:t>uložených</a:t>
            </a:r>
            <a:r>
              <a:rPr sz="1915" dirty="0"/>
              <a:t> </a:t>
            </a:r>
            <a:r>
              <a:rPr sz="1915" dirty="0" err="1"/>
              <a:t>tumorů</a:t>
            </a:r>
            <a:r>
              <a:rPr sz="1915" dirty="0"/>
              <a:t> (</a:t>
            </a:r>
            <a:r>
              <a:rPr sz="1915" dirty="0" err="1"/>
              <a:t>např</a:t>
            </a:r>
            <a:r>
              <a:rPr sz="1915" dirty="0"/>
              <a:t>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fčně</a:t>
            </a:r>
            <a:r>
              <a:rPr sz="1915" dirty="0"/>
              <a:t> </a:t>
            </a:r>
            <a:r>
              <a:rPr sz="1915" dirty="0" err="1"/>
              <a:t>důležité</a:t>
            </a:r>
            <a:r>
              <a:rPr sz="1915" dirty="0"/>
              <a:t> </a:t>
            </a:r>
            <a:r>
              <a:rPr sz="1915" dirty="0" err="1"/>
              <a:t>oblasti</a:t>
            </a:r>
            <a:r>
              <a:rPr sz="1915" dirty="0"/>
              <a:t>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adiační terapie - slouží k postupné destrukci nádorových buněk ozářením buď celého mozku nebo jeho oblasti (konvenční radioterapie), nebo je možné ozářit pouze nádor samotný (stereotaktická radiochirurgie-Leksellův gama nůž); moderní postupy radiační terapie dokáží redukovat riziko pozdních KD např. radioprotekcí hipokampu,atd..…"/>
          <p:cNvSpPr txBox="1">
            <a:spLocks noGrp="1"/>
          </p:cNvSpPr>
          <p:nvPr>
            <p:ph type="body" idx="1"/>
          </p:nvPr>
        </p:nvSpPr>
        <p:spPr>
          <a:xfrm>
            <a:off x="383059" y="1480064"/>
            <a:ext cx="12381471" cy="80840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b="1" dirty="0" err="1" smtClean="0"/>
              <a:t>r</a:t>
            </a:r>
            <a:r>
              <a:rPr sz="2200" b="1" dirty="0" err="1" smtClean="0"/>
              <a:t>adiační</a:t>
            </a:r>
            <a:r>
              <a:rPr sz="2200" b="1" dirty="0" smtClean="0"/>
              <a:t> </a:t>
            </a:r>
            <a:r>
              <a:rPr sz="2200" b="1" dirty="0" err="1"/>
              <a:t>terapie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slouží</a:t>
            </a:r>
            <a:r>
              <a:rPr sz="2200" dirty="0"/>
              <a:t> k </a:t>
            </a:r>
            <a:r>
              <a:rPr sz="2200" dirty="0" err="1"/>
              <a:t>postupné</a:t>
            </a:r>
            <a:r>
              <a:rPr sz="2200" dirty="0"/>
              <a:t> </a:t>
            </a:r>
            <a:r>
              <a:rPr sz="2200" dirty="0" err="1"/>
              <a:t>destrukci</a:t>
            </a:r>
            <a:r>
              <a:rPr sz="2200" dirty="0"/>
              <a:t> </a:t>
            </a:r>
            <a:r>
              <a:rPr sz="2200" dirty="0" err="1"/>
              <a:t>nádorových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 </a:t>
            </a:r>
            <a:r>
              <a:rPr sz="2200" dirty="0" err="1"/>
              <a:t>ozářením</a:t>
            </a:r>
            <a:r>
              <a:rPr sz="2200" dirty="0"/>
              <a:t> </a:t>
            </a:r>
            <a:r>
              <a:rPr sz="2200" dirty="0" err="1"/>
              <a:t>buď</a:t>
            </a:r>
            <a:r>
              <a:rPr sz="2200" dirty="0"/>
              <a:t> </a:t>
            </a:r>
            <a:r>
              <a:rPr sz="2200" dirty="0" err="1"/>
              <a:t>celého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konvenční</a:t>
            </a:r>
            <a:r>
              <a:rPr sz="2200" dirty="0"/>
              <a:t> </a:t>
            </a:r>
            <a:r>
              <a:rPr sz="2200" dirty="0" err="1"/>
              <a:t>radioterapie</a:t>
            </a:r>
            <a:r>
              <a:rPr sz="2200" dirty="0"/>
              <a:t>), </a:t>
            </a:r>
            <a:r>
              <a:rPr sz="2200" dirty="0" err="1"/>
              <a:t>nebo</a:t>
            </a:r>
            <a:r>
              <a:rPr sz="2200" dirty="0"/>
              <a:t> je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ozářit</a:t>
            </a:r>
            <a:r>
              <a:rPr sz="2200" dirty="0"/>
              <a:t> </a:t>
            </a:r>
            <a:r>
              <a:rPr sz="2200" dirty="0" err="1"/>
              <a:t>pouze</a:t>
            </a:r>
            <a:r>
              <a:rPr sz="2200" dirty="0"/>
              <a:t> </a:t>
            </a:r>
            <a:r>
              <a:rPr sz="2200" dirty="0" err="1"/>
              <a:t>nádor</a:t>
            </a:r>
            <a:r>
              <a:rPr sz="2200" dirty="0"/>
              <a:t> </a:t>
            </a:r>
            <a:r>
              <a:rPr sz="2200" dirty="0" err="1"/>
              <a:t>samotný</a:t>
            </a:r>
            <a:r>
              <a:rPr sz="2200" dirty="0"/>
              <a:t> (</a:t>
            </a:r>
            <a:r>
              <a:rPr sz="2200" dirty="0" err="1"/>
              <a:t>stereotaktická</a:t>
            </a:r>
            <a:r>
              <a:rPr sz="2200" dirty="0"/>
              <a:t> </a:t>
            </a:r>
            <a:r>
              <a:rPr sz="2200" dirty="0" err="1" smtClean="0"/>
              <a:t>radiochirurgie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Leksellův</a:t>
            </a:r>
            <a:r>
              <a:rPr sz="2200" dirty="0" smtClean="0"/>
              <a:t> </a:t>
            </a:r>
            <a:r>
              <a:rPr sz="2200" dirty="0" err="1"/>
              <a:t>gama</a:t>
            </a:r>
            <a:r>
              <a:rPr sz="2200" dirty="0"/>
              <a:t> </a:t>
            </a:r>
            <a:r>
              <a:rPr sz="2200" dirty="0" err="1"/>
              <a:t>nůž</a:t>
            </a:r>
            <a:r>
              <a:rPr sz="2200" dirty="0"/>
              <a:t>); </a:t>
            </a:r>
            <a:r>
              <a:rPr sz="2200" dirty="0" err="1"/>
              <a:t>moderní</a:t>
            </a:r>
            <a:r>
              <a:rPr sz="2200" dirty="0"/>
              <a:t> </a:t>
            </a:r>
            <a:r>
              <a:rPr sz="2200" dirty="0" err="1"/>
              <a:t>postupy</a:t>
            </a:r>
            <a:r>
              <a:rPr sz="2200" dirty="0"/>
              <a:t> </a:t>
            </a:r>
            <a:r>
              <a:rPr sz="2200" dirty="0" err="1"/>
              <a:t>radiační</a:t>
            </a:r>
            <a:r>
              <a:rPr sz="2200" dirty="0"/>
              <a:t> </a:t>
            </a:r>
            <a:r>
              <a:rPr sz="2200" dirty="0" err="1"/>
              <a:t>terapie</a:t>
            </a:r>
            <a:r>
              <a:rPr sz="2200" dirty="0"/>
              <a:t> </a:t>
            </a:r>
            <a:r>
              <a:rPr sz="2200" dirty="0" err="1"/>
              <a:t>dokáží</a:t>
            </a:r>
            <a:r>
              <a:rPr sz="2200" dirty="0"/>
              <a:t> </a:t>
            </a:r>
            <a:r>
              <a:rPr sz="2200" dirty="0" err="1"/>
              <a:t>redukovat</a:t>
            </a:r>
            <a:r>
              <a:rPr sz="2200" dirty="0"/>
              <a:t> </a:t>
            </a:r>
            <a:r>
              <a:rPr sz="2200" dirty="0" err="1"/>
              <a:t>riziko</a:t>
            </a:r>
            <a:r>
              <a:rPr sz="2200" dirty="0"/>
              <a:t> </a:t>
            </a:r>
            <a:r>
              <a:rPr sz="2200" dirty="0" err="1"/>
              <a:t>pozdních</a:t>
            </a:r>
            <a:r>
              <a:rPr sz="2200" dirty="0"/>
              <a:t> KD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radioprotekcí</a:t>
            </a:r>
            <a:r>
              <a:rPr sz="2200" dirty="0"/>
              <a:t> </a:t>
            </a:r>
            <a:r>
              <a:rPr sz="2200" dirty="0" err="1"/>
              <a:t>hipokampu,atd</a:t>
            </a:r>
            <a:r>
              <a:rPr sz="2200" dirty="0"/>
              <a:t>..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b="1" dirty="0" err="1" smtClean="0"/>
              <a:t>m</a:t>
            </a:r>
            <a:r>
              <a:rPr sz="2200" b="1" dirty="0" err="1" smtClean="0"/>
              <a:t>edikamentózní</a:t>
            </a:r>
            <a:r>
              <a:rPr sz="2200" b="1" dirty="0" smtClean="0"/>
              <a:t> </a:t>
            </a:r>
            <a:r>
              <a:rPr sz="2200" b="1" dirty="0" err="1"/>
              <a:t>destrukce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chemoterapie</a:t>
            </a:r>
            <a:r>
              <a:rPr sz="2200" dirty="0"/>
              <a:t> - </a:t>
            </a:r>
            <a:r>
              <a:rPr sz="2200" dirty="0" err="1"/>
              <a:t>obvykle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</a:t>
            </a:r>
            <a:r>
              <a:rPr sz="2200" dirty="0" err="1"/>
              <a:t>komplexní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- </a:t>
            </a:r>
            <a:r>
              <a:rPr sz="2200" dirty="0" err="1"/>
              <a:t>chirurgické</a:t>
            </a:r>
            <a:r>
              <a:rPr sz="2200" dirty="0"/>
              <a:t> a </a:t>
            </a:r>
            <a:r>
              <a:rPr sz="2200" dirty="0" err="1"/>
              <a:t>radiační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následovat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radioterapii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iniciální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chirurgického</a:t>
            </a:r>
            <a:r>
              <a:rPr sz="2200" dirty="0"/>
              <a:t> </a:t>
            </a:r>
            <a:r>
              <a:rPr sz="2200" dirty="0" err="1"/>
              <a:t>zákroku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z</a:t>
            </a:r>
            <a:r>
              <a:rPr sz="2200" dirty="0" err="1" smtClean="0"/>
              <a:t>lepšení</a:t>
            </a:r>
            <a:r>
              <a:rPr sz="2200" dirty="0" smtClean="0"/>
              <a:t> </a:t>
            </a:r>
            <a:r>
              <a:rPr sz="2200" dirty="0" err="1"/>
              <a:t>diagnostiky</a:t>
            </a:r>
            <a:r>
              <a:rPr sz="2200" dirty="0"/>
              <a:t> a </a:t>
            </a:r>
            <a:r>
              <a:rPr sz="2200" dirty="0" err="1"/>
              <a:t>léčby</a:t>
            </a:r>
            <a:r>
              <a:rPr sz="2200" dirty="0"/>
              <a:t> </a:t>
            </a:r>
            <a:r>
              <a:rPr sz="2200" dirty="0" err="1"/>
              <a:t>přispělo</a:t>
            </a:r>
            <a:r>
              <a:rPr sz="2200" dirty="0"/>
              <a:t> v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míře</a:t>
            </a:r>
            <a:r>
              <a:rPr sz="2200" dirty="0"/>
              <a:t> k </a:t>
            </a:r>
            <a:r>
              <a:rPr sz="2200" dirty="0" err="1"/>
              <a:t>prodloužení</a:t>
            </a:r>
            <a:r>
              <a:rPr sz="2200" dirty="0"/>
              <a:t> </a:t>
            </a:r>
            <a:r>
              <a:rPr sz="2200" dirty="0" err="1"/>
              <a:t>průměrné</a:t>
            </a:r>
            <a:r>
              <a:rPr sz="2200" dirty="0"/>
              <a:t> </a:t>
            </a:r>
            <a:r>
              <a:rPr sz="2200" dirty="0" err="1"/>
              <a:t>délky</a:t>
            </a:r>
            <a:r>
              <a:rPr sz="2200" dirty="0"/>
              <a:t> </a:t>
            </a:r>
            <a:r>
              <a:rPr sz="2200" dirty="0" err="1"/>
              <a:t>přežití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p</a:t>
            </a:r>
            <a:r>
              <a:rPr sz="2200" dirty="0" err="1" smtClean="0"/>
              <a:t>ozornost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přenáší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sledování</a:t>
            </a:r>
            <a:r>
              <a:rPr sz="2200" dirty="0"/>
              <a:t> </a:t>
            </a:r>
            <a:r>
              <a:rPr sz="2200" dirty="0" err="1"/>
              <a:t>psychosociálních</a:t>
            </a:r>
            <a:r>
              <a:rPr sz="2200" dirty="0"/>
              <a:t> </a:t>
            </a:r>
            <a:r>
              <a:rPr sz="2200" dirty="0" err="1"/>
              <a:t>faktorů</a:t>
            </a:r>
            <a:r>
              <a:rPr sz="2200" dirty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smtClean="0"/>
              <a:t>KD</a:t>
            </a:r>
            <a:r>
              <a:rPr sz="2200" dirty="0"/>
              <a:t>,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osobnosti</a:t>
            </a:r>
            <a:r>
              <a:rPr sz="2200" dirty="0"/>
              <a:t>, </a:t>
            </a:r>
            <a:r>
              <a:rPr sz="2200" dirty="0" err="1"/>
              <a:t>kvalita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 a </a:t>
            </a:r>
            <a:r>
              <a:rPr sz="2200" dirty="0" err="1"/>
              <a:t>dopad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rodinu</a:t>
            </a:r>
            <a:r>
              <a:rPr sz="2200" dirty="0"/>
              <a:t> a </a:t>
            </a:r>
            <a:r>
              <a:rPr sz="2200" dirty="0" err="1"/>
              <a:t>pečovatele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p</a:t>
            </a:r>
            <a:r>
              <a:rPr sz="2200" dirty="0" err="1" smtClean="0"/>
              <a:t>acienti</a:t>
            </a:r>
            <a:r>
              <a:rPr sz="2200" dirty="0" smtClean="0"/>
              <a:t> </a:t>
            </a:r>
            <a:r>
              <a:rPr sz="2200" dirty="0" err="1"/>
              <a:t>mají</a:t>
            </a:r>
            <a:r>
              <a:rPr sz="2200" dirty="0"/>
              <a:t> </a:t>
            </a:r>
            <a:r>
              <a:rPr sz="2200" dirty="0" err="1"/>
              <a:t>řadu</a:t>
            </a:r>
            <a:r>
              <a:rPr sz="2200" dirty="0"/>
              <a:t> </a:t>
            </a:r>
            <a:r>
              <a:rPr sz="2200" dirty="0" err="1"/>
              <a:t>nepříjemných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- KD, </a:t>
            </a:r>
            <a:r>
              <a:rPr sz="2200" dirty="0" err="1"/>
              <a:t>únavu</a:t>
            </a:r>
            <a:r>
              <a:rPr sz="2200" dirty="0"/>
              <a:t>, </a:t>
            </a:r>
            <a:r>
              <a:rPr sz="2200" dirty="0" err="1"/>
              <a:t>bolesti</a:t>
            </a:r>
            <a:r>
              <a:rPr sz="2200" dirty="0"/>
              <a:t>,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spánku</a:t>
            </a:r>
            <a:r>
              <a:rPr sz="2200" dirty="0"/>
              <a:t> a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kombinace</a:t>
            </a:r>
            <a:r>
              <a:rPr sz="2200" dirty="0"/>
              <a:t> - </a:t>
            </a:r>
            <a:r>
              <a:rPr sz="2200" dirty="0" err="1"/>
              <a:t>jenom</a:t>
            </a:r>
            <a:r>
              <a:rPr sz="2200" dirty="0"/>
              <a:t> </a:t>
            </a:r>
            <a:r>
              <a:rPr sz="2200" dirty="0" err="1"/>
              <a:t>taková</a:t>
            </a:r>
            <a:r>
              <a:rPr sz="2200" dirty="0"/>
              <a:t> </a:t>
            </a:r>
            <a:r>
              <a:rPr sz="2200" dirty="0" err="1"/>
              <a:t>léčba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úspěšná</a:t>
            </a:r>
            <a:r>
              <a:rPr sz="2200" dirty="0"/>
              <a:t>, </a:t>
            </a:r>
            <a:r>
              <a:rPr sz="2200" dirty="0" err="1"/>
              <a:t>jen</a:t>
            </a:r>
            <a:r>
              <a:rPr sz="2200" dirty="0"/>
              <a:t>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sy</a:t>
            </a:r>
            <a:r>
              <a:rPr sz="2200" dirty="0"/>
              <a:t> </a:t>
            </a:r>
            <a:r>
              <a:rPr sz="2200" dirty="0" err="1"/>
              <a:t>zvládnuty</a:t>
            </a:r>
            <a:r>
              <a:rPr sz="2200" dirty="0"/>
              <a:t> - </a:t>
            </a:r>
            <a:r>
              <a:rPr sz="2200" dirty="0" err="1"/>
              <a:t>komplikováno</a:t>
            </a:r>
            <a:r>
              <a:rPr sz="2200" dirty="0"/>
              <a:t> </a:t>
            </a:r>
            <a:r>
              <a:rPr sz="2200" dirty="0" err="1"/>
              <a:t>tím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neznáme</a:t>
            </a:r>
            <a:r>
              <a:rPr sz="2200" dirty="0"/>
              <a:t> </a:t>
            </a:r>
            <a:r>
              <a:rPr sz="2200" dirty="0" err="1"/>
              <a:t>mechanismus</a:t>
            </a:r>
            <a:r>
              <a:rPr sz="2200" dirty="0"/>
              <a:t> 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vzniku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případech</a:t>
            </a:r>
            <a:r>
              <a:rPr sz="2200" dirty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nemohou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vyléčeni</a:t>
            </a:r>
            <a:r>
              <a:rPr sz="2200" dirty="0"/>
              <a:t> a </a:t>
            </a:r>
            <a:r>
              <a:rPr sz="2200" dirty="0" err="1"/>
              <a:t>následkem</a:t>
            </a:r>
            <a:r>
              <a:rPr sz="2200" dirty="0"/>
              <a:t> </a:t>
            </a:r>
            <a:r>
              <a:rPr sz="2200" dirty="0" err="1"/>
              <a:t>svého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 </a:t>
            </a:r>
            <a:r>
              <a:rPr sz="2200" dirty="0" err="1"/>
              <a:t>umírají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říčiny neurokognitivních poruch u mozkových nádorů"/>
          <p:cNvSpPr txBox="1">
            <a:spLocks noGrp="1"/>
          </p:cNvSpPr>
          <p:nvPr>
            <p:ph type="title"/>
          </p:nvPr>
        </p:nvSpPr>
        <p:spPr>
          <a:xfrm>
            <a:off x="1865871" y="580476"/>
            <a:ext cx="11059737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79044">
              <a:defRPr sz="6560"/>
            </a:lvl1pPr>
          </a:lstStyle>
          <a:p>
            <a:r>
              <a:rPr sz="4800" dirty="0" err="1"/>
              <a:t>Příčiny</a:t>
            </a:r>
            <a:r>
              <a:rPr sz="4800" dirty="0"/>
              <a:t> </a:t>
            </a:r>
            <a:r>
              <a:rPr sz="4800" dirty="0" err="1"/>
              <a:t>neurokognitivních</a:t>
            </a:r>
            <a:r>
              <a:rPr sz="4800" dirty="0"/>
              <a:t> </a:t>
            </a:r>
            <a:r>
              <a:rPr sz="4800" dirty="0" err="1"/>
              <a:t>poruch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</a:p>
        </p:txBody>
      </p:sp>
      <p:sp>
        <p:nvSpPr>
          <p:cNvPr id="130" name="KD a emoční poruchy u většiny pacientů; u velkého počtu z nich přetrvávají po dlouhou dobu…"/>
          <p:cNvSpPr txBox="1">
            <a:spLocks noGrp="1"/>
          </p:cNvSpPr>
          <p:nvPr>
            <p:ph type="body" idx="1"/>
          </p:nvPr>
        </p:nvSpPr>
        <p:spPr>
          <a:xfrm>
            <a:off x="383059" y="2730846"/>
            <a:ext cx="12430897" cy="6993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sz="2200" dirty="0"/>
              <a:t>KD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 u </a:t>
            </a:r>
            <a:r>
              <a:rPr sz="2200" dirty="0" err="1"/>
              <a:t>většiny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; u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počtu</a:t>
            </a:r>
            <a:r>
              <a:rPr sz="2200" dirty="0"/>
              <a:t> z </a:t>
            </a:r>
            <a:r>
              <a:rPr sz="2200" dirty="0" err="1"/>
              <a:t>nich</a:t>
            </a:r>
            <a:r>
              <a:rPr sz="2200" dirty="0"/>
              <a:t> </a:t>
            </a:r>
            <a:r>
              <a:rPr sz="2200" dirty="0" err="1"/>
              <a:t>přetrvávají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dlouhou</a:t>
            </a:r>
            <a:r>
              <a:rPr sz="2200" dirty="0"/>
              <a:t> </a:t>
            </a:r>
            <a:r>
              <a:rPr sz="2200" dirty="0" err="1"/>
              <a:t>dobu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případech</a:t>
            </a:r>
            <a:r>
              <a:rPr sz="2200" dirty="0"/>
              <a:t> je </a:t>
            </a:r>
            <a:r>
              <a:rPr sz="2200" dirty="0" err="1"/>
              <a:t>tento</a:t>
            </a:r>
            <a:r>
              <a:rPr sz="2200" dirty="0"/>
              <a:t> </a:t>
            </a:r>
            <a:r>
              <a:rPr sz="2200" dirty="0" err="1"/>
              <a:t>typ</a:t>
            </a:r>
            <a:r>
              <a:rPr sz="2200" dirty="0"/>
              <a:t> KD </a:t>
            </a:r>
            <a:r>
              <a:rPr sz="2200" dirty="0" err="1"/>
              <a:t>nazýván</a:t>
            </a:r>
            <a:r>
              <a:rPr sz="2200" dirty="0"/>
              <a:t> “</a:t>
            </a:r>
            <a:r>
              <a:rPr sz="2200" dirty="0" err="1"/>
              <a:t>chemobrain</a:t>
            </a:r>
            <a:r>
              <a:rPr sz="2200" dirty="0"/>
              <a:t>” </a:t>
            </a:r>
            <a:r>
              <a:rPr sz="2200" dirty="0" err="1"/>
              <a:t>nebo</a:t>
            </a:r>
            <a:r>
              <a:rPr sz="2200" dirty="0"/>
              <a:t> “</a:t>
            </a:r>
            <a:r>
              <a:rPr sz="2200" dirty="0" err="1"/>
              <a:t>chemofob</a:t>
            </a:r>
            <a:r>
              <a:rPr sz="2200" dirty="0"/>
              <a:t>”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n</a:t>
            </a:r>
            <a:r>
              <a:rPr sz="2200" dirty="0" err="1" smtClean="0"/>
              <a:t>eurokognitivní</a:t>
            </a:r>
            <a:r>
              <a:rPr sz="2200" dirty="0" smtClean="0"/>
              <a:t>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zde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 smtClean="0"/>
              <a:t>konceptu</a:t>
            </a:r>
            <a:r>
              <a:rPr lang="cs-CZ" sz="2200" dirty="0" smtClean="0"/>
              <a:t>a</a:t>
            </a:r>
            <a:r>
              <a:rPr sz="2200" dirty="0" err="1" smtClean="0"/>
              <a:t>lizovány</a:t>
            </a:r>
            <a:r>
              <a:rPr sz="2200" dirty="0" smtClean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interakce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: </a:t>
            </a:r>
            <a:r>
              <a:rPr sz="2200" dirty="0" err="1"/>
              <a:t>onemocněním</a:t>
            </a:r>
            <a:r>
              <a:rPr sz="2200" dirty="0"/>
              <a:t> - </a:t>
            </a:r>
            <a:r>
              <a:rPr sz="2200" dirty="0" err="1"/>
              <a:t>jedincem</a:t>
            </a:r>
            <a:r>
              <a:rPr sz="2200" dirty="0"/>
              <a:t> - </a:t>
            </a:r>
            <a:r>
              <a:rPr sz="2200" dirty="0" err="1"/>
              <a:t>léčebnými</a:t>
            </a:r>
            <a:r>
              <a:rPr sz="2200" dirty="0"/>
              <a:t> </a:t>
            </a:r>
            <a:r>
              <a:rPr sz="2200" dirty="0" err="1"/>
              <a:t>postupy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oruchy</a:t>
            </a:r>
            <a:r>
              <a:rPr sz="2200" dirty="0" smtClean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způsobeny</a:t>
            </a:r>
            <a:r>
              <a:rPr sz="2200" dirty="0"/>
              <a:t> </a:t>
            </a:r>
            <a:r>
              <a:rPr sz="2200" dirty="0" err="1"/>
              <a:t>nádorem</a:t>
            </a:r>
            <a:r>
              <a:rPr sz="2200" dirty="0"/>
              <a:t> </a:t>
            </a:r>
            <a:r>
              <a:rPr sz="2200" dirty="0" err="1"/>
              <a:t>samotným</a:t>
            </a:r>
            <a:r>
              <a:rPr sz="2200" dirty="0"/>
              <a:t>,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léčbou</a:t>
            </a:r>
            <a:r>
              <a:rPr sz="2200" dirty="0"/>
              <a:t> a </a:t>
            </a:r>
            <a:r>
              <a:rPr sz="2200" dirty="0" err="1"/>
              <a:t>přidruženými</a:t>
            </a:r>
            <a:r>
              <a:rPr sz="2200" dirty="0"/>
              <a:t> </a:t>
            </a:r>
            <a:r>
              <a:rPr sz="2200" dirty="0" err="1"/>
              <a:t>komplikacemi</a:t>
            </a:r>
            <a:r>
              <a:rPr sz="2200" dirty="0"/>
              <a:t>, </a:t>
            </a:r>
            <a:r>
              <a:rPr sz="2200" dirty="0" err="1"/>
              <a:t>progresí</a:t>
            </a:r>
            <a:r>
              <a:rPr sz="2200" dirty="0"/>
              <a:t> </a:t>
            </a:r>
            <a:r>
              <a:rPr sz="2200" dirty="0" err="1"/>
              <a:t>tumoru</a:t>
            </a:r>
            <a:r>
              <a:rPr sz="2200" dirty="0"/>
              <a:t>, EPI, </a:t>
            </a:r>
            <a:r>
              <a:rPr sz="2200" dirty="0" err="1"/>
              <a:t>radioterapií</a:t>
            </a:r>
            <a:r>
              <a:rPr sz="2200" dirty="0"/>
              <a:t>, </a:t>
            </a:r>
            <a:r>
              <a:rPr sz="2200" dirty="0" err="1"/>
              <a:t>chemoterapií</a:t>
            </a:r>
            <a:r>
              <a:rPr sz="2200" dirty="0"/>
              <a:t>, </a:t>
            </a:r>
            <a:r>
              <a:rPr sz="2200" dirty="0" err="1"/>
              <a:t>imunoterapií</a:t>
            </a:r>
            <a:r>
              <a:rPr sz="2200" dirty="0"/>
              <a:t>, </a:t>
            </a:r>
            <a:r>
              <a:rPr sz="2200" dirty="0" err="1"/>
              <a:t>antiepileptiky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sz="2200" dirty="0" smtClean="0"/>
              <a:t>KD</a:t>
            </a:r>
            <a:r>
              <a:rPr lang="cs-CZ" sz="2200" dirty="0" smtClean="0"/>
              <a:t> </a:t>
            </a:r>
            <a:r>
              <a:rPr sz="2200" dirty="0" err="1" smtClean="0"/>
              <a:t>po</a:t>
            </a:r>
            <a:r>
              <a:rPr sz="2200" dirty="0" smtClean="0"/>
              <a:t> </a:t>
            </a:r>
            <a:r>
              <a:rPr sz="2200" dirty="0" err="1"/>
              <a:t>radioterapii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v </a:t>
            </a:r>
            <a:r>
              <a:rPr sz="2200" dirty="0" err="1"/>
              <a:t>rozsahu</a:t>
            </a:r>
            <a:r>
              <a:rPr sz="2200" dirty="0"/>
              <a:t> od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lehkého</a:t>
            </a:r>
            <a:r>
              <a:rPr sz="2200" dirty="0"/>
              <a:t> </a:t>
            </a:r>
            <a:r>
              <a:rPr sz="2200" dirty="0" err="1"/>
              <a:t>stupně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těžký</a:t>
            </a:r>
            <a:r>
              <a:rPr sz="2200" dirty="0"/>
              <a:t> (</a:t>
            </a:r>
            <a:r>
              <a:rPr sz="2200" dirty="0" err="1"/>
              <a:t>úroveň</a:t>
            </a:r>
            <a:r>
              <a:rPr sz="2200" dirty="0"/>
              <a:t> </a:t>
            </a:r>
            <a:r>
              <a:rPr sz="2200" dirty="0" err="1"/>
              <a:t>demence</a:t>
            </a:r>
            <a:r>
              <a:rPr sz="2200" dirty="0"/>
              <a:t>)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skupiny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ozařování</a:t>
            </a:r>
            <a:r>
              <a:rPr sz="2200" dirty="0"/>
              <a:t> </a:t>
            </a:r>
            <a:r>
              <a:rPr sz="2200" dirty="0" err="1"/>
              <a:t>byly</a:t>
            </a:r>
            <a:r>
              <a:rPr sz="2200" dirty="0"/>
              <a:t> </a:t>
            </a:r>
            <a:r>
              <a:rPr sz="2200" dirty="0" err="1"/>
              <a:t>nalezeny</a:t>
            </a:r>
            <a:r>
              <a:rPr sz="2200" dirty="0"/>
              <a:t> </a:t>
            </a:r>
            <a:r>
              <a:rPr sz="2200" dirty="0" err="1"/>
              <a:t>vztahy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neurokognitivním</a:t>
            </a:r>
            <a:r>
              <a:rPr sz="2200" dirty="0"/>
              <a:t> </a:t>
            </a:r>
            <a:r>
              <a:rPr sz="2200" dirty="0" err="1"/>
              <a:t>stavem</a:t>
            </a:r>
            <a:r>
              <a:rPr sz="2200" dirty="0"/>
              <a:t>, </a:t>
            </a:r>
            <a:r>
              <a:rPr sz="2200" dirty="0" err="1"/>
              <a:t>mozkovou</a:t>
            </a:r>
            <a:r>
              <a:rPr sz="2200" dirty="0"/>
              <a:t> </a:t>
            </a:r>
            <a:r>
              <a:rPr sz="2200" dirty="0" err="1"/>
              <a:t>atrofií</a:t>
            </a:r>
            <a:r>
              <a:rPr sz="2200" dirty="0"/>
              <a:t>, </a:t>
            </a:r>
            <a:r>
              <a:rPr sz="2200" dirty="0" err="1"/>
              <a:t>leukoencefalopatií</a:t>
            </a:r>
            <a:r>
              <a:rPr sz="2200" dirty="0"/>
              <a:t> a </a:t>
            </a:r>
            <a:r>
              <a:rPr sz="2200" dirty="0" err="1"/>
              <a:t>radiologickými</a:t>
            </a:r>
            <a:r>
              <a:rPr sz="2200" dirty="0"/>
              <a:t> </a:t>
            </a:r>
            <a:r>
              <a:rPr sz="2200" dirty="0" err="1"/>
              <a:t>abnormalitami</a:t>
            </a:r>
            <a:r>
              <a:rPr sz="2200" dirty="0"/>
              <a:t> - proto </a:t>
            </a:r>
            <a:r>
              <a:rPr sz="2200" dirty="0" err="1"/>
              <a:t>nyní</a:t>
            </a:r>
            <a:r>
              <a:rPr sz="2200" dirty="0"/>
              <a:t> </a:t>
            </a:r>
            <a:r>
              <a:rPr sz="2200" dirty="0" err="1"/>
              <a:t>radiačními</a:t>
            </a:r>
            <a:r>
              <a:rPr sz="2200" dirty="0"/>
              <a:t> </a:t>
            </a:r>
            <a:r>
              <a:rPr sz="2200" dirty="0" err="1"/>
              <a:t>onkology</a:t>
            </a:r>
            <a:r>
              <a:rPr sz="2200" dirty="0"/>
              <a:t> </a:t>
            </a:r>
            <a:r>
              <a:rPr sz="2200" dirty="0" err="1"/>
              <a:t>kladen</a:t>
            </a:r>
            <a:r>
              <a:rPr sz="2200" dirty="0"/>
              <a:t> </a:t>
            </a:r>
            <a:r>
              <a:rPr sz="2200" dirty="0" err="1"/>
              <a:t>důraz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protekci</a:t>
            </a:r>
            <a:r>
              <a:rPr sz="2200" dirty="0"/>
              <a:t> </a:t>
            </a:r>
            <a:r>
              <a:rPr sz="2200" dirty="0" err="1"/>
              <a:t>hipokampu</a:t>
            </a:r>
            <a:r>
              <a:rPr sz="2200" dirty="0"/>
              <a:t> (</a:t>
            </a:r>
            <a:r>
              <a:rPr sz="2200" dirty="0" err="1"/>
              <a:t>důležitá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pro </a:t>
            </a:r>
            <a:r>
              <a:rPr sz="2200" dirty="0" err="1"/>
              <a:t>zachování</a:t>
            </a:r>
            <a:r>
              <a:rPr sz="2200" dirty="0"/>
              <a:t> </a:t>
            </a:r>
            <a:r>
              <a:rPr sz="2200" dirty="0" err="1"/>
              <a:t>paměťových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egativní vliv starší řady antiepileptik na KF (fenobarbital, fenytoin, karbamazepin, kyselina valproová) - hlavně narušení paměti a pozornosti; z novějších antiepilektik např. topiramát je spojován s vyšším rizikem neurokognitivního oslabení; naopak gabapentin, lamotrigin a levetiracetam s nižším…"/>
          <p:cNvSpPr txBox="1">
            <a:spLocks noGrp="1"/>
          </p:cNvSpPr>
          <p:nvPr>
            <p:ph type="body" idx="1"/>
          </p:nvPr>
        </p:nvSpPr>
        <p:spPr>
          <a:xfrm>
            <a:off x="469557" y="889685"/>
            <a:ext cx="12393827" cy="84149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n</a:t>
            </a:r>
            <a:r>
              <a:rPr sz="2000" dirty="0" err="1" smtClean="0"/>
              <a:t>egativní</a:t>
            </a:r>
            <a:r>
              <a:rPr sz="2000" dirty="0" smtClean="0"/>
              <a:t> </a:t>
            </a:r>
            <a:r>
              <a:rPr sz="2000" dirty="0" err="1"/>
              <a:t>vliv</a:t>
            </a:r>
            <a:r>
              <a:rPr sz="2000" dirty="0"/>
              <a:t> </a:t>
            </a:r>
            <a:r>
              <a:rPr sz="2000" dirty="0" err="1"/>
              <a:t>starší</a:t>
            </a:r>
            <a:r>
              <a:rPr sz="2000" dirty="0"/>
              <a:t> </a:t>
            </a:r>
            <a:r>
              <a:rPr sz="2000" dirty="0" err="1"/>
              <a:t>řady</a:t>
            </a:r>
            <a:r>
              <a:rPr sz="2000" dirty="0"/>
              <a:t> </a:t>
            </a:r>
            <a:r>
              <a:rPr sz="2000" dirty="0" err="1"/>
              <a:t>antiepileptik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KF (</a:t>
            </a:r>
            <a:r>
              <a:rPr sz="2000" dirty="0" err="1"/>
              <a:t>fenobarbital</a:t>
            </a:r>
            <a:r>
              <a:rPr sz="2000" dirty="0"/>
              <a:t>, </a:t>
            </a:r>
            <a:r>
              <a:rPr sz="2000" dirty="0" err="1"/>
              <a:t>fenytoin</a:t>
            </a:r>
            <a:r>
              <a:rPr sz="2000" dirty="0"/>
              <a:t>, </a:t>
            </a:r>
            <a:r>
              <a:rPr sz="2000" dirty="0" err="1"/>
              <a:t>karbamazepin</a:t>
            </a:r>
            <a:r>
              <a:rPr sz="2000" dirty="0"/>
              <a:t>, </a:t>
            </a:r>
            <a:r>
              <a:rPr sz="2000" dirty="0" err="1"/>
              <a:t>kyselina</a:t>
            </a:r>
            <a:r>
              <a:rPr sz="2000" dirty="0"/>
              <a:t> </a:t>
            </a:r>
            <a:r>
              <a:rPr sz="2000" dirty="0" err="1"/>
              <a:t>valproová</a:t>
            </a:r>
            <a:r>
              <a:rPr sz="2000" dirty="0"/>
              <a:t>) - </a:t>
            </a:r>
            <a:r>
              <a:rPr sz="2000" dirty="0" err="1"/>
              <a:t>hlavně</a:t>
            </a:r>
            <a:r>
              <a:rPr sz="2000" dirty="0"/>
              <a:t> </a:t>
            </a:r>
            <a:r>
              <a:rPr sz="2000" dirty="0" err="1"/>
              <a:t>narušení</a:t>
            </a:r>
            <a:r>
              <a:rPr sz="2000" dirty="0"/>
              <a:t> </a:t>
            </a:r>
            <a:r>
              <a:rPr sz="2000" dirty="0" err="1"/>
              <a:t>paměti</a:t>
            </a:r>
            <a:r>
              <a:rPr sz="2000" dirty="0"/>
              <a:t> a </a:t>
            </a:r>
            <a:r>
              <a:rPr sz="2000" dirty="0" err="1"/>
              <a:t>pozornosti</a:t>
            </a:r>
            <a:r>
              <a:rPr sz="2000" dirty="0"/>
              <a:t>; z </a:t>
            </a:r>
            <a:r>
              <a:rPr sz="2000" dirty="0" err="1"/>
              <a:t>novějších</a:t>
            </a:r>
            <a:r>
              <a:rPr sz="2000" dirty="0"/>
              <a:t> </a:t>
            </a:r>
            <a:r>
              <a:rPr sz="2000" dirty="0" err="1" smtClean="0"/>
              <a:t>antiepile</a:t>
            </a:r>
            <a:r>
              <a:rPr lang="cs-CZ" sz="2000" dirty="0" smtClean="0"/>
              <a:t>p</a:t>
            </a:r>
            <a:r>
              <a:rPr sz="2000" dirty="0" err="1" smtClean="0"/>
              <a:t>tik</a:t>
            </a:r>
            <a:r>
              <a:rPr sz="2000" dirty="0" smtClean="0"/>
              <a:t> </a:t>
            </a:r>
            <a:r>
              <a:rPr sz="2000" dirty="0" err="1"/>
              <a:t>např</a:t>
            </a:r>
            <a:r>
              <a:rPr sz="2000" dirty="0"/>
              <a:t>. </a:t>
            </a:r>
            <a:r>
              <a:rPr sz="2000" dirty="0" err="1"/>
              <a:t>topiramát</a:t>
            </a:r>
            <a:r>
              <a:rPr sz="2000" dirty="0"/>
              <a:t> je </a:t>
            </a:r>
            <a:r>
              <a:rPr sz="2000" dirty="0" err="1"/>
              <a:t>spojován</a:t>
            </a:r>
            <a:r>
              <a:rPr sz="2000" dirty="0"/>
              <a:t> s </a:t>
            </a:r>
            <a:r>
              <a:rPr sz="2000" dirty="0" err="1"/>
              <a:t>vyšším</a:t>
            </a:r>
            <a:r>
              <a:rPr sz="2000" dirty="0"/>
              <a:t> </a:t>
            </a:r>
            <a:r>
              <a:rPr sz="2000" dirty="0" err="1"/>
              <a:t>rizikem</a:t>
            </a:r>
            <a:r>
              <a:rPr sz="2000" dirty="0"/>
              <a:t> </a:t>
            </a:r>
            <a:r>
              <a:rPr sz="2000" dirty="0" err="1"/>
              <a:t>neurokognitivního</a:t>
            </a:r>
            <a:r>
              <a:rPr sz="2000" dirty="0"/>
              <a:t> </a:t>
            </a:r>
            <a:r>
              <a:rPr sz="2000" dirty="0" err="1"/>
              <a:t>oslabení</a:t>
            </a:r>
            <a:r>
              <a:rPr sz="2000" dirty="0"/>
              <a:t>; </a:t>
            </a:r>
            <a:r>
              <a:rPr sz="2000" dirty="0" err="1"/>
              <a:t>naopak</a:t>
            </a:r>
            <a:r>
              <a:rPr sz="2000" dirty="0"/>
              <a:t> gabapentin, </a:t>
            </a:r>
            <a:r>
              <a:rPr sz="2000" dirty="0" err="1"/>
              <a:t>lamotrigin</a:t>
            </a:r>
            <a:r>
              <a:rPr sz="2000" dirty="0"/>
              <a:t> a </a:t>
            </a:r>
            <a:r>
              <a:rPr sz="2000" dirty="0" err="1"/>
              <a:t>levetiracetam</a:t>
            </a:r>
            <a:r>
              <a:rPr sz="2000" dirty="0"/>
              <a:t> s </a:t>
            </a:r>
            <a:r>
              <a:rPr sz="2000" dirty="0" err="1"/>
              <a:t>nižším</a:t>
            </a:r>
            <a:r>
              <a:rPr sz="2000" dirty="0"/>
              <a:t> </a:t>
            </a:r>
          </a:p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p</a:t>
            </a:r>
            <a:r>
              <a:rPr sz="2000" dirty="0" err="1" smtClean="0"/>
              <a:t>otenciální</a:t>
            </a:r>
            <a:r>
              <a:rPr sz="2000" dirty="0" smtClean="0"/>
              <a:t> </a:t>
            </a:r>
            <a:r>
              <a:rPr sz="2000" dirty="0" err="1"/>
              <a:t>příčiny</a:t>
            </a:r>
            <a:r>
              <a:rPr sz="2000" dirty="0"/>
              <a:t> KD:</a:t>
            </a:r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primární</a:t>
            </a:r>
            <a:r>
              <a:rPr sz="1600" dirty="0" smtClean="0"/>
              <a:t> </a:t>
            </a:r>
            <a:r>
              <a:rPr sz="1600" dirty="0" err="1"/>
              <a:t>nádor</a:t>
            </a:r>
            <a:r>
              <a:rPr sz="1600" dirty="0"/>
              <a:t> </a:t>
            </a:r>
            <a:r>
              <a:rPr sz="1600" dirty="0" err="1"/>
              <a:t>či</a:t>
            </a:r>
            <a:r>
              <a:rPr sz="1600" dirty="0"/>
              <a:t> </a:t>
            </a:r>
            <a:r>
              <a:rPr sz="1600" dirty="0" err="1"/>
              <a:t>metastázy</a:t>
            </a:r>
            <a:r>
              <a:rPr sz="1600" dirty="0"/>
              <a:t> v </a:t>
            </a:r>
            <a:r>
              <a:rPr sz="1600" dirty="0" err="1"/>
              <a:t>mozku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nepřímý</a:t>
            </a:r>
            <a:r>
              <a:rPr sz="1600" dirty="0" smtClean="0"/>
              <a:t> </a:t>
            </a:r>
            <a:r>
              <a:rPr sz="1600" dirty="0" err="1"/>
              <a:t>efekt</a:t>
            </a:r>
            <a:r>
              <a:rPr sz="1600" dirty="0"/>
              <a:t> </a:t>
            </a:r>
            <a:r>
              <a:rPr sz="1600" dirty="0" err="1"/>
              <a:t>nádoru</a:t>
            </a:r>
            <a:r>
              <a:rPr sz="1600" dirty="0"/>
              <a:t> </a:t>
            </a:r>
            <a:r>
              <a:rPr sz="1600" dirty="0" err="1"/>
              <a:t>lokalizovaného</a:t>
            </a:r>
            <a:r>
              <a:rPr sz="1600" dirty="0"/>
              <a:t> </a:t>
            </a:r>
            <a:r>
              <a:rPr sz="1600" dirty="0" err="1"/>
              <a:t>jinde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neurotoxický</a:t>
            </a:r>
            <a:r>
              <a:rPr sz="1600" dirty="0" smtClean="0"/>
              <a:t> </a:t>
            </a:r>
            <a:r>
              <a:rPr sz="1600" dirty="0" err="1"/>
              <a:t>vliv</a:t>
            </a:r>
            <a:r>
              <a:rPr sz="1600" dirty="0"/>
              <a:t> </a:t>
            </a:r>
            <a:r>
              <a:rPr sz="1600" dirty="0" err="1"/>
              <a:t>léčby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chemoterapie</a:t>
            </a:r>
            <a:r>
              <a:rPr sz="1600" dirty="0" smtClean="0"/>
              <a:t> 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radiační</a:t>
            </a:r>
            <a:r>
              <a:rPr sz="1600" dirty="0" smtClean="0"/>
              <a:t> </a:t>
            </a:r>
            <a:r>
              <a:rPr sz="1600" dirty="0" err="1"/>
              <a:t>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imunoterapie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hormonální</a:t>
            </a:r>
            <a:r>
              <a:rPr sz="1600" dirty="0" smtClean="0"/>
              <a:t> </a:t>
            </a:r>
            <a:r>
              <a:rPr sz="1600" dirty="0" err="1"/>
              <a:t>terapie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chirurgický</a:t>
            </a:r>
            <a:r>
              <a:rPr sz="1600" dirty="0" smtClean="0"/>
              <a:t> </a:t>
            </a:r>
            <a:r>
              <a:rPr sz="1600" dirty="0" err="1"/>
              <a:t>zákrok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efekt</a:t>
            </a:r>
            <a:r>
              <a:rPr sz="1600" dirty="0" smtClean="0"/>
              <a:t> </a:t>
            </a:r>
            <a:r>
              <a:rPr sz="1600" dirty="0" err="1"/>
              <a:t>podpůrné</a:t>
            </a:r>
            <a:r>
              <a:rPr sz="1600" dirty="0"/>
              <a:t> </a:t>
            </a:r>
            <a:r>
              <a:rPr sz="1600" dirty="0" err="1"/>
              <a:t>medikace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koexistující</a:t>
            </a:r>
            <a:r>
              <a:rPr sz="1600" dirty="0" smtClean="0"/>
              <a:t> </a:t>
            </a:r>
            <a:r>
              <a:rPr sz="1600" dirty="0" err="1"/>
              <a:t>či</a:t>
            </a:r>
            <a:r>
              <a:rPr sz="1600" dirty="0"/>
              <a:t> </a:t>
            </a:r>
            <a:r>
              <a:rPr sz="1600" dirty="0" err="1"/>
              <a:t>preexistující</a:t>
            </a:r>
            <a:r>
              <a:rPr sz="1600" dirty="0"/>
              <a:t> </a:t>
            </a:r>
            <a:r>
              <a:rPr sz="1600" dirty="0" err="1"/>
              <a:t>neurologické</a:t>
            </a:r>
            <a:r>
              <a:rPr sz="1600" dirty="0"/>
              <a:t> a </a:t>
            </a:r>
            <a:r>
              <a:rPr sz="1600" dirty="0" err="1"/>
              <a:t>psychiatrické</a:t>
            </a:r>
            <a:r>
              <a:rPr sz="1600" dirty="0"/>
              <a:t> </a:t>
            </a:r>
            <a:r>
              <a:rPr sz="1600" dirty="0" err="1"/>
              <a:t>poruchy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reaktivní</a:t>
            </a:r>
            <a:r>
              <a:rPr sz="1600" dirty="0" smtClean="0"/>
              <a:t> </a:t>
            </a:r>
            <a:r>
              <a:rPr sz="1600" dirty="0" err="1"/>
              <a:t>poruchy</a:t>
            </a:r>
            <a:r>
              <a:rPr sz="1600" dirty="0"/>
              <a:t> </a:t>
            </a:r>
            <a:r>
              <a:rPr sz="1600" dirty="0" err="1"/>
              <a:t>nálady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senzorické</a:t>
            </a:r>
            <a:r>
              <a:rPr sz="1600" dirty="0" smtClean="0"/>
              <a:t> </a:t>
            </a:r>
            <a:r>
              <a:rPr sz="1600" dirty="0" err="1"/>
              <a:t>deficity</a:t>
            </a:r>
            <a:r>
              <a:rPr sz="1600" dirty="0"/>
              <a:t> a </a:t>
            </a:r>
            <a:r>
              <a:rPr sz="1600" dirty="0" err="1"/>
              <a:t>celková</a:t>
            </a:r>
            <a:r>
              <a:rPr sz="1600" dirty="0"/>
              <a:t> </a:t>
            </a:r>
            <a:r>
              <a:rPr sz="1600" dirty="0" err="1"/>
              <a:t>slabost</a:t>
            </a:r>
            <a:endParaRPr sz="1600" dirty="0"/>
          </a:p>
          <a:p>
            <a:pPr marL="841365" lvl="1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sz="1600" dirty="0" err="1" smtClean="0"/>
              <a:t>sekundární</a:t>
            </a:r>
            <a:r>
              <a:rPr sz="1600" dirty="0" smtClean="0"/>
              <a:t> </a:t>
            </a:r>
            <a:r>
              <a:rPr sz="1600" dirty="0" err="1"/>
              <a:t>zisk</a:t>
            </a:r>
            <a:endParaRPr sz="1600" dirty="0"/>
          </a:p>
          <a:p>
            <a:pPr marL="191135" indent="-191135" defTabSz="251206">
              <a:lnSpc>
                <a:spcPct val="100000"/>
              </a:lnSpc>
              <a:spcBef>
                <a:spcPts val="1800"/>
              </a:spcBef>
              <a:defRPr sz="1376"/>
            </a:pPr>
            <a:r>
              <a:rPr lang="cs-CZ" sz="2000" dirty="0" err="1" smtClean="0"/>
              <a:t>m</a:t>
            </a:r>
            <a:r>
              <a:rPr sz="2000" dirty="0" err="1" smtClean="0"/>
              <a:t>ultidisciplinární</a:t>
            </a:r>
            <a:r>
              <a:rPr sz="2000" dirty="0" smtClean="0"/>
              <a:t> </a:t>
            </a:r>
            <a:r>
              <a:rPr sz="2000" dirty="0" err="1"/>
              <a:t>přístup</a:t>
            </a:r>
            <a:r>
              <a:rPr sz="2000" dirty="0"/>
              <a:t> - </a:t>
            </a:r>
            <a:r>
              <a:rPr sz="2000" dirty="0" err="1"/>
              <a:t>onkologie</a:t>
            </a:r>
            <a:r>
              <a:rPr sz="2000" dirty="0"/>
              <a:t>, </a:t>
            </a:r>
            <a:r>
              <a:rPr sz="2000" dirty="0" err="1"/>
              <a:t>neurochirurgie</a:t>
            </a:r>
            <a:r>
              <a:rPr sz="2000" dirty="0"/>
              <a:t>, </a:t>
            </a:r>
            <a:r>
              <a:rPr sz="2000" dirty="0" err="1"/>
              <a:t>neurovědy</a:t>
            </a:r>
            <a:r>
              <a:rPr sz="2000" dirty="0"/>
              <a:t>, </a:t>
            </a:r>
            <a:r>
              <a:rPr sz="2000" dirty="0" err="1"/>
              <a:t>genetika</a:t>
            </a:r>
            <a:r>
              <a:rPr sz="2000" dirty="0"/>
              <a:t>, </a:t>
            </a:r>
            <a:r>
              <a:rPr sz="2000" dirty="0" err="1"/>
              <a:t>fční</a:t>
            </a:r>
            <a:r>
              <a:rPr sz="2000" dirty="0"/>
              <a:t> </a:t>
            </a:r>
            <a:r>
              <a:rPr sz="2000" dirty="0" err="1"/>
              <a:t>zobrazovací</a:t>
            </a:r>
            <a:r>
              <a:rPr sz="2000" dirty="0"/>
              <a:t> </a:t>
            </a:r>
            <a:r>
              <a:rPr sz="2000" dirty="0" err="1"/>
              <a:t>metody</a:t>
            </a:r>
            <a:r>
              <a:rPr sz="2000" dirty="0"/>
              <a:t>, </a:t>
            </a:r>
            <a:r>
              <a:rPr sz="2000" dirty="0" err="1"/>
              <a:t>neuroimunologii</a:t>
            </a:r>
            <a:r>
              <a:rPr sz="2000" dirty="0"/>
              <a:t>, NPS,..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blém detekce fčních oblastí u mozkových nádorů"/>
          <p:cNvSpPr txBox="1">
            <a:spLocks noGrp="1"/>
          </p:cNvSpPr>
          <p:nvPr>
            <p:ph type="title"/>
          </p:nvPr>
        </p:nvSpPr>
        <p:spPr>
          <a:xfrm>
            <a:off x="1902943" y="370413"/>
            <a:ext cx="10466612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Problém</a:t>
            </a:r>
            <a:r>
              <a:rPr sz="4800" dirty="0"/>
              <a:t> </a:t>
            </a:r>
            <a:r>
              <a:rPr sz="4800" dirty="0" err="1"/>
              <a:t>detekce</a:t>
            </a:r>
            <a:r>
              <a:rPr sz="4800" dirty="0"/>
              <a:t> </a:t>
            </a:r>
            <a:r>
              <a:rPr sz="4800" dirty="0" err="1"/>
              <a:t>fčních</a:t>
            </a:r>
            <a:r>
              <a:rPr sz="4800" dirty="0"/>
              <a:t> </a:t>
            </a:r>
            <a:r>
              <a:rPr sz="4800" dirty="0" err="1"/>
              <a:t>oblastí</a:t>
            </a:r>
            <a:r>
              <a:rPr sz="4800" dirty="0"/>
              <a:t> u </a:t>
            </a:r>
            <a:r>
              <a:rPr sz="4800" dirty="0" err="1"/>
              <a:t>mozkových</a:t>
            </a:r>
            <a:r>
              <a:rPr sz="4800" dirty="0"/>
              <a:t> </a:t>
            </a:r>
            <a:r>
              <a:rPr sz="4800" dirty="0" err="1"/>
              <a:t>nádorů</a:t>
            </a:r>
            <a:r>
              <a:rPr sz="4800" dirty="0"/>
              <a:t> </a:t>
            </a:r>
          </a:p>
        </p:txBody>
      </p:sp>
      <p:sp>
        <p:nvSpPr>
          <p:cNvPr id="135" name="V neurochirurgii 3 hlavní cíle zajišťující dobrou kvalitu života: maximální resekce tumoru; maximální zachování fcí; minimální pooperační morbidita…"/>
          <p:cNvSpPr txBox="1">
            <a:spLocks noGrp="1"/>
          </p:cNvSpPr>
          <p:nvPr>
            <p:ph type="body" idx="1"/>
          </p:nvPr>
        </p:nvSpPr>
        <p:spPr>
          <a:xfrm>
            <a:off x="469557" y="2607276"/>
            <a:ext cx="12282616" cy="68950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neurochirurgii</a:t>
            </a:r>
            <a:r>
              <a:rPr sz="2200" dirty="0"/>
              <a:t> 3 </a:t>
            </a:r>
            <a:r>
              <a:rPr sz="2200" dirty="0" err="1"/>
              <a:t>hlavní</a:t>
            </a:r>
            <a:r>
              <a:rPr sz="2200" dirty="0"/>
              <a:t> </a:t>
            </a:r>
            <a:r>
              <a:rPr sz="2200" dirty="0" err="1"/>
              <a:t>cíle</a:t>
            </a:r>
            <a:r>
              <a:rPr sz="2200" dirty="0"/>
              <a:t> </a:t>
            </a:r>
            <a:r>
              <a:rPr sz="2200" dirty="0" err="1"/>
              <a:t>zajišťující</a:t>
            </a:r>
            <a:r>
              <a:rPr sz="2200" dirty="0"/>
              <a:t> </a:t>
            </a:r>
            <a:r>
              <a:rPr sz="2200" dirty="0" err="1"/>
              <a:t>dobrou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života</a:t>
            </a:r>
            <a:r>
              <a:rPr sz="2200" dirty="0"/>
              <a:t>: </a:t>
            </a:r>
            <a:endParaRPr lang="cs-CZ" sz="2200" dirty="0" smtClean="0"/>
          </a:p>
          <a:p>
            <a:pPr marL="974715" lvl="1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sz="1915" dirty="0" err="1" smtClean="0"/>
              <a:t>maximální</a:t>
            </a:r>
            <a:r>
              <a:rPr sz="1915" dirty="0" smtClean="0"/>
              <a:t> </a:t>
            </a:r>
            <a:r>
              <a:rPr sz="1915" dirty="0" err="1"/>
              <a:t>resekce</a:t>
            </a:r>
            <a:r>
              <a:rPr sz="1915" dirty="0"/>
              <a:t> </a:t>
            </a:r>
            <a:r>
              <a:rPr sz="1915" dirty="0" err="1"/>
              <a:t>tumoru</a:t>
            </a:r>
            <a:r>
              <a:rPr sz="1915" dirty="0"/>
              <a:t>; </a:t>
            </a:r>
            <a:r>
              <a:rPr sz="1915" dirty="0" err="1"/>
              <a:t>maximální</a:t>
            </a:r>
            <a:r>
              <a:rPr sz="1915" dirty="0"/>
              <a:t> </a:t>
            </a:r>
            <a:r>
              <a:rPr sz="1915" dirty="0" err="1"/>
              <a:t>zachování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; </a:t>
            </a:r>
            <a:r>
              <a:rPr sz="1915" dirty="0" err="1"/>
              <a:t>minimální</a:t>
            </a:r>
            <a:r>
              <a:rPr sz="1915" dirty="0"/>
              <a:t> </a:t>
            </a:r>
            <a:r>
              <a:rPr sz="1915" dirty="0" err="1"/>
              <a:t>pooperační</a:t>
            </a:r>
            <a:r>
              <a:rPr sz="1915" dirty="0"/>
              <a:t> </a:t>
            </a:r>
            <a:r>
              <a:rPr sz="1915" dirty="0" err="1"/>
              <a:t>morbidita</a:t>
            </a:r>
            <a:endParaRPr sz="1915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z</a:t>
            </a:r>
            <a:r>
              <a:rPr sz="2200" dirty="0" smtClean="0"/>
              <a:t> </a:t>
            </a:r>
            <a:r>
              <a:rPr sz="2200" dirty="0" err="1"/>
              <a:t>pohledu</a:t>
            </a:r>
            <a:r>
              <a:rPr sz="2200" dirty="0"/>
              <a:t> NPS - “co je </a:t>
            </a:r>
            <a:r>
              <a:rPr sz="2200" dirty="0" err="1"/>
              <a:t>lepší</a:t>
            </a:r>
            <a:r>
              <a:rPr sz="2200" dirty="0"/>
              <a:t>” -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mírný</a:t>
            </a:r>
            <a:r>
              <a:rPr sz="2200" dirty="0"/>
              <a:t> KD se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zákroku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proměnit</a:t>
            </a:r>
            <a:r>
              <a:rPr sz="2200" dirty="0"/>
              <a:t> v </a:t>
            </a:r>
            <a:r>
              <a:rPr sz="2200" dirty="0" err="1"/>
              <a:t>permanentní</a:t>
            </a:r>
            <a:r>
              <a:rPr sz="2200" dirty="0"/>
              <a:t> </a:t>
            </a:r>
            <a:r>
              <a:rPr sz="2200" dirty="0" err="1"/>
              <a:t>invalidizující</a:t>
            </a:r>
            <a:r>
              <a:rPr sz="2200" dirty="0"/>
              <a:t> deficit </a:t>
            </a:r>
            <a:r>
              <a:rPr sz="2200" dirty="0" err="1"/>
              <a:t>navzdory</a:t>
            </a:r>
            <a:r>
              <a:rPr sz="2200" dirty="0"/>
              <a:t> </a:t>
            </a:r>
            <a:r>
              <a:rPr sz="2200" dirty="0" err="1"/>
              <a:t>skutečnosti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studie</a:t>
            </a:r>
            <a:r>
              <a:rPr sz="2200" dirty="0"/>
              <a:t> </a:t>
            </a:r>
            <a:r>
              <a:rPr sz="2200" dirty="0" err="1"/>
              <a:t>prokazují</a:t>
            </a:r>
            <a:r>
              <a:rPr sz="2200" dirty="0"/>
              <a:t> </a:t>
            </a:r>
            <a:r>
              <a:rPr sz="2200" dirty="0" err="1"/>
              <a:t>nejlepší</a:t>
            </a:r>
            <a:r>
              <a:rPr sz="2200" dirty="0"/>
              <a:t> </a:t>
            </a:r>
            <a:r>
              <a:rPr sz="2200" dirty="0" err="1"/>
              <a:t>prognózu</a:t>
            </a:r>
            <a:r>
              <a:rPr sz="2200" dirty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u </a:t>
            </a:r>
            <a:r>
              <a:rPr sz="2200" dirty="0" err="1"/>
              <a:t>radikálního</a:t>
            </a:r>
            <a:r>
              <a:rPr sz="2200" dirty="0"/>
              <a:t> </a:t>
            </a:r>
            <a:r>
              <a:rPr sz="2200" dirty="0" err="1"/>
              <a:t>odstranění</a:t>
            </a:r>
            <a:r>
              <a:rPr sz="2200" dirty="0"/>
              <a:t>  </a:t>
            </a:r>
            <a:r>
              <a:rPr sz="2200" dirty="0" err="1"/>
              <a:t>tumorů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o</a:t>
            </a:r>
            <a:r>
              <a:rPr sz="2200" dirty="0" smtClean="0"/>
              <a:t>d </a:t>
            </a:r>
            <a:r>
              <a:rPr sz="2200" dirty="0"/>
              <a:t>80. let </a:t>
            </a:r>
            <a:r>
              <a:rPr sz="2200" dirty="0" err="1"/>
              <a:t>předpoklad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infiltrace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</a:t>
            </a:r>
            <a:r>
              <a:rPr sz="2200" dirty="0" err="1"/>
              <a:t>novotvarem</a:t>
            </a:r>
            <a:r>
              <a:rPr sz="2200" dirty="0"/>
              <a:t> </a:t>
            </a:r>
            <a:r>
              <a:rPr sz="2200" dirty="0" err="1"/>
              <a:t>vytváří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malé</a:t>
            </a:r>
            <a:r>
              <a:rPr sz="2200" dirty="0"/>
              <a:t> KD </a:t>
            </a:r>
            <a:r>
              <a:rPr lang="cs-CZ" sz="2200" dirty="0" smtClean="0"/>
              <a:t>       </a:t>
            </a:r>
            <a:r>
              <a:rPr sz="2200" dirty="0" smtClean="0"/>
              <a:t>v </a:t>
            </a:r>
            <a:r>
              <a:rPr sz="2200" dirty="0" err="1"/>
              <a:t>počátečních</a:t>
            </a:r>
            <a:r>
              <a:rPr sz="2200" dirty="0"/>
              <a:t> </a:t>
            </a:r>
            <a:r>
              <a:rPr sz="2200" dirty="0" err="1"/>
              <a:t>fázích</a:t>
            </a:r>
            <a:r>
              <a:rPr sz="2200" dirty="0"/>
              <a:t> a u </a:t>
            </a:r>
            <a:r>
              <a:rPr sz="2200" dirty="0" err="1"/>
              <a:t>mladších</a:t>
            </a:r>
            <a:r>
              <a:rPr sz="2200" dirty="0"/>
              <a:t> </a:t>
            </a:r>
            <a:r>
              <a:rPr sz="2200" dirty="0" err="1"/>
              <a:t>pacientů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 smtClean="0"/>
              <a:t>tumorů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fokální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 a </a:t>
            </a:r>
            <a:r>
              <a:rPr sz="2200" dirty="0" err="1"/>
              <a:t>pacienti</a:t>
            </a:r>
            <a:r>
              <a:rPr sz="2200" dirty="0"/>
              <a:t> s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histologickými</a:t>
            </a:r>
            <a:r>
              <a:rPr sz="2200" dirty="0"/>
              <a:t> </a:t>
            </a:r>
            <a:r>
              <a:rPr sz="2200" dirty="0" err="1"/>
              <a:t>typy</a:t>
            </a:r>
            <a:r>
              <a:rPr sz="2200" dirty="0"/>
              <a:t> </a:t>
            </a:r>
            <a:r>
              <a:rPr sz="2200" dirty="0" err="1"/>
              <a:t>tumorů</a:t>
            </a:r>
            <a:r>
              <a:rPr sz="2200" dirty="0"/>
              <a:t>, </a:t>
            </a:r>
            <a:r>
              <a:rPr sz="2200" dirty="0" err="1"/>
              <a:t>nacházejících</a:t>
            </a:r>
            <a:r>
              <a:rPr sz="2200" dirty="0"/>
              <a:t> se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stejné</a:t>
            </a:r>
            <a:r>
              <a:rPr sz="2200" dirty="0"/>
              <a:t> </a:t>
            </a:r>
            <a:r>
              <a:rPr sz="2200" dirty="0" err="1"/>
              <a:t>anatomické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, </a:t>
            </a:r>
            <a:r>
              <a:rPr sz="2200" dirty="0" err="1"/>
              <a:t>vykazují</a:t>
            </a:r>
            <a:r>
              <a:rPr sz="2200" dirty="0"/>
              <a:t> </a:t>
            </a:r>
            <a:r>
              <a:rPr sz="2200" dirty="0" err="1"/>
              <a:t>obdobné</a:t>
            </a:r>
            <a:r>
              <a:rPr sz="2200" dirty="0"/>
              <a:t> </a:t>
            </a:r>
            <a:r>
              <a:rPr sz="2200" dirty="0" err="1"/>
              <a:t>specifické</a:t>
            </a:r>
            <a:r>
              <a:rPr sz="2200" dirty="0"/>
              <a:t> KD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sz="2200" b="1" dirty="0"/>
              <a:t>X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autorů</a:t>
            </a:r>
            <a:r>
              <a:rPr sz="2200" dirty="0"/>
              <a:t> </a:t>
            </a:r>
            <a:r>
              <a:rPr sz="2200" dirty="0" err="1"/>
              <a:t>novotvary</a:t>
            </a:r>
            <a:r>
              <a:rPr sz="2200" dirty="0"/>
              <a:t> </a:t>
            </a:r>
            <a:r>
              <a:rPr sz="2200" dirty="0" err="1"/>
              <a:t>neposkytují</a:t>
            </a:r>
            <a:r>
              <a:rPr sz="2200" dirty="0"/>
              <a:t> </a:t>
            </a:r>
            <a:r>
              <a:rPr sz="2200" dirty="0" err="1"/>
              <a:t>vhodný</a:t>
            </a:r>
            <a:r>
              <a:rPr sz="2200" dirty="0"/>
              <a:t> model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lézí</a:t>
            </a:r>
            <a:r>
              <a:rPr sz="2200" dirty="0"/>
              <a:t> pro </a:t>
            </a:r>
            <a:r>
              <a:rPr sz="2200" dirty="0" err="1"/>
              <a:t>dílčí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;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fčně</a:t>
            </a:r>
            <a:r>
              <a:rPr sz="2200" dirty="0"/>
              <a:t> </a:t>
            </a:r>
            <a:r>
              <a:rPr sz="2200" dirty="0" err="1"/>
              <a:t>významných</a:t>
            </a:r>
            <a:r>
              <a:rPr sz="2200" dirty="0"/>
              <a:t> </a:t>
            </a:r>
            <a:r>
              <a:rPr sz="2200" dirty="0" err="1"/>
              <a:t>struktur</a:t>
            </a:r>
            <a:r>
              <a:rPr sz="2200" dirty="0"/>
              <a:t> u </a:t>
            </a:r>
            <a:r>
              <a:rPr sz="2200" dirty="0" err="1"/>
              <a:t>tumorů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značně</a:t>
            </a:r>
            <a:r>
              <a:rPr sz="2200" dirty="0"/>
              <a:t> </a:t>
            </a:r>
            <a:r>
              <a:rPr sz="2200" dirty="0" err="1"/>
              <a:t>odlišná</a:t>
            </a:r>
            <a:r>
              <a:rPr sz="2200" dirty="0"/>
              <a:t> od </a:t>
            </a:r>
            <a:r>
              <a:rPr sz="2200" dirty="0" err="1"/>
              <a:t>zdravých</a:t>
            </a:r>
            <a:r>
              <a:rPr sz="2200" dirty="0"/>
              <a:t> </a:t>
            </a:r>
            <a:r>
              <a:rPr sz="2200" dirty="0" err="1"/>
              <a:t>jedinců</a:t>
            </a:r>
            <a:endParaRPr sz="22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ce mohou být zachovány: infiltrací tkáně spíše než její destrukcí; přemístěním fce pod vlivem tumoru (adaptivní plasticity) z původní lokalizace…"/>
          <p:cNvSpPr txBox="1">
            <a:spLocks noGrp="1"/>
          </p:cNvSpPr>
          <p:nvPr>
            <p:ph type="body" idx="1"/>
          </p:nvPr>
        </p:nvSpPr>
        <p:spPr>
          <a:xfrm>
            <a:off x="358345" y="825148"/>
            <a:ext cx="12517395" cy="82941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f</a:t>
            </a:r>
            <a:r>
              <a:rPr sz="2400" dirty="0" err="1" smtClean="0"/>
              <a:t>ce</a:t>
            </a:r>
            <a:r>
              <a:rPr sz="2400" dirty="0" smtClean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být</a:t>
            </a:r>
            <a:r>
              <a:rPr sz="2400" dirty="0"/>
              <a:t> </a:t>
            </a:r>
            <a:r>
              <a:rPr sz="2400" dirty="0" err="1"/>
              <a:t>zachovány</a:t>
            </a:r>
            <a:r>
              <a:rPr sz="2400" dirty="0"/>
              <a:t>: </a:t>
            </a:r>
            <a:r>
              <a:rPr sz="2400" dirty="0" err="1"/>
              <a:t>infiltrací</a:t>
            </a:r>
            <a:r>
              <a:rPr sz="2400" dirty="0"/>
              <a:t> </a:t>
            </a:r>
            <a:r>
              <a:rPr sz="2400" dirty="0" err="1"/>
              <a:t>tkáně</a:t>
            </a:r>
            <a:r>
              <a:rPr sz="2400" dirty="0"/>
              <a:t> </a:t>
            </a:r>
            <a:r>
              <a:rPr sz="2400" dirty="0" err="1"/>
              <a:t>spíše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její</a:t>
            </a:r>
            <a:r>
              <a:rPr sz="2400" dirty="0"/>
              <a:t> </a:t>
            </a:r>
            <a:r>
              <a:rPr sz="2400" dirty="0" err="1"/>
              <a:t>destrukcí</a:t>
            </a:r>
            <a:r>
              <a:rPr sz="2400" dirty="0"/>
              <a:t>; </a:t>
            </a:r>
            <a:r>
              <a:rPr sz="2400" dirty="0" err="1"/>
              <a:t>přemístěním</a:t>
            </a:r>
            <a:r>
              <a:rPr sz="2400" dirty="0"/>
              <a:t> </a:t>
            </a:r>
            <a:r>
              <a:rPr sz="2400" dirty="0" err="1"/>
              <a:t>fce</a:t>
            </a:r>
            <a:r>
              <a:rPr sz="2400" dirty="0"/>
              <a:t> pod </a:t>
            </a:r>
            <a:r>
              <a:rPr sz="2400" dirty="0" err="1"/>
              <a:t>vlivem</a:t>
            </a:r>
            <a:r>
              <a:rPr sz="2400" dirty="0"/>
              <a:t> </a:t>
            </a:r>
            <a:r>
              <a:rPr sz="2400" dirty="0" err="1"/>
              <a:t>tumoru</a:t>
            </a:r>
            <a:r>
              <a:rPr sz="2400" dirty="0"/>
              <a:t> (</a:t>
            </a:r>
            <a:r>
              <a:rPr sz="2400" dirty="0" err="1"/>
              <a:t>adaptivní</a:t>
            </a:r>
            <a:r>
              <a:rPr sz="2400" dirty="0"/>
              <a:t> plasticity) z </a:t>
            </a:r>
            <a:r>
              <a:rPr sz="2400" dirty="0" err="1"/>
              <a:t>původní</a:t>
            </a:r>
            <a:r>
              <a:rPr sz="2400" dirty="0"/>
              <a:t> </a:t>
            </a:r>
            <a:r>
              <a:rPr sz="2400" dirty="0" err="1"/>
              <a:t>lokalizace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r</a:t>
            </a:r>
            <a:r>
              <a:rPr sz="2400" dirty="0" err="1" smtClean="0"/>
              <a:t>eorganizace</a:t>
            </a:r>
            <a:r>
              <a:rPr sz="2400" dirty="0" smtClean="0"/>
              <a:t> </a:t>
            </a:r>
            <a:r>
              <a:rPr sz="2400" dirty="0" err="1"/>
              <a:t>tkáně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začít</a:t>
            </a:r>
            <a:r>
              <a:rPr sz="2400" dirty="0"/>
              <a:t> </a:t>
            </a:r>
            <a:r>
              <a:rPr sz="2400" dirty="0" err="1"/>
              <a:t>ještě</a:t>
            </a:r>
            <a:r>
              <a:rPr sz="2400" dirty="0"/>
              <a:t> </a:t>
            </a:r>
            <a:r>
              <a:rPr sz="2400" dirty="0" err="1"/>
              <a:t>dříve</a:t>
            </a:r>
            <a:r>
              <a:rPr sz="2400" dirty="0"/>
              <a:t>, </a:t>
            </a:r>
            <a:r>
              <a:rPr sz="2400" dirty="0" err="1"/>
              <a:t>než</a:t>
            </a:r>
            <a:r>
              <a:rPr sz="2400" dirty="0"/>
              <a:t> je </a:t>
            </a:r>
            <a:r>
              <a:rPr sz="2400" dirty="0" err="1"/>
              <a:t>nádor</a:t>
            </a:r>
            <a:r>
              <a:rPr sz="2400" dirty="0"/>
              <a:t> </a:t>
            </a:r>
            <a:r>
              <a:rPr sz="2400" dirty="0" err="1"/>
              <a:t>diagnostikován</a:t>
            </a:r>
            <a:r>
              <a:rPr sz="2400" dirty="0"/>
              <a:t>, </a:t>
            </a:r>
            <a:r>
              <a:rPr sz="2400" dirty="0" err="1"/>
              <a:t>což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narušovat</a:t>
            </a:r>
            <a:r>
              <a:rPr sz="2400" dirty="0"/>
              <a:t> </a:t>
            </a:r>
            <a:r>
              <a:rPr sz="2400" dirty="0" err="1"/>
              <a:t>platné</a:t>
            </a:r>
            <a:r>
              <a:rPr sz="2400" dirty="0"/>
              <a:t> </a:t>
            </a:r>
            <a:r>
              <a:rPr sz="2400" dirty="0" err="1"/>
              <a:t>závěry</a:t>
            </a:r>
            <a:r>
              <a:rPr sz="2400" dirty="0"/>
              <a:t> o </a:t>
            </a:r>
            <a:r>
              <a:rPr sz="2400" dirty="0" err="1"/>
              <a:t>anatomicko-fčních</a:t>
            </a:r>
            <a:r>
              <a:rPr sz="2400" dirty="0"/>
              <a:t> </a:t>
            </a:r>
            <a:r>
              <a:rPr sz="2400" dirty="0" err="1"/>
              <a:t>vztazích</a:t>
            </a:r>
            <a:r>
              <a:rPr sz="2400" dirty="0"/>
              <a:t> u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pacientů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 smtClean="0"/>
              <a:t>tu</a:t>
            </a:r>
            <a:r>
              <a:rPr lang="cs-CZ" sz="2400" dirty="0" smtClean="0"/>
              <a:t>morem</a:t>
            </a:r>
            <a:r>
              <a:rPr sz="2400" dirty="0" smtClean="0"/>
              <a:t> </a:t>
            </a:r>
            <a:r>
              <a:rPr sz="2400" dirty="0"/>
              <a:t>v </a:t>
            </a:r>
            <a:r>
              <a:rPr sz="2400" b="1" dirty="0" err="1"/>
              <a:t>dominantní</a:t>
            </a:r>
            <a:r>
              <a:rPr sz="2400" b="1" dirty="0"/>
              <a:t> </a:t>
            </a:r>
            <a:r>
              <a:rPr sz="2400" b="1" dirty="0" err="1" smtClean="0"/>
              <a:t>hemisféře</a:t>
            </a:r>
            <a:r>
              <a:rPr lang="cs-CZ" sz="2400" b="1" dirty="0" smtClean="0"/>
              <a:t> </a:t>
            </a:r>
            <a:r>
              <a:rPr sz="2400" dirty="0" smtClean="0"/>
              <a:t>-</a:t>
            </a:r>
            <a:r>
              <a:rPr lang="cs-CZ" sz="2400" dirty="0" smtClean="0"/>
              <a:t> </a:t>
            </a:r>
            <a:r>
              <a:rPr sz="2400" dirty="0" err="1" smtClean="0"/>
              <a:t>více</a:t>
            </a:r>
            <a:r>
              <a:rPr sz="2400" dirty="0" smtClean="0"/>
              <a:t> </a:t>
            </a:r>
            <a:r>
              <a:rPr sz="2400" dirty="0" err="1"/>
              <a:t>deficitů</a:t>
            </a:r>
            <a:r>
              <a:rPr sz="2400" dirty="0"/>
              <a:t> v </a:t>
            </a:r>
            <a:r>
              <a:rPr sz="2400" dirty="0" err="1"/>
              <a:t>paměti</a:t>
            </a:r>
            <a:r>
              <a:rPr sz="2400" dirty="0"/>
              <a:t>,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verbální</a:t>
            </a:r>
            <a:r>
              <a:rPr sz="2400" dirty="0"/>
              <a:t> </a:t>
            </a:r>
            <a:r>
              <a:rPr sz="2400" dirty="0" err="1"/>
              <a:t>fluenci</a:t>
            </a:r>
            <a:r>
              <a:rPr sz="2400" dirty="0"/>
              <a:t> </a:t>
            </a:r>
            <a:r>
              <a:rPr sz="2400" dirty="0" smtClean="0"/>
              <a:t>a </a:t>
            </a:r>
            <a:r>
              <a:rPr sz="2400" dirty="0" err="1"/>
              <a:t>verbálním</a:t>
            </a:r>
            <a:r>
              <a:rPr sz="2400" dirty="0"/>
              <a:t> </a:t>
            </a:r>
            <a:r>
              <a:rPr sz="2400" dirty="0" err="1"/>
              <a:t>učení</a:t>
            </a:r>
            <a:r>
              <a:rPr sz="2400" dirty="0"/>
              <a:t> a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sz="2400" dirty="0" err="1"/>
              <a:t>nižší</a:t>
            </a:r>
            <a:r>
              <a:rPr sz="2400" dirty="0"/>
              <a:t> </a:t>
            </a:r>
            <a:r>
              <a:rPr sz="2400" dirty="0" err="1"/>
              <a:t>šanci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normalizaci</a:t>
            </a:r>
            <a:r>
              <a:rPr sz="2400" dirty="0"/>
              <a:t> </a:t>
            </a:r>
            <a:r>
              <a:rPr sz="2400" dirty="0" err="1"/>
              <a:t>těchto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</a:t>
            </a:r>
            <a:r>
              <a:rPr lang="cs-CZ" sz="2400" dirty="0" smtClean="0"/>
              <a:t>               </a:t>
            </a:r>
            <a:r>
              <a:rPr sz="2400" dirty="0" err="1" smtClean="0"/>
              <a:t>po</a:t>
            </a:r>
            <a:r>
              <a:rPr sz="2400" dirty="0" smtClean="0"/>
              <a:t> </a:t>
            </a:r>
            <a:r>
              <a:rPr sz="2400" dirty="0" err="1"/>
              <a:t>zákroku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err="1" smtClean="0"/>
              <a:t>p</a:t>
            </a:r>
            <a:r>
              <a:rPr sz="2400" dirty="0" err="1" smtClean="0"/>
              <a:t>acienti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b="1" dirty="0"/>
              <a:t>glioblastoma </a:t>
            </a:r>
            <a:r>
              <a:rPr sz="2400" b="1" dirty="0" err="1"/>
              <a:t>multiforme</a:t>
            </a:r>
            <a:r>
              <a:rPr sz="2400" b="1" dirty="0"/>
              <a:t> </a:t>
            </a:r>
            <a:r>
              <a:rPr sz="2400" dirty="0"/>
              <a:t>- </a:t>
            </a:r>
            <a:r>
              <a:rPr sz="2400" dirty="0" err="1"/>
              <a:t>nižší</a:t>
            </a:r>
            <a:r>
              <a:rPr sz="2400" dirty="0"/>
              <a:t> PM </a:t>
            </a:r>
            <a:r>
              <a:rPr sz="2400" dirty="0" err="1"/>
              <a:t>rychlost</a:t>
            </a:r>
            <a:r>
              <a:rPr sz="2400" dirty="0"/>
              <a:t> a </a:t>
            </a:r>
            <a:r>
              <a:rPr sz="2400" dirty="0" err="1"/>
              <a:t>slabší</a:t>
            </a:r>
            <a:r>
              <a:rPr sz="2400" dirty="0"/>
              <a:t> </a:t>
            </a:r>
            <a:r>
              <a:rPr sz="2400" dirty="0" err="1"/>
              <a:t>vizuální</a:t>
            </a:r>
            <a:r>
              <a:rPr sz="2400" dirty="0"/>
              <a:t> </a:t>
            </a:r>
            <a:r>
              <a:rPr sz="2400" dirty="0" err="1"/>
              <a:t>vyhledávání</a:t>
            </a:r>
            <a:r>
              <a:rPr sz="2400" dirty="0"/>
              <a:t> </a:t>
            </a:r>
            <a:r>
              <a:rPr sz="2400" dirty="0" err="1"/>
              <a:t>spíše</a:t>
            </a:r>
            <a:r>
              <a:rPr sz="2400" dirty="0"/>
              <a:t> </a:t>
            </a:r>
            <a:r>
              <a:rPr sz="2400" dirty="0" err="1"/>
              <a:t>než</a:t>
            </a:r>
            <a:r>
              <a:rPr sz="2400" dirty="0"/>
              <a:t> </a:t>
            </a:r>
            <a:r>
              <a:rPr sz="2400" dirty="0" err="1"/>
              <a:t>oslabení</a:t>
            </a:r>
            <a:r>
              <a:rPr sz="2400" dirty="0"/>
              <a:t> </a:t>
            </a:r>
            <a:r>
              <a:rPr sz="2400" dirty="0" err="1"/>
              <a:t>jedné</a:t>
            </a:r>
            <a:r>
              <a:rPr sz="2400" dirty="0"/>
              <a:t> </a:t>
            </a:r>
            <a:r>
              <a:rPr sz="2400" dirty="0" err="1"/>
              <a:t>specifické</a:t>
            </a:r>
            <a:r>
              <a:rPr sz="2400" dirty="0"/>
              <a:t> </a:t>
            </a:r>
            <a:r>
              <a:rPr sz="2400" dirty="0" err="1"/>
              <a:t>domény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dirty="0" smtClean="0"/>
              <a:t>i</a:t>
            </a:r>
            <a:r>
              <a:rPr sz="2400" dirty="0" smtClean="0"/>
              <a:t> </a:t>
            </a:r>
            <a:r>
              <a:rPr sz="2400" dirty="0" err="1"/>
              <a:t>tumory</a:t>
            </a:r>
            <a:r>
              <a:rPr sz="2400" dirty="0"/>
              <a:t> v </a:t>
            </a:r>
            <a:r>
              <a:rPr sz="2400" dirty="0" err="1"/>
              <a:t>časných</a:t>
            </a:r>
            <a:r>
              <a:rPr sz="2400" dirty="0"/>
              <a:t> </a:t>
            </a:r>
            <a:r>
              <a:rPr sz="2400" dirty="0" err="1"/>
              <a:t>stádiích</a:t>
            </a:r>
            <a:r>
              <a:rPr sz="2400" dirty="0"/>
              <a:t>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způsobovat</a:t>
            </a:r>
            <a:r>
              <a:rPr sz="2400" dirty="0"/>
              <a:t> </a:t>
            </a:r>
            <a:r>
              <a:rPr sz="2400" dirty="0" err="1"/>
              <a:t>mírné</a:t>
            </a:r>
            <a:r>
              <a:rPr sz="2400" dirty="0"/>
              <a:t> KD</a:t>
            </a:r>
            <a:r>
              <a:rPr sz="2400" dirty="0" smtClean="0"/>
              <a:t>,</a:t>
            </a:r>
            <a:r>
              <a:rPr lang="cs-CZ" sz="2400" dirty="0" smtClean="0"/>
              <a:t> </a:t>
            </a:r>
            <a:r>
              <a:rPr sz="2400" dirty="0" err="1" smtClean="0"/>
              <a:t>které</a:t>
            </a:r>
            <a:r>
              <a:rPr sz="2400" dirty="0" smtClean="0"/>
              <a:t> </a:t>
            </a:r>
            <a:r>
              <a:rPr sz="2400" dirty="0" err="1"/>
              <a:t>lze</a:t>
            </a:r>
            <a:r>
              <a:rPr sz="2400" dirty="0"/>
              <a:t> </a:t>
            </a:r>
            <a:r>
              <a:rPr sz="2400" dirty="0" err="1"/>
              <a:t>zachytit</a:t>
            </a:r>
            <a:r>
              <a:rPr sz="2400" dirty="0"/>
              <a:t> </a:t>
            </a:r>
            <a:r>
              <a:rPr sz="2400" dirty="0" err="1"/>
              <a:t>pouze</a:t>
            </a:r>
            <a:r>
              <a:rPr sz="2400" dirty="0"/>
              <a:t> </a:t>
            </a:r>
            <a:r>
              <a:rPr sz="2400" dirty="0" err="1"/>
              <a:t>senzitivními</a:t>
            </a:r>
            <a:r>
              <a:rPr sz="2400" dirty="0"/>
              <a:t> </a:t>
            </a:r>
            <a:r>
              <a:rPr lang="cs-CZ" sz="2400" dirty="0" smtClean="0"/>
              <a:t>                  </a:t>
            </a:r>
            <a:r>
              <a:rPr sz="2400" dirty="0" smtClean="0"/>
              <a:t>a </a:t>
            </a:r>
            <a:r>
              <a:rPr sz="2400" dirty="0" err="1"/>
              <a:t>specifickými</a:t>
            </a:r>
            <a:r>
              <a:rPr sz="2400" dirty="0"/>
              <a:t> </a:t>
            </a:r>
            <a:r>
              <a:rPr sz="2400" dirty="0" err="1"/>
              <a:t>komplexními</a:t>
            </a:r>
            <a:r>
              <a:rPr sz="2400" dirty="0"/>
              <a:t> NPS </a:t>
            </a:r>
            <a:r>
              <a:rPr sz="2400" dirty="0" err="1"/>
              <a:t>bateriemi</a:t>
            </a:r>
            <a:endParaRPr sz="2400" dirty="0"/>
          </a:p>
          <a:p>
            <a:pPr marL="248920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2400" b="1" dirty="0" smtClean="0"/>
              <a:t>a</a:t>
            </a:r>
            <a:r>
              <a:rPr sz="2400" b="1" dirty="0" smtClean="0"/>
              <a:t>wake </a:t>
            </a:r>
            <a:r>
              <a:rPr sz="2400" b="1" dirty="0" err="1" smtClean="0"/>
              <a:t>zákroky</a:t>
            </a:r>
            <a:r>
              <a:rPr sz="2400" b="1" dirty="0" smtClean="0"/>
              <a:t> </a:t>
            </a:r>
            <a:r>
              <a:rPr lang="cs-CZ" sz="2400" b="1" dirty="0" smtClean="0"/>
              <a:t>- </a:t>
            </a:r>
            <a:r>
              <a:rPr sz="2400" dirty="0" err="1" smtClean="0"/>
              <a:t>indikováno</a:t>
            </a:r>
            <a:r>
              <a:rPr sz="2400" dirty="0" smtClean="0"/>
              <a:t> </a:t>
            </a:r>
            <a:r>
              <a:rPr sz="2400" dirty="0"/>
              <a:t>u </a:t>
            </a:r>
            <a:r>
              <a:rPr sz="2400" dirty="0" err="1"/>
              <a:t>tumorů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fčně</a:t>
            </a:r>
            <a:r>
              <a:rPr sz="2400" dirty="0"/>
              <a:t> </a:t>
            </a:r>
            <a:r>
              <a:rPr sz="2400" dirty="0" err="1"/>
              <a:t>významných</a:t>
            </a:r>
            <a:r>
              <a:rPr sz="2400" dirty="0"/>
              <a:t> </a:t>
            </a:r>
            <a:r>
              <a:rPr sz="2400" dirty="0" err="1"/>
              <a:t>oblastech</a:t>
            </a:r>
            <a:r>
              <a:rPr sz="2400" dirty="0"/>
              <a:t> </a:t>
            </a:r>
            <a:r>
              <a:rPr sz="2400" dirty="0" err="1"/>
              <a:t>především</a:t>
            </a:r>
            <a:r>
              <a:rPr sz="2400" dirty="0"/>
              <a:t> pro </a:t>
            </a:r>
            <a:r>
              <a:rPr sz="2400" dirty="0" err="1"/>
              <a:t>řeč</a:t>
            </a:r>
            <a:r>
              <a:rPr sz="2400" dirty="0"/>
              <a:t>, </a:t>
            </a:r>
            <a:r>
              <a:rPr sz="2400" dirty="0" err="1"/>
              <a:t>paměť</a:t>
            </a:r>
            <a:r>
              <a:rPr sz="2400" dirty="0"/>
              <a:t> </a:t>
            </a:r>
            <a:r>
              <a:rPr sz="2400" dirty="0" err="1"/>
              <a:t>či</a:t>
            </a:r>
            <a:r>
              <a:rPr sz="2400" dirty="0"/>
              <a:t> </a:t>
            </a:r>
            <a:r>
              <a:rPr sz="2400" dirty="0" err="1" smtClean="0"/>
              <a:t>motoriku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nejsou</a:t>
            </a:r>
            <a:r>
              <a:rPr sz="2400" dirty="0"/>
              <a:t> </a:t>
            </a:r>
            <a:r>
              <a:rPr sz="2400" dirty="0" err="1"/>
              <a:t>zcela</a:t>
            </a:r>
            <a:r>
              <a:rPr sz="2400" dirty="0"/>
              <a:t> </a:t>
            </a:r>
            <a:r>
              <a:rPr sz="2400" dirty="0" err="1"/>
              <a:t>jasně</a:t>
            </a:r>
            <a:r>
              <a:rPr sz="2400" dirty="0"/>
              <a:t> </a:t>
            </a:r>
            <a:r>
              <a:rPr sz="2400" dirty="0" err="1"/>
              <a:t>ohraničené</a:t>
            </a:r>
            <a:r>
              <a:rPr sz="2400" dirty="0"/>
              <a:t> (low </a:t>
            </a:r>
            <a:r>
              <a:rPr lang="cs-CZ" sz="2400" dirty="0" smtClean="0"/>
              <a:t>grade</a:t>
            </a:r>
            <a:r>
              <a:rPr sz="2400" dirty="0" smtClean="0"/>
              <a:t> </a:t>
            </a:r>
            <a:r>
              <a:rPr sz="2400" dirty="0" err="1"/>
              <a:t>gliomy</a:t>
            </a:r>
            <a:r>
              <a:rPr sz="2400" dirty="0"/>
              <a:t>) - </a:t>
            </a:r>
            <a:r>
              <a:rPr sz="2400" dirty="0" err="1"/>
              <a:t>mohou</a:t>
            </a:r>
            <a:r>
              <a:rPr sz="2400" dirty="0"/>
              <a:t> </a:t>
            </a:r>
            <a:r>
              <a:rPr sz="2400" dirty="0" err="1"/>
              <a:t>zlepšit</a:t>
            </a:r>
            <a:r>
              <a:rPr sz="2400" dirty="0"/>
              <a:t> </a:t>
            </a:r>
            <a:r>
              <a:rPr sz="2400" dirty="0" err="1"/>
              <a:t>fční</a:t>
            </a:r>
            <a:r>
              <a:rPr sz="2400" dirty="0"/>
              <a:t> </a:t>
            </a:r>
            <a:r>
              <a:rPr sz="2400" dirty="0" err="1"/>
              <a:t>úroveň</a:t>
            </a:r>
            <a:r>
              <a:rPr sz="2400" dirty="0"/>
              <a:t> </a:t>
            </a:r>
            <a:r>
              <a:rPr sz="2400" dirty="0" err="1"/>
              <a:t>pacienta</a:t>
            </a:r>
            <a:r>
              <a:rPr sz="2400" dirty="0"/>
              <a:t> </a:t>
            </a:r>
            <a:r>
              <a:rPr sz="2400" dirty="0" err="1"/>
              <a:t>po</a:t>
            </a:r>
            <a:r>
              <a:rPr sz="2400" dirty="0"/>
              <a:t> </a:t>
            </a:r>
            <a:r>
              <a:rPr sz="2400" dirty="0" err="1"/>
              <a:t>zákroku</a:t>
            </a:r>
            <a:endParaRPr sz="2400" dirty="0"/>
          </a:p>
          <a:p>
            <a:pPr marL="899150" lvl="1" indent="-248920" defTabSz="327152">
              <a:lnSpc>
                <a:spcPct val="100000"/>
              </a:lnSpc>
              <a:spcBef>
                <a:spcPts val="2300"/>
              </a:spcBef>
              <a:defRPr sz="1792"/>
            </a:pPr>
            <a:r>
              <a:rPr lang="cs-CZ" sz="1800" dirty="0" err="1" smtClean="0"/>
              <a:t>p</a:t>
            </a:r>
            <a:r>
              <a:rPr sz="1800" dirty="0" err="1" smtClean="0"/>
              <a:t>řed</a:t>
            </a:r>
            <a:r>
              <a:rPr sz="1800" dirty="0" smtClean="0"/>
              <a:t> </a:t>
            </a:r>
            <a:r>
              <a:rPr sz="1800" dirty="0" err="1"/>
              <a:t>vyjmutím</a:t>
            </a:r>
            <a:r>
              <a:rPr sz="1800" dirty="0"/>
              <a:t> </a:t>
            </a:r>
            <a:r>
              <a:rPr sz="1800" dirty="0" err="1"/>
              <a:t>nádorové</a:t>
            </a:r>
            <a:r>
              <a:rPr sz="1800" dirty="0"/>
              <a:t> </a:t>
            </a:r>
            <a:r>
              <a:rPr sz="1800" dirty="0" err="1"/>
              <a:t>tkáně</a:t>
            </a:r>
            <a:r>
              <a:rPr sz="1800" dirty="0"/>
              <a:t> se </a:t>
            </a:r>
            <a:r>
              <a:rPr sz="1800" dirty="0" err="1"/>
              <a:t>na</a:t>
            </a:r>
            <a:r>
              <a:rPr sz="1800" dirty="0"/>
              <a:t> </a:t>
            </a:r>
            <a:r>
              <a:rPr sz="1800" dirty="0" err="1"/>
              <a:t>odhaleném</a:t>
            </a:r>
            <a:r>
              <a:rPr sz="1800" dirty="0"/>
              <a:t> </a:t>
            </a:r>
            <a:r>
              <a:rPr sz="1800" dirty="0" err="1"/>
              <a:t>kortikálním</a:t>
            </a:r>
            <a:r>
              <a:rPr sz="1800" dirty="0"/>
              <a:t> </a:t>
            </a:r>
            <a:r>
              <a:rPr sz="1800" dirty="0" err="1"/>
              <a:t>povrchu</a:t>
            </a:r>
            <a:r>
              <a:rPr sz="1800" dirty="0"/>
              <a:t> </a:t>
            </a:r>
            <a:r>
              <a:rPr sz="1800" dirty="0" err="1"/>
              <a:t>nejdříve</a:t>
            </a:r>
            <a:r>
              <a:rPr sz="1800" dirty="0"/>
              <a:t> </a:t>
            </a:r>
            <a:r>
              <a:rPr sz="1800" dirty="0" err="1"/>
              <a:t>provádí</a:t>
            </a:r>
            <a:r>
              <a:rPr sz="1800" dirty="0"/>
              <a:t> </a:t>
            </a:r>
            <a:r>
              <a:rPr sz="1800" dirty="0" err="1"/>
              <a:t>stimulace</a:t>
            </a:r>
            <a:r>
              <a:rPr sz="1800" dirty="0"/>
              <a:t> a </a:t>
            </a:r>
            <a:r>
              <a:rPr sz="1800" dirty="0" err="1"/>
              <a:t>určují</a:t>
            </a:r>
            <a:r>
              <a:rPr sz="1800" dirty="0"/>
              <a:t> se </a:t>
            </a:r>
            <a:r>
              <a:rPr sz="1800" dirty="0" err="1"/>
              <a:t>fčně</a:t>
            </a:r>
            <a:r>
              <a:rPr sz="1800" dirty="0"/>
              <a:t> </a:t>
            </a:r>
            <a:r>
              <a:rPr sz="1800" dirty="0" err="1"/>
              <a:t>významné</a:t>
            </a:r>
            <a:r>
              <a:rPr sz="1800" dirty="0"/>
              <a:t> </a:t>
            </a:r>
            <a:r>
              <a:rPr sz="1800" dirty="0" err="1"/>
              <a:t>oblasti</a:t>
            </a:r>
            <a:r>
              <a:rPr sz="1800" dirty="0"/>
              <a:t> - </a:t>
            </a:r>
            <a:r>
              <a:rPr sz="1800" dirty="0" err="1"/>
              <a:t>brainmapping</a:t>
            </a:r>
            <a:r>
              <a:rPr sz="1800" dirty="0"/>
              <a:t> - </a:t>
            </a:r>
            <a:r>
              <a:rPr sz="1800" dirty="0" err="1"/>
              <a:t>neurolog</a:t>
            </a:r>
            <a:r>
              <a:rPr sz="1800" dirty="0"/>
              <a:t> </a:t>
            </a:r>
            <a:r>
              <a:rPr sz="1800" dirty="0" err="1"/>
              <a:t>postupně</a:t>
            </a:r>
            <a:r>
              <a:rPr sz="1800" dirty="0"/>
              <a:t> </a:t>
            </a:r>
            <a:r>
              <a:rPr sz="1800" dirty="0" err="1"/>
              <a:t>stimuluje</a:t>
            </a:r>
            <a:r>
              <a:rPr sz="1800" dirty="0"/>
              <a:t> </a:t>
            </a:r>
            <a:r>
              <a:rPr sz="1800" dirty="0" err="1"/>
              <a:t>elektrickými</a:t>
            </a:r>
            <a:r>
              <a:rPr sz="1800" dirty="0"/>
              <a:t> </a:t>
            </a:r>
            <a:r>
              <a:rPr sz="1800" dirty="0" err="1"/>
              <a:t>impulzy</a:t>
            </a:r>
            <a:r>
              <a:rPr sz="1800" dirty="0"/>
              <a:t> </a:t>
            </a:r>
            <a:r>
              <a:rPr sz="1800" dirty="0" err="1"/>
              <a:t>povrch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 </a:t>
            </a:r>
            <a:r>
              <a:rPr lang="cs-CZ" sz="1800" dirty="0" smtClean="0"/>
              <a:t>            </a:t>
            </a:r>
            <a:r>
              <a:rPr sz="1800" dirty="0" smtClean="0"/>
              <a:t>a </a:t>
            </a:r>
            <a:r>
              <a:rPr sz="1800" dirty="0" err="1"/>
              <a:t>vyřazuje</a:t>
            </a:r>
            <a:r>
              <a:rPr sz="1800" dirty="0"/>
              <a:t> </a:t>
            </a:r>
            <a:r>
              <a:rPr sz="1800" dirty="0" err="1"/>
              <a:t>přechodně</a:t>
            </a:r>
            <a:r>
              <a:rPr sz="1800" dirty="0"/>
              <a:t> z </a:t>
            </a:r>
            <a:r>
              <a:rPr sz="1800" dirty="0" err="1"/>
              <a:t>fce</a:t>
            </a:r>
            <a:r>
              <a:rPr sz="1800" dirty="0"/>
              <a:t> </a:t>
            </a:r>
            <a:r>
              <a:rPr sz="1800" dirty="0" err="1"/>
              <a:t>malý</a:t>
            </a:r>
            <a:r>
              <a:rPr sz="1800" dirty="0"/>
              <a:t> </a:t>
            </a:r>
            <a:r>
              <a:rPr sz="1800" dirty="0" err="1"/>
              <a:t>okrsek</a:t>
            </a:r>
            <a:r>
              <a:rPr sz="1800" dirty="0"/>
              <a:t> </a:t>
            </a:r>
            <a:r>
              <a:rPr sz="1800" dirty="0" err="1"/>
              <a:t>tkáně</a:t>
            </a:r>
            <a:r>
              <a:rPr sz="1800" dirty="0"/>
              <a:t> + NPS </a:t>
            </a:r>
            <a:r>
              <a:rPr sz="1800" dirty="0" err="1"/>
              <a:t>administruje</a:t>
            </a:r>
            <a:r>
              <a:rPr sz="1800" dirty="0"/>
              <a:t> </a:t>
            </a:r>
            <a:r>
              <a:rPr sz="1800" dirty="0" err="1"/>
              <a:t>jednotlivé</a:t>
            </a:r>
            <a:r>
              <a:rPr sz="1800" dirty="0"/>
              <a:t> </a:t>
            </a:r>
            <a:r>
              <a:rPr sz="1800" dirty="0" err="1"/>
              <a:t>úkony</a:t>
            </a:r>
            <a:r>
              <a:rPr sz="1800" dirty="0"/>
              <a:t> </a:t>
            </a:r>
            <a:r>
              <a:rPr sz="1800" dirty="0" smtClean="0"/>
              <a:t>-</a:t>
            </a:r>
            <a:r>
              <a:rPr lang="cs-CZ" sz="1800" dirty="0" smtClean="0"/>
              <a:t> </a:t>
            </a:r>
            <a:r>
              <a:rPr sz="1800" dirty="0" err="1" smtClean="0"/>
              <a:t>pokud</a:t>
            </a:r>
            <a:r>
              <a:rPr sz="1800" dirty="0" smtClean="0"/>
              <a:t> </a:t>
            </a:r>
            <a:r>
              <a:rPr sz="1800" dirty="0"/>
              <a:t>se </a:t>
            </a:r>
            <a:r>
              <a:rPr sz="1800" dirty="0" err="1"/>
              <a:t>elektroda</a:t>
            </a:r>
            <a:r>
              <a:rPr sz="1800" dirty="0"/>
              <a:t> </a:t>
            </a:r>
            <a:r>
              <a:rPr sz="1800" dirty="0" err="1"/>
              <a:t>vyskytne</a:t>
            </a:r>
            <a:r>
              <a:rPr sz="1800" dirty="0"/>
              <a:t> </a:t>
            </a:r>
            <a:r>
              <a:rPr sz="1800" dirty="0" err="1"/>
              <a:t>ve</a:t>
            </a:r>
            <a:r>
              <a:rPr sz="1800" dirty="0"/>
              <a:t> </a:t>
            </a:r>
            <a:r>
              <a:rPr sz="1800" dirty="0" err="1"/>
              <a:t>fčně</a:t>
            </a:r>
            <a:r>
              <a:rPr sz="1800" dirty="0"/>
              <a:t> </a:t>
            </a:r>
            <a:r>
              <a:rPr sz="1800" dirty="0" err="1"/>
              <a:t>důležité</a:t>
            </a:r>
            <a:r>
              <a:rPr sz="1800" dirty="0"/>
              <a:t> </a:t>
            </a:r>
            <a:r>
              <a:rPr sz="1800" dirty="0" err="1"/>
              <a:t>oblasti</a:t>
            </a:r>
            <a:r>
              <a:rPr sz="1800" dirty="0"/>
              <a:t>, </a:t>
            </a:r>
            <a:r>
              <a:rPr sz="1800" dirty="0" err="1"/>
              <a:t>pacient</a:t>
            </a:r>
            <a:r>
              <a:rPr sz="1800" dirty="0"/>
              <a:t> </a:t>
            </a:r>
            <a:r>
              <a:rPr sz="1800" dirty="0" err="1"/>
              <a:t>má</a:t>
            </a:r>
            <a:r>
              <a:rPr sz="1800" dirty="0"/>
              <a:t> s </a:t>
            </a:r>
            <a:r>
              <a:rPr sz="1800" dirty="0" err="1"/>
              <a:t>daným</a:t>
            </a:r>
            <a:r>
              <a:rPr sz="1800" dirty="0"/>
              <a:t> </a:t>
            </a:r>
            <a:r>
              <a:rPr sz="1800" dirty="0" err="1"/>
              <a:t>úkolem</a:t>
            </a:r>
            <a:r>
              <a:rPr sz="1800" dirty="0"/>
              <a:t> </a:t>
            </a:r>
            <a:r>
              <a:rPr sz="1800" dirty="0" err="1"/>
              <a:t>problém</a:t>
            </a:r>
            <a:r>
              <a:rPr sz="1800" dirty="0"/>
              <a:t>, </a:t>
            </a:r>
            <a:r>
              <a:rPr sz="1800" dirty="0" err="1"/>
              <a:t>díky</a:t>
            </a:r>
            <a:r>
              <a:rPr sz="1800" dirty="0"/>
              <a:t> </a:t>
            </a:r>
            <a:r>
              <a:rPr sz="1800" dirty="0" err="1"/>
              <a:t>tomu</a:t>
            </a:r>
            <a:r>
              <a:rPr sz="1800" dirty="0"/>
              <a:t> je </a:t>
            </a:r>
            <a:r>
              <a:rPr sz="1800" dirty="0" err="1"/>
              <a:t>identifikováno</a:t>
            </a:r>
            <a:r>
              <a:rPr sz="1800" dirty="0"/>
              <a:t> </a:t>
            </a:r>
            <a:r>
              <a:rPr sz="1800" dirty="0" err="1"/>
              <a:t>místo</a:t>
            </a:r>
            <a:r>
              <a:rPr sz="1800" dirty="0"/>
              <a:t>, </a:t>
            </a:r>
            <a:r>
              <a:rPr sz="1800" dirty="0" err="1"/>
              <a:t>kterému</a:t>
            </a:r>
            <a:r>
              <a:rPr sz="1800" dirty="0"/>
              <a:t> je </a:t>
            </a:r>
            <a:r>
              <a:rPr sz="1800" dirty="0" err="1"/>
              <a:t>nezbytné</a:t>
            </a:r>
            <a:r>
              <a:rPr sz="1800" dirty="0"/>
              <a:t> se </a:t>
            </a:r>
            <a:r>
              <a:rPr sz="1800" dirty="0" err="1"/>
              <a:t>vyhnout</a:t>
            </a:r>
            <a:r>
              <a:rPr sz="1800" dirty="0"/>
              <a:t> </a:t>
            </a:r>
            <a:r>
              <a:rPr sz="1800" dirty="0" smtClean="0"/>
              <a:t>-</a:t>
            </a:r>
            <a:r>
              <a:rPr lang="cs-CZ" sz="1800" dirty="0" smtClean="0"/>
              <a:t> </a:t>
            </a:r>
            <a:r>
              <a:rPr sz="1800" dirty="0" err="1" smtClean="0"/>
              <a:t>pak</a:t>
            </a:r>
            <a:r>
              <a:rPr sz="1800" dirty="0" smtClean="0"/>
              <a:t> </a:t>
            </a:r>
            <a:r>
              <a:rPr sz="1800" dirty="0"/>
              <a:t>se </a:t>
            </a:r>
            <a:r>
              <a:rPr sz="1800" dirty="0" err="1"/>
              <a:t>přistupuje</a:t>
            </a:r>
            <a:r>
              <a:rPr sz="1800" dirty="0"/>
              <a:t> k </a:t>
            </a:r>
            <a:r>
              <a:rPr sz="1800" dirty="0" err="1"/>
              <a:t>resekci</a:t>
            </a:r>
            <a:r>
              <a:rPr sz="1800" dirty="0"/>
              <a:t>, </a:t>
            </a:r>
            <a:r>
              <a:rPr sz="1800" dirty="0" err="1"/>
              <a:t>pacient</a:t>
            </a:r>
            <a:r>
              <a:rPr sz="1800" dirty="0"/>
              <a:t> je </a:t>
            </a:r>
            <a:r>
              <a:rPr sz="1800" dirty="0" err="1"/>
              <a:t>při</a:t>
            </a:r>
            <a:r>
              <a:rPr sz="1800" dirty="0"/>
              <a:t> </a:t>
            </a:r>
            <a:r>
              <a:rPr sz="1800" dirty="0" err="1"/>
              <a:t>vědomí</a:t>
            </a:r>
            <a:r>
              <a:rPr sz="1800" dirty="0"/>
              <a:t> a NPS </a:t>
            </a:r>
            <a:r>
              <a:rPr sz="1800" dirty="0" err="1"/>
              <a:t>kontinuálně</a:t>
            </a:r>
            <a:r>
              <a:rPr sz="1800" dirty="0"/>
              <a:t> </a:t>
            </a:r>
            <a:r>
              <a:rPr sz="1800" dirty="0" err="1"/>
              <a:t>testuje</a:t>
            </a:r>
            <a:r>
              <a:rPr sz="1800" dirty="0"/>
              <a:t> </a:t>
            </a:r>
            <a:r>
              <a:rPr sz="1800" dirty="0" err="1"/>
              <a:t>psychické</a:t>
            </a:r>
            <a:r>
              <a:rPr sz="1800" dirty="0"/>
              <a:t> </a:t>
            </a:r>
            <a:r>
              <a:rPr sz="1800" dirty="0" err="1"/>
              <a:t>fce</a:t>
            </a:r>
            <a:r>
              <a:rPr sz="1800" dirty="0"/>
              <a:t>; </a:t>
            </a:r>
            <a:r>
              <a:rPr sz="1800" dirty="0" err="1"/>
              <a:t>po</a:t>
            </a:r>
            <a:r>
              <a:rPr sz="1800" dirty="0"/>
              <a:t> </a:t>
            </a:r>
            <a:r>
              <a:rPr sz="1800" dirty="0" err="1"/>
              <a:t>určité</a:t>
            </a:r>
            <a:r>
              <a:rPr sz="1800" dirty="0"/>
              <a:t> </a:t>
            </a:r>
            <a:r>
              <a:rPr sz="1800" dirty="0" err="1"/>
              <a:t>fázi</a:t>
            </a:r>
            <a:r>
              <a:rPr sz="1800" dirty="0"/>
              <a:t> </a:t>
            </a:r>
            <a:r>
              <a:rPr sz="1800" dirty="0" err="1"/>
              <a:t>resekce</a:t>
            </a:r>
            <a:r>
              <a:rPr sz="1800" dirty="0"/>
              <a:t> a </a:t>
            </a:r>
            <a:r>
              <a:rPr sz="1800" dirty="0" err="1"/>
              <a:t>dosažení</a:t>
            </a:r>
            <a:r>
              <a:rPr sz="1800" dirty="0"/>
              <a:t> </a:t>
            </a:r>
            <a:r>
              <a:rPr sz="1800" dirty="0" err="1"/>
              <a:t>hranic</a:t>
            </a:r>
            <a:r>
              <a:rPr sz="1800" dirty="0"/>
              <a:t> </a:t>
            </a:r>
            <a:r>
              <a:rPr sz="1800" dirty="0" err="1"/>
              <a:t>nádoru</a:t>
            </a:r>
            <a:r>
              <a:rPr sz="1800" dirty="0"/>
              <a:t> </a:t>
            </a:r>
            <a:r>
              <a:rPr sz="1800" dirty="0" err="1"/>
              <a:t>lze</a:t>
            </a:r>
            <a:r>
              <a:rPr sz="1800" dirty="0"/>
              <a:t> </a:t>
            </a:r>
            <a:r>
              <a:rPr sz="1800" dirty="0" err="1"/>
              <a:t>brainmapping</a:t>
            </a:r>
            <a:r>
              <a:rPr sz="1800" dirty="0"/>
              <a:t> </a:t>
            </a:r>
            <a:r>
              <a:rPr sz="1800" dirty="0" err="1"/>
              <a:t>zopakovat</a:t>
            </a:r>
            <a:endParaRPr sz="18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1505</TotalTime>
  <Words>2471</Words>
  <Application>Microsoft Office PowerPoint</Application>
  <PresentationFormat>Vlastní</PresentationFormat>
  <Paragraphs>130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Helvetica Neue</vt:lpstr>
      <vt:lpstr>Kondenzační stopa</vt:lpstr>
      <vt:lpstr>NPS diagnostika a PST            u pacientů s nádory mozku</vt:lpstr>
      <vt:lpstr>Prezentace aplikace PowerPoint</vt:lpstr>
      <vt:lpstr>Prezentace aplikace PowerPoint</vt:lpstr>
      <vt:lpstr>Diagnostika a terapie</vt:lpstr>
      <vt:lpstr>Prezentace aplikace PowerPoint</vt:lpstr>
      <vt:lpstr>Příčiny neurokognitivních poruch u mozkových nádorů </vt:lpstr>
      <vt:lpstr>Prezentace aplikace PowerPoint</vt:lpstr>
      <vt:lpstr>Problém detekce fčních oblastí u mozkových nádorů </vt:lpstr>
      <vt:lpstr>Prezentace aplikace PowerPoint</vt:lpstr>
      <vt:lpstr>Prezentace aplikace PowerPoint</vt:lpstr>
      <vt:lpstr>NPS diagnostika</vt:lpstr>
      <vt:lpstr>Indikace NPS vyšetření</vt:lpstr>
      <vt:lpstr>Nejčastější sy u mozkových nádorů dle lokalizace</vt:lpstr>
      <vt:lpstr>Sledované komponenty kognitivních poruch</vt:lpstr>
      <vt:lpstr>Prezentace aplikace PowerPoint</vt:lpstr>
      <vt:lpstr>Prezentace aplikace PowerPoint</vt:lpstr>
      <vt:lpstr>Kvalita života</vt:lpstr>
      <vt:lpstr>Prezentace aplikace PowerPoint</vt:lpstr>
      <vt:lpstr>Kognitivní rehabilitace a PST</vt:lpstr>
      <vt:lpstr>Fáze PST a KR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diagnostika a PST            u pacientů s nádory mozku</dc:title>
  <cp:lastModifiedBy>Přikrylová Kučerová Hana PhDr.</cp:lastModifiedBy>
  <cp:revision>7</cp:revision>
  <dcterms:modified xsi:type="dcterms:W3CDTF">2018-09-19T07:48:38Z</dcterms:modified>
</cp:coreProperties>
</file>