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87" r:id="rId4"/>
    <p:sldId id="262" r:id="rId5"/>
    <p:sldId id="263" r:id="rId6"/>
    <p:sldId id="264" r:id="rId7"/>
    <p:sldId id="291" r:id="rId8"/>
    <p:sldId id="292" r:id="rId9"/>
    <p:sldId id="295" r:id="rId10"/>
    <p:sldId id="296" r:id="rId11"/>
    <p:sldId id="293" r:id="rId12"/>
    <p:sldId id="276" r:id="rId13"/>
    <p:sldId id="288" r:id="rId14"/>
    <p:sldId id="289" r:id="rId15"/>
    <p:sldId id="290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531"/>
    <a:srgbClr val="2A8258"/>
    <a:srgbClr val="2D7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3" autoAdjust="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1876640419898"/>
          <c:y val="0.25060605314960599"/>
          <c:w val="0.49959596456692901"/>
          <c:h val="0.7493939468503939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91-469C-BEDF-D9C28AE9BB08}"/>
              </c:ext>
            </c:extLst>
          </c:dPt>
          <c:dPt>
            <c:idx val="1"/>
            <c:bubble3D val="0"/>
            <c:spPr>
              <a:solidFill>
                <a:srgbClr val="9ACD7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91-469C-BEDF-D9C28AE9BB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86-4226-969C-C593AFDCBD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86-4226-969C-C593AFDCBD1A}"/>
              </c:ext>
            </c:extLst>
          </c:dPt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</c:v>
                </c:pt>
                <c:pt idx="1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91-469C-BEDF-D9C28AE9B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B0530-A067-4A7F-973A-417F29E30BB0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69FCB-E70C-4989-998A-76A04A8E2A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04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Představení</a:t>
            </a:r>
            <a:r>
              <a:rPr lang="cs-CZ" baseline="0" dirty="0" smtClean="0"/>
              <a:t> průběhu aktivit – jak hodinu začínáme, na co se zaměřujeme, čím končíme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9FCB-E70C-4989-998A-76A04A8E2AE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56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9FCB-E70C-4989-998A-76A04A8E2AE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4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22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4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6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8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5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7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2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7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01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9B26-028E-451E-B9DB-EEB83942FA66}" type="datetimeFigureOut">
              <a:rPr lang="cs-CZ" smtClean="0"/>
              <a:t>2.10.2018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99BF-8B92-4D38-9E58-45D7C8DE66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52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jektSPOL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0.jpeg"/><Relationship Id="rId5" Type="http://schemas.openxmlformats.org/officeDocument/2006/relationships/image" Target="../media/image16.png"/><Relationship Id="rId10" Type="http://schemas.openxmlformats.org/officeDocument/2006/relationships/image" Target="../media/image19.jpe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354"/>
            <a:ext cx="9144000" cy="37677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035"/>
            <a:ext cx="9144000" cy="20939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02"/>
            <a:ext cx="9144000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487026" y="2920421"/>
            <a:ext cx="4955564" cy="4464331"/>
          </a:xfrm>
          <a:prstGeom prst="ellipse">
            <a:avLst/>
          </a:prstGeom>
          <a:solidFill>
            <a:srgbClr val="6EAA3C">
              <a:alpha val="88000"/>
            </a:srgbClr>
          </a:solidFill>
          <a:ln>
            <a:solidFill>
              <a:srgbClr val="0C9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Kvalitní déletrvající praktická stáž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Rozvoj profesních schopností, způsobilosti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Růst v konkurenceschopnosti a zaměstnatelnosti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Rozvoj prosociálního chování, podpora morálních a etických hodnot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971600" y="-171400"/>
            <a:ext cx="4117445" cy="3744416"/>
          </a:xfrm>
          <a:prstGeom prst="ellipse">
            <a:avLst/>
          </a:prstGeom>
          <a:solidFill>
            <a:srgbClr val="0C9686">
              <a:alpha val="81000"/>
            </a:srgbClr>
          </a:solidFill>
          <a:ln>
            <a:solidFill>
              <a:srgbClr val="0C9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Více informací o pacientech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Kontakt se studenty, možnost sdílet zkušenosti a vzdělávat novou generaci profesionálů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cs-CZ" dirty="0"/>
          </a:p>
          <a:p>
            <a:pPr algn="ctr"/>
            <a:r>
              <a:rPr lang="cs-CZ" dirty="0" smtClean="0"/>
              <a:t>Lepší atmosféra na oddělení</a:t>
            </a:r>
            <a:endParaRPr lang="cs-CZ" sz="1200" dirty="0"/>
          </a:p>
        </p:txBody>
      </p:sp>
      <p:sp>
        <p:nvSpPr>
          <p:cNvPr id="5" name="Ovál 4"/>
          <p:cNvSpPr/>
          <p:nvPr/>
        </p:nvSpPr>
        <p:spPr>
          <a:xfrm>
            <a:off x="4499993" y="404664"/>
            <a:ext cx="5112567" cy="5400601"/>
          </a:xfrm>
          <a:prstGeom prst="ellipse">
            <a:avLst/>
          </a:prstGeom>
          <a:solidFill>
            <a:schemeClr val="bg1">
              <a:lumMod val="65000"/>
              <a:alpha val="92000"/>
            </a:schemeClr>
          </a:solidFill>
          <a:ln>
            <a:solidFill>
              <a:srgbClr val="0C9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Aktivní trávení volného času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Udržování zdravých mezilidských vztahů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Prevence </a:t>
            </a:r>
            <a:r>
              <a:rPr lang="cs-CZ" dirty="0" err="1" smtClean="0"/>
              <a:t>chronifikace</a:t>
            </a:r>
            <a:r>
              <a:rPr lang="cs-CZ" dirty="0" smtClean="0"/>
              <a:t>, relapsu a </a:t>
            </a:r>
            <a:r>
              <a:rPr lang="cs-CZ" dirty="0" err="1" smtClean="0"/>
              <a:t>rehospitalizace</a:t>
            </a:r>
            <a:endParaRPr lang="cs-CZ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cs-CZ" dirty="0"/>
          </a:p>
          <a:p>
            <a:pPr algn="ctr"/>
            <a:r>
              <a:rPr lang="cs-CZ" dirty="0" smtClean="0"/>
              <a:t>Možnost být vyslyšen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Svépomocné skupiny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Urychlení </a:t>
            </a:r>
            <a:r>
              <a:rPr lang="cs-CZ" dirty="0" err="1" smtClean="0"/>
              <a:t>úzdravného</a:t>
            </a:r>
            <a:r>
              <a:rPr lang="cs-CZ" dirty="0" smtClean="0"/>
              <a:t> procesu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algn="ctr"/>
            <a:r>
              <a:rPr lang="cs-CZ" dirty="0" smtClean="0"/>
              <a:t>Zvýšení možnosti těšit se z rodinného i pracovního života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3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b="1" dirty="0" err="1" smtClean="0">
                <a:solidFill>
                  <a:srgbClr val="76B531"/>
                </a:solidFill>
              </a:rPr>
              <a:t>Destigmatizace</a:t>
            </a:r>
            <a:endParaRPr lang="cs-CZ" b="1" dirty="0">
              <a:solidFill>
                <a:srgbClr val="76B53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8348"/>
            <a:ext cx="2829218" cy="274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82" y="1175372"/>
            <a:ext cx="3079078" cy="25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4" y="1443598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"/>
          <a:stretch/>
        </p:blipFill>
        <p:spPr bwMode="auto">
          <a:xfrm rot="16200000">
            <a:off x="5371306" y="3227538"/>
            <a:ext cx="7459663" cy="8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2762" y="2875113"/>
            <a:ext cx="3429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23" y="4677670"/>
            <a:ext cx="2568995" cy="81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7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Organizační záležitosti</a:t>
            </a:r>
            <a:endParaRPr lang="cs-CZ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Autofit/>
          </a:bodyPr>
          <a:lstStyle/>
          <a:p>
            <a:r>
              <a:rPr lang="cs-CZ" sz="2400" dirty="0" smtClean="0"/>
              <a:t>Před semestrem</a:t>
            </a:r>
          </a:p>
          <a:p>
            <a:pPr lvl="1"/>
            <a:r>
              <a:rPr lang="cs-CZ" sz="2400" dirty="0" smtClean="0"/>
              <a:t>sestavení </a:t>
            </a:r>
            <a:r>
              <a:rPr lang="cs-CZ" sz="2400" dirty="0" smtClean="0"/>
              <a:t>harmonogramů</a:t>
            </a:r>
          </a:p>
          <a:p>
            <a:pPr lvl="1"/>
            <a:r>
              <a:rPr lang="cs-CZ" sz="2400" dirty="0" smtClean="0"/>
              <a:t>zaškolení</a:t>
            </a:r>
            <a:endParaRPr lang="cs-CZ" sz="2400" dirty="0" smtClean="0"/>
          </a:p>
          <a:p>
            <a:pPr lvl="1"/>
            <a:r>
              <a:rPr lang="cs-CZ" sz="2400" dirty="0" smtClean="0"/>
              <a:t>podepsání </a:t>
            </a:r>
            <a:r>
              <a:rPr lang="cs-CZ" sz="2400" dirty="0" smtClean="0"/>
              <a:t>smluv</a:t>
            </a:r>
          </a:p>
          <a:p>
            <a:r>
              <a:rPr lang="cs-CZ" sz="2400" dirty="0" smtClean="0"/>
              <a:t>Během semestru</a:t>
            </a:r>
          </a:p>
          <a:p>
            <a:pPr lvl="1"/>
            <a:r>
              <a:rPr lang="cs-CZ" sz="2400" dirty="0" smtClean="0"/>
              <a:t>pravidelné docházení na oddělení dle domluvy</a:t>
            </a:r>
          </a:p>
          <a:p>
            <a:pPr lvl="1"/>
            <a:r>
              <a:rPr lang="cs-CZ" sz="2400" dirty="0" smtClean="0"/>
              <a:t>psaní zápisů z aktivit</a:t>
            </a:r>
          </a:p>
          <a:p>
            <a:pPr lvl="1"/>
            <a:r>
              <a:rPr lang="cs-CZ" sz="2400" dirty="0" smtClean="0"/>
              <a:t>minimálně 1x za semestr intervize a supervize</a:t>
            </a:r>
          </a:p>
          <a:p>
            <a:r>
              <a:rPr lang="cs-CZ" sz="2400" dirty="0" smtClean="0"/>
              <a:t>Přes zkouškové období </a:t>
            </a:r>
            <a:r>
              <a:rPr lang="cs-CZ" sz="2400" dirty="0" smtClean="0"/>
              <a:t>nárazově</a:t>
            </a:r>
            <a:endParaRPr lang="cs-CZ" sz="2400" dirty="0" smtClean="0"/>
          </a:p>
        </p:txBody>
      </p:sp>
      <p:pic>
        <p:nvPicPr>
          <p:cNvPr id="4098" name="Picture 2" descr="C:\Users\pil-presentation\Desktop\rawpixel-661924-unspla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98" y="4725144"/>
            <a:ext cx="32261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048672" cy="443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5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pil-presentation\Documents\! PSYCHOLOGIE\! SPOLU\!organizační tým\PR\obrazový materiál\grafika od Filipa\oslava_pozvá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40862" cy="46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6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6923112" cy="3312368"/>
          </a:xfrm>
        </p:spPr>
        <p:txBody>
          <a:bodyPr>
            <a:normAutofit fontScale="90000"/>
          </a:bodyPr>
          <a:lstStyle/>
          <a:p>
            <a:pPr algn="l"/>
            <a:r>
              <a:rPr lang="cs-CZ" sz="4900" b="1" dirty="0" err="1" smtClean="0">
                <a:solidFill>
                  <a:srgbClr val="76B531"/>
                </a:solidFill>
                <a:latin typeface="ITC New Rennie Mackintosh" pitchFamily="34" charset="0"/>
              </a:rPr>
              <a:t>Minikonference</a:t>
            </a:r>
            <a:r>
              <a:rPr lang="cs-CZ" sz="4900" b="1" dirty="0">
                <a:solidFill>
                  <a:srgbClr val="76B531"/>
                </a:solidFill>
                <a:latin typeface="ITC New Rennie Mackintosh" pitchFamily="34" charset="0"/>
              </a:rPr>
              <a:t/>
            </a:r>
            <a:br>
              <a:rPr lang="cs-CZ" sz="4900" b="1" dirty="0">
                <a:solidFill>
                  <a:srgbClr val="76B531"/>
                </a:solidFill>
                <a:latin typeface="ITC New Rennie Mackintosh" pitchFamily="34" charset="0"/>
              </a:rPr>
            </a:br>
            <a:r>
              <a:rPr lang="cs-CZ" sz="4900" b="1" dirty="0" smtClean="0">
                <a:solidFill>
                  <a:srgbClr val="76B531"/>
                </a:solidFill>
                <a:latin typeface="ITC New Rennie Mackintosh" pitchFamily="34" charset="0"/>
              </a:rPr>
              <a:t>Projektu SPOLU</a:t>
            </a:r>
            <a:r>
              <a:rPr lang="cs-CZ" dirty="0" smtClean="0">
                <a:solidFill>
                  <a:srgbClr val="76B531"/>
                </a:solidFill>
                <a:latin typeface="ITC New Rennie Mackintosh" pitchFamily="34" charset="0"/>
              </a:rPr>
              <a:t/>
            </a:r>
            <a:br>
              <a:rPr lang="cs-CZ" dirty="0" smtClean="0">
                <a:solidFill>
                  <a:srgbClr val="76B531"/>
                </a:solidFill>
                <a:latin typeface="ITC New Rennie Mackintosh" pitchFamily="34" charset="0"/>
              </a:rPr>
            </a:br>
            <a:r>
              <a:rPr lang="cs-CZ" dirty="0">
                <a:solidFill>
                  <a:srgbClr val="76B531"/>
                </a:solidFill>
                <a:latin typeface="ITC New Rennie Mackintosh" pitchFamily="34" charset="0"/>
              </a:rPr>
              <a:t/>
            </a:r>
            <a:br>
              <a:rPr lang="cs-CZ" dirty="0">
                <a:solidFill>
                  <a:srgbClr val="76B531"/>
                </a:solidFill>
                <a:latin typeface="ITC New Rennie Mackintosh" pitchFamily="34" charset="0"/>
              </a:rPr>
            </a:br>
            <a:r>
              <a:rPr lang="cs-CZ" dirty="0">
                <a:solidFill>
                  <a:srgbClr val="76B531"/>
                </a:solidFill>
                <a:latin typeface="ITC New Rennie Mackintosh" pitchFamily="34" charset="0"/>
              </a:rPr>
              <a:t>13. 11. 2018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latin typeface="ITC New Rennie Mackintosh" pitchFamily="34" charset="0"/>
            </a:endParaRPr>
          </a:p>
        </p:txBody>
      </p:sp>
      <p:pic>
        <p:nvPicPr>
          <p:cNvPr id="5122" name="Picture 2" descr="C:\Users\pil-presentation\Documents\! PSYCHOLOGIE\! SPOLU\!organizační tým\PR\obrazový materiál\grafika od Filipa\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Související obrázek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720080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8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/>
          <a:srcRect l="35370" t="9191" r="34908" b="31520"/>
          <a:stretch/>
        </p:blipFill>
        <p:spPr>
          <a:xfrm>
            <a:off x="2616208" y="1001269"/>
            <a:ext cx="3918624" cy="38575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013962" y="5013176"/>
            <a:ext cx="3244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0C9686"/>
                </a:solidFill>
              </a:rPr>
              <a:t>www.projektspolu.cz</a:t>
            </a:r>
            <a:endParaRPr lang="en-US" sz="2800" dirty="0">
              <a:solidFill>
                <a:srgbClr val="0C9686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504" y="6165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radim.konicek@projektspolu.cz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71592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marketa.hovorkova@projektspolu.cz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0488" y="4124749"/>
            <a:ext cx="503474" cy="39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"/>
          <a:stretch/>
        </p:blipFill>
        <p:spPr>
          <a:xfrm>
            <a:off x="-146650" y="772142"/>
            <a:ext cx="9452421" cy="5620031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716016" y="548680"/>
            <a:ext cx="4362225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 smtClean="0">
                <a:solidFill>
                  <a:srgbClr val="0C9686"/>
                </a:solidFill>
              </a:rPr>
              <a:t>Projekt SPOLU</a:t>
            </a:r>
            <a:endParaRPr lang="en-US" sz="5400" b="1" dirty="0">
              <a:solidFill>
                <a:srgbClr val="0C9686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973624" y="1916832"/>
            <a:ext cx="3182085" cy="5295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 smtClean="0"/>
              <a:t>Založen v r. </a:t>
            </a:r>
            <a:r>
              <a:rPr lang="en-US" sz="2400" b="1" dirty="0" smtClean="0"/>
              <a:t>2012</a:t>
            </a:r>
            <a:r>
              <a:rPr lang="cs-CZ" sz="2400" b="1" dirty="0" smtClean="0"/>
              <a:t> </a:t>
            </a:r>
            <a:r>
              <a:rPr lang="cs-CZ" sz="2400" dirty="0" smtClean="0"/>
              <a:t>v</a:t>
            </a:r>
            <a:r>
              <a:rPr lang="cs-CZ" sz="2400" b="1" dirty="0" smtClean="0"/>
              <a:t> Brně</a:t>
            </a:r>
            <a:endParaRPr lang="en-US" sz="2400" dirty="0"/>
          </a:p>
        </p:txBody>
      </p:sp>
      <p:sp>
        <p:nvSpPr>
          <p:cNvPr id="12" name="Šipka: doprava 22">
            <a:extLst>
              <a:ext uri="{FF2B5EF4-FFF2-40B4-BE49-F238E27FC236}">
                <a16:creationId xmlns="" xmlns:a16="http://schemas.microsoft.com/office/drawing/2014/main" id="{C819E2F4-9CC9-49F7-9ABE-83FA742A6767}"/>
              </a:ext>
            </a:extLst>
          </p:cNvPr>
          <p:cNvSpPr/>
          <p:nvPr/>
        </p:nvSpPr>
        <p:spPr>
          <a:xfrm rot="18928032">
            <a:off x="6025646" y="4313318"/>
            <a:ext cx="703790" cy="436518"/>
          </a:xfrm>
          <a:prstGeom prst="rightArrow">
            <a:avLst>
              <a:gd name="adj1" fmla="val 27450"/>
              <a:gd name="adj2" fmla="val 66326"/>
            </a:avLst>
          </a:prstGeom>
          <a:solidFill>
            <a:srgbClr val="92D050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BC1E1008-170F-4C1C-A799-EEEC96D95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73225"/>
            <a:ext cx="979356" cy="6968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9512" y="6161340"/>
            <a:ext cx="679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14 </a:t>
            </a:r>
            <a:r>
              <a:rPr lang="cs-CZ" sz="2400" dirty="0" smtClean="0"/>
              <a:t>spolupracujících psychiatrických zařízení</a:t>
            </a:r>
            <a:endParaRPr lang="cs-CZ" sz="2400" dirty="0"/>
          </a:p>
        </p:txBody>
      </p:sp>
      <p:sp>
        <p:nvSpPr>
          <p:cNvPr id="15" name="Šipka: doprava 14">
            <a:extLst>
              <a:ext uri="{FF2B5EF4-FFF2-40B4-BE49-F238E27FC236}">
                <a16:creationId xmlns="" xmlns:a16="http://schemas.microsoft.com/office/drawing/2014/main" id="{8F2F747A-BE15-4E85-B512-13594A26A60E}"/>
              </a:ext>
            </a:extLst>
          </p:cNvPr>
          <p:cNvSpPr/>
          <p:nvPr/>
        </p:nvSpPr>
        <p:spPr>
          <a:xfrm rot="12023608">
            <a:off x="1992008" y="4007490"/>
            <a:ext cx="3886063" cy="423703"/>
          </a:xfrm>
          <a:prstGeom prst="rightArrow">
            <a:avLst>
              <a:gd name="adj1" fmla="val 27450"/>
              <a:gd name="adj2" fmla="val 67114"/>
            </a:avLst>
          </a:prstGeom>
          <a:solidFill>
            <a:srgbClr val="92D050"/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7" name="Skupina 6">
            <a:extLst>
              <a:ext uri="{FF2B5EF4-FFF2-40B4-BE49-F238E27FC236}">
                <a16:creationId xmlns="" xmlns:a16="http://schemas.microsoft.com/office/drawing/2014/main" id="{4F42319C-D71D-4DE8-ACE8-28420E3B0058}"/>
              </a:ext>
            </a:extLst>
          </p:cNvPr>
          <p:cNvGrpSpPr/>
          <p:nvPr/>
        </p:nvGrpSpPr>
        <p:grpSpPr>
          <a:xfrm>
            <a:off x="3450121" y="3672092"/>
            <a:ext cx="4356575" cy="2058459"/>
            <a:chOff x="3909336" y="4803490"/>
            <a:chExt cx="3405121" cy="1549004"/>
          </a:xfrm>
        </p:grpSpPr>
        <p:sp>
          <p:nvSpPr>
            <p:cNvPr id="8" name="Šipka: doprava 14">
              <a:extLst>
                <a:ext uri="{FF2B5EF4-FFF2-40B4-BE49-F238E27FC236}">
                  <a16:creationId xmlns="" xmlns:a16="http://schemas.microsoft.com/office/drawing/2014/main" id="{8F2F747A-BE15-4E85-B512-13594A26A60E}"/>
                </a:ext>
              </a:extLst>
            </p:cNvPr>
            <p:cNvSpPr/>
            <p:nvPr/>
          </p:nvSpPr>
          <p:spPr>
            <a:xfrm rot="13015468">
              <a:off x="4016819" y="5022256"/>
              <a:ext cx="1939265" cy="277209"/>
            </a:xfrm>
            <a:prstGeom prst="rightArrow">
              <a:avLst>
                <a:gd name="adj1" fmla="val 27450"/>
                <a:gd name="adj2" fmla="val 66326"/>
              </a:avLst>
            </a:prstGeom>
            <a:solidFill>
              <a:srgbClr val="92D050"/>
            </a:solidFill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Šipka: doprava 20">
              <a:extLst>
                <a:ext uri="{FF2B5EF4-FFF2-40B4-BE49-F238E27FC236}">
                  <a16:creationId xmlns="" xmlns:a16="http://schemas.microsoft.com/office/drawing/2014/main" id="{3DFDEE6F-F9E8-48AC-9191-B2D396165AF3}"/>
                </a:ext>
              </a:extLst>
            </p:cNvPr>
            <p:cNvSpPr/>
            <p:nvPr/>
          </p:nvSpPr>
          <p:spPr>
            <a:xfrm rot="10604371">
              <a:off x="3909336" y="5626725"/>
              <a:ext cx="1787194" cy="247421"/>
            </a:xfrm>
            <a:prstGeom prst="rightArrow">
              <a:avLst>
                <a:gd name="adj1" fmla="val 27450"/>
                <a:gd name="adj2" fmla="val 66326"/>
              </a:avLst>
            </a:prstGeom>
            <a:solidFill>
              <a:srgbClr val="76B53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Šipka: doprava 21">
              <a:extLst>
                <a:ext uri="{FF2B5EF4-FFF2-40B4-BE49-F238E27FC236}">
                  <a16:creationId xmlns="" xmlns:a16="http://schemas.microsoft.com/office/drawing/2014/main" id="{DCBB2A7C-D618-4456-B07E-F375CF5C2640}"/>
                </a:ext>
              </a:extLst>
            </p:cNvPr>
            <p:cNvSpPr/>
            <p:nvPr/>
          </p:nvSpPr>
          <p:spPr>
            <a:xfrm rot="20123592">
              <a:off x="5973952" y="5310381"/>
              <a:ext cx="1340505" cy="279754"/>
            </a:xfrm>
            <a:prstGeom prst="rightArrow">
              <a:avLst>
                <a:gd name="adj1" fmla="val 27450"/>
                <a:gd name="adj2" fmla="val 66326"/>
              </a:avLst>
            </a:prstGeom>
            <a:solidFill>
              <a:srgbClr val="92D050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Obrázek 10">
              <a:extLst>
                <a:ext uri="{FF2B5EF4-FFF2-40B4-BE49-F238E27FC236}">
                  <a16:creationId xmlns="" xmlns:a16="http://schemas.microsoft.com/office/drawing/2014/main" id="{BC1E1008-170F-4C1C-A799-EEEC96D95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881" y="4803490"/>
              <a:ext cx="2261320" cy="1549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8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l-presentation\Documents\! PSYCHOLOGIE\SPOLU\logo spol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66" y="705176"/>
            <a:ext cx="4569544" cy="46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539551" y="2699925"/>
            <a:ext cx="2592288" cy="104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4800" dirty="0" err="1">
                <a:solidFill>
                  <a:srgbClr val="92D050"/>
                </a:solidFill>
              </a:rPr>
              <a:t>Studenti</a:t>
            </a:r>
            <a:endParaRPr lang="cs-CZ" sz="4800" dirty="0">
              <a:solidFill>
                <a:srgbClr val="92D050"/>
              </a:solidFill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156174" y="2812997"/>
            <a:ext cx="2337619" cy="81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4800" dirty="0" err="1">
                <a:solidFill>
                  <a:prstClr val="black">
                    <a:tint val="75000"/>
                  </a:prstClr>
                </a:solidFill>
              </a:rPr>
              <a:t>Pacienti</a:t>
            </a:r>
            <a:endParaRPr lang="cs-CZ" sz="48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699791" y="188640"/>
            <a:ext cx="3919387" cy="584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4800" dirty="0" err="1">
                <a:solidFill>
                  <a:srgbClr val="0C9686"/>
                </a:solidFill>
              </a:rPr>
              <a:t>Profesion</a:t>
            </a:r>
            <a:r>
              <a:rPr lang="cs-CZ" sz="4800" dirty="0" err="1">
                <a:solidFill>
                  <a:srgbClr val="0C9686"/>
                </a:solidFill>
              </a:rPr>
              <a:t>álové</a:t>
            </a:r>
            <a:endParaRPr lang="cs-CZ" sz="4800" dirty="0">
              <a:solidFill>
                <a:srgbClr val="0C9686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91332" y="544522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C000"/>
                </a:solidFill>
              </a:rPr>
              <a:t>Veřejnost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l-presentation\Documents\! PSYCHOLOGIE\SPOLU\organizační tým\prezentace o SPOLU\Obráze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1" y="2246980"/>
            <a:ext cx="9222040" cy="4611020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557" y="116632"/>
            <a:ext cx="8856984" cy="1325563"/>
          </a:xfrm>
        </p:spPr>
        <p:txBody>
          <a:bodyPr/>
          <a:lstStyle/>
          <a:p>
            <a:r>
              <a:rPr lang="cs-CZ" b="1" dirty="0" smtClean="0"/>
              <a:t>Mentální poruchy obecně</a:t>
            </a:r>
            <a:endParaRPr lang="cs-CZ" b="1" dirty="0">
              <a:highlight>
                <a:srgbClr val="FF8181"/>
              </a:highligh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241" y="1426614"/>
            <a:ext cx="9077828" cy="312587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8 z 25 nejčastějších handicapů psychické poruchy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  <a:p>
            <a:endParaRPr lang="cs-CZ" sz="1800" dirty="0"/>
          </a:p>
        </p:txBody>
      </p:sp>
      <p:sp>
        <p:nvSpPr>
          <p:cNvPr id="6" name="Obdélník 5"/>
          <p:cNvSpPr/>
          <p:nvPr/>
        </p:nvSpPr>
        <p:spPr>
          <a:xfrm>
            <a:off x="5076057" y="6568697"/>
            <a:ext cx="40679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cs-CZ" sz="1100" dirty="0" err="1">
                <a:solidFill>
                  <a:schemeClr val="bg1">
                    <a:lumMod val="75000"/>
                  </a:schemeClr>
                </a:solidFill>
              </a:rPr>
              <a:t>Global</a:t>
            </a:r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bg1">
                    <a:lumMod val="75000"/>
                  </a:schemeClr>
                </a:solidFill>
              </a:rPr>
              <a:t>Burden</a:t>
            </a:r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100" dirty="0" err="1">
                <a:solidFill>
                  <a:schemeClr val="bg1">
                    <a:lumMod val="75000"/>
                  </a:schemeClr>
                </a:solidFill>
              </a:rPr>
              <a:t>Disease</a:t>
            </a:r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 Study 2013 </a:t>
            </a:r>
            <a:r>
              <a:rPr lang="cs-CZ" sz="1100" dirty="0" err="1">
                <a:solidFill>
                  <a:schemeClr val="bg1">
                    <a:lumMod val="75000"/>
                  </a:schemeClr>
                </a:solidFill>
              </a:rPr>
              <a:t>Collaborators</a:t>
            </a:r>
            <a:r>
              <a:rPr lang="cs-CZ" sz="1100" dirty="0">
                <a:solidFill>
                  <a:schemeClr val="bg1">
                    <a:lumMod val="75000"/>
                  </a:schemeClr>
                </a:solidFill>
              </a:rPr>
              <a:t>, Lancet 2015)</a:t>
            </a:r>
          </a:p>
        </p:txBody>
      </p:sp>
    </p:spTree>
    <p:extLst>
      <p:ext uri="{BB962C8B-B14F-4D97-AF65-F5344CB8AC3E}">
        <p14:creationId xmlns:p14="http://schemas.microsoft.com/office/powerpoint/2010/main" val="2217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8776607" cy="10360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5200" b="1" dirty="0" smtClean="0">
                <a:solidFill>
                  <a:srgbClr val="FF0000"/>
                </a:solidFill>
              </a:rPr>
              <a:t>650 000 </a:t>
            </a:r>
            <a:r>
              <a:rPr lang="pl-PL" sz="5200" dirty="0" smtClean="0"/>
              <a:t>psychiatrických pacientů ročně </a:t>
            </a: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/>
              <a:t/>
            </a:r>
            <a:br>
              <a:rPr lang="pl-PL" sz="1000" dirty="0"/>
            </a:br>
            <a:endParaRPr lang="pl-PL" sz="1000" dirty="0"/>
          </a:p>
          <a:p>
            <a:endParaRPr lang="pl-PL" sz="1000" dirty="0"/>
          </a:p>
          <a:p>
            <a:pPr marL="0" indent="0">
              <a:buNone/>
            </a:pPr>
            <a:endParaRPr lang="pl-PL" sz="1000" dirty="0"/>
          </a:p>
          <a:p>
            <a:endParaRPr lang="cs-CZ" sz="1000" dirty="0"/>
          </a:p>
        </p:txBody>
      </p:sp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4FC17769-7BD5-4F13-BFCD-29F64D192481}"/>
              </a:ext>
            </a:extLst>
          </p:cNvPr>
          <p:cNvSpPr/>
          <p:nvPr/>
        </p:nvSpPr>
        <p:spPr>
          <a:xfrm>
            <a:off x="6434716" y="6581001"/>
            <a:ext cx="26116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(Janoušková, Winkler a </a:t>
            </a:r>
            <a:r>
              <a:rPr lang="cs-CZ" sz="11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Kážmér</a:t>
            </a:r>
            <a:r>
              <a:rPr lang="cs-CZ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2014)</a:t>
            </a:r>
            <a:endParaRPr lang="cs-CZ" sz="11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="" xmlns:a16="http://schemas.microsoft.com/office/drawing/2014/main" id="{9B432904-92EB-426C-B399-EA140761E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676974"/>
              </p:ext>
            </p:extLst>
          </p:nvPr>
        </p:nvGraphicFramePr>
        <p:xfrm>
          <a:off x="-108520" y="1556792"/>
          <a:ext cx="2751909" cy="169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FD0DF84C-B5E9-46ED-A62C-1A743E9BE5EF}"/>
              </a:ext>
            </a:extLst>
          </p:cNvPr>
          <p:cNvSpPr/>
          <p:nvPr/>
        </p:nvSpPr>
        <p:spPr>
          <a:xfrm>
            <a:off x="2297446" y="1916832"/>
            <a:ext cx="5985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(=</a:t>
            </a:r>
            <a:r>
              <a:rPr lang="pl-PL" sz="2800" b="1" dirty="0" smtClean="0">
                <a:solidFill>
                  <a:srgbClr val="FF0000"/>
                </a:solidFill>
              </a:rPr>
              <a:t> 6 % </a:t>
            </a:r>
            <a:r>
              <a:rPr lang="pl-PL" sz="2800" dirty="0" smtClean="0"/>
              <a:t>populace, </a:t>
            </a:r>
            <a:r>
              <a:rPr lang="pl-PL" sz="2800" b="1" dirty="0"/>
              <a:t>80% </a:t>
            </a:r>
            <a:r>
              <a:rPr lang="pl-PL" sz="2800" dirty="0" smtClean="0"/>
              <a:t>nárůst od r. </a:t>
            </a:r>
            <a:r>
              <a:rPr lang="pl-PL" sz="2800" dirty="0"/>
              <a:t>2000)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378828CA-E679-424A-B2FB-81B9D80526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5"/>
          <a:stretch/>
        </p:blipFill>
        <p:spPr>
          <a:xfrm>
            <a:off x="3923928" y="3660515"/>
            <a:ext cx="4752528" cy="59101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E6BFEFDA-286B-4867-A5B9-18AE5E82C040}"/>
              </a:ext>
            </a:extLst>
          </p:cNvPr>
          <p:cNvSpPr/>
          <p:nvPr/>
        </p:nvSpPr>
        <p:spPr>
          <a:xfrm>
            <a:off x="0" y="4236704"/>
            <a:ext cx="693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má zkušenosti s psychickou poruchou</a:t>
            </a:r>
          </a:p>
          <a:p>
            <a:endParaRPr lang="pl-PL" sz="3200" dirty="0" smtClean="0"/>
          </a:p>
          <a:p>
            <a:endParaRPr lang="pl-PL" sz="3200" dirty="0" smtClean="0"/>
          </a:p>
          <a:p>
            <a:r>
              <a:rPr lang="pl-PL" sz="2400" dirty="0" smtClean="0"/>
              <a:t>(světově každý čtvrtý dospělý)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F11164E8-A3E0-464B-A717-4DCAF02753BF}"/>
              </a:ext>
            </a:extLst>
          </p:cNvPr>
          <p:cNvSpPr/>
          <p:nvPr/>
        </p:nvSpPr>
        <p:spPr>
          <a:xfrm>
            <a:off x="5539175" y="4747022"/>
            <a:ext cx="343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/>
              <a:t>(</a:t>
            </a:r>
            <a:r>
              <a:rPr lang="pl-PL" sz="2800" b="1" dirty="0" smtClean="0"/>
              <a:t>75 %</a:t>
            </a:r>
            <a:r>
              <a:rPr lang="pl-PL" sz="2800" dirty="0" smtClean="0"/>
              <a:t> pod </a:t>
            </a:r>
            <a:r>
              <a:rPr lang="pl-PL" sz="2800" b="1" dirty="0"/>
              <a:t>24</a:t>
            </a:r>
            <a:r>
              <a:rPr lang="pl-PL" sz="2800" dirty="0"/>
              <a:t> </a:t>
            </a:r>
            <a:r>
              <a:rPr lang="pl-PL" sz="2800" dirty="0" smtClean="0"/>
              <a:t>let věku)</a:t>
            </a:r>
            <a:endParaRPr lang="pl-PL" sz="2800" dirty="0"/>
          </a:p>
        </p:txBody>
      </p:sp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236538C1-4E87-41F6-9873-3582B04AA351}"/>
              </a:ext>
            </a:extLst>
          </p:cNvPr>
          <p:cNvSpPr/>
          <p:nvPr/>
        </p:nvSpPr>
        <p:spPr>
          <a:xfrm>
            <a:off x="0" y="3528883"/>
            <a:ext cx="4126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>
                <a:solidFill>
                  <a:srgbClr val="FF0000"/>
                </a:solidFill>
              </a:rPr>
              <a:t>1</a:t>
            </a:r>
            <a:r>
              <a:rPr lang="pl-PL" sz="4800" b="1" dirty="0"/>
              <a:t> </a:t>
            </a:r>
            <a:r>
              <a:rPr lang="pl-PL" sz="4800" dirty="0" smtClean="0"/>
              <a:t>z </a:t>
            </a:r>
            <a:r>
              <a:rPr lang="pl-PL" sz="4800" b="1" dirty="0" smtClean="0"/>
              <a:t>5 </a:t>
            </a:r>
            <a:r>
              <a:rPr lang="pl-PL" sz="4800" dirty="0" smtClean="0"/>
              <a:t>dospělých </a:t>
            </a:r>
            <a:endParaRPr lang="cs-CZ" sz="4800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74557" y="116632"/>
            <a:ext cx="8856984" cy="1325563"/>
          </a:xfrm>
        </p:spPr>
        <p:txBody>
          <a:bodyPr/>
          <a:lstStyle/>
          <a:p>
            <a:r>
              <a:rPr lang="cs-CZ" b="1" dirty="0" smtClean="0"/>
              <a:t>Situace v České republice</a:t>
            </a:r>
            <a:endParaRPr lang="cs-CZ" b="1" dirty="0">
              <a:highlight>
                <a:srgbClr val="FF8181"/>
              </a:highligh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2" y="6123712"/>
            <a:ext cx="1938139" cy="69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lidi.jpg">
            <a:extLst>
              <a:ext uri="{FF2B5EF4-FFF2-40B4-BE49-F238E27FC236}">
                <a16:creationId xmlns="" xmlns:a16="http://schemas.microsoft.com/office/drawing/2014/main" id="{70EBE163-9A3F-46D3-BDE6-FF3FF4EEB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2926" y="1755229"/>
            <a:ext cx="4667534" cy="462978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="" xmlns:a16="http://schemas.microsoft.com/office/drawing/2014/main" id="{236538C1-4E87-41F6-9873-3582B04AA351}"/>
              </a:ext>
            </a:extLst>
          </p:cNvPr>
          <p:cNvSpPr/>
          <p:nvPr/>
        </p:nvSpPr>
        <p:spPr>
          <a:xfrm>
            <a:off x="5308979" y="2963073"/>
            <a:ext cx="29354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C9686"/>
                </a:solidFill>
              </a:rPr>
              <a:t>nedostatek</a:t>
            </a:r>
            <a:endParaRPr lang="cs-CZ" sz="4800" dirty="0">
              <a:solidFill>
                <a:srgbClr val="0C9686"/>
              </a:solidFill>
            </a:endParaRPr>
          </a:p>
        </p:txBody>
      </p:sp>
      <p:pic>
        <p:nvPicPr>
          <p:cNvPr id="11" name="Zástupný symbol pro obsah 3" descr="index.jpg">
            <a:extLst>
              <a:ext uri="{FF2B5EF4-FFF2-40B4-BE49-F238E27FC236}">
                <a16:creationId xmlns="" xmlns:a16="http://schemas.microsoft.com/office/drawing/2014/main" id="{6072EFE7-417B-475C-8434-5DC597BB85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474" y="3734657"/>
            <a:ext cx="4196514" cy="266778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="" xmlns:a16="http://schemas.microsoft.com/office/drawing/2014/main" id="{EB6342C8-D677-4046-944F-0B9255332B16}"/>
              </a:ext>
            </a:extLst>
          </p:cNvPr>
          <p:cNvSpPr/>
          <p:nvPr/>
        </p:nvSpPr>
        <p:spPr>
          <a:xfrm>
            <a:off x="5519623" y="3784979"/>
            <a:ext cx="25812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>
                <a:solidFill>
                  <a:srgbClr val="6EAA3C"/>
                </a:solidFill>
              </a:rPr>
              <a:t>komunitní</a:t>
            </a:r>
            <a:endParaRPr lang="cs-CZ" sz="4400" dirty="0">
              <a:solidFill>
                <a:srgbClr val="6EAA3C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1D9C3FE3-96D8-4310-8B7D-97551D651681}"/>
              </a:ext>
            </a:extLst>
          </p:cNvPr>
          <p:cNvSpPr/>
          <p:nvPr/>
        </p:nvSpPr>
        <p:spPr>
          <a:xfrm>
            <a:off x="6164864" y="4548900"/>
            <a:ext cx="1290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péče</a:t>
            </a:r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Šipka: doprava, šrafovaná 16">
            <a:extLst>
              <a:ext uri="{FF2B5EF4-FFF2-40B4-BE49-F238E27FC236}">
                <a16:creationId xmlns="" xmlns:a16="http://schemas.microsoft.com/office/drawing/2014/main" id="{8F64B6C4-32A6-4868-9ACD-4854C34F8030}"/>
              </a:ext>
            </a:extLst>
          </p:cNvPr>
          <p:cNvSpPr/>
          <p:nvPr/>
        </p:nvSpPr>
        <p:spPr>
          <a:xfrm>
            <a:off x="2987824" y="3178424"/>
            <a:ext cx="2321155" cy="623571"/>
          </a:xfrm>
          <a:prstGeom prst="stripedRightArrow">
            <a:avLst/>
          </a:prstGeom>
          <a:solidFill>
            <a:srgbClr val="FF0000"/>
          </a:solidFill>
          <a:ln w="222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755229"/>
            <a:ext cx="8229600" cy="437093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od 18. století zde stále</a:t>
            </a:r>
          </a:p>
          <a:p>
            <a:pPr marL="0" indent="0">
              <a:buNone/>
            </a:pPr>
            <a:r>
              <a:rPr lang="cs-CZ" dirty="0" smtClean="0"/>
              <a:t>velké psychiatrické</a:t>
            </a:r>
          </a:p>
          <a:p>
            <a:pPr marL="0" indent="0">
              <a:buNone/>
            </a:pPr>
            <a:r>
              <a:rPr lang="cs-CZ" dirty="0" smtClean="0"/>
              <a:t>instituce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74557" y="116632"/>
            <a:ext cx="8856984" cy="1325563"/>
          </a:xfrm>
        </p:spPr>
        <p:txBody>
          <a:bodyPr/>
          <a:lstStyle/>
          <a:p>
            <a:r>
              <a:rPr lang="cs-CZ" b="1" dirty="0" smtClean="0"/>
              <a:t>Situace v České republice</a:t>
            </a:r>
            <a:endParaRPr lang="cs-CZ" b="1" dirty="0">
              <a:highlight>
                <a:srgbClr val="FF818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251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52127"/>
          </a:xfrm>
        </p:spPr>
        <p:txBody>
          <a:bodyPr/>
          <a:lstStyle/>
          <a:p>
            <a:r>
              <a:rPr lang="cs-CZ" b="1" dirty="0" smtClean="0">
                <a:solidFill>
                  <a:srgbClr val="2D7D7F"/>
                </a:solidFill>
              </a:rPr>
              <a:t>Naše týmy</a:t>
            </a:r>
            <a:endParaRPr lang="cs-CZ" b="1" dirty="0">
              <a:solidFill>
                <a:srgbClr val="2D7D7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8"/>
          <a:stretch/>
        </p:blipFill>
        <p:spPr bwMode="auto">
          <a:xfrm>
            <a:off x="1111589" y="1340768"/>
            <a:ext cx="7023744" cy="37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6402"/>
          <a:stretch/>
        </p:blipFill>
        <p:spPr bwMode="auto">
          <a:xfrm>
            <a:off x="611560" y="5157192"/>
            <a:ext cx="3511872" cy="1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6402"/>
          <a:stretch/>
        </p:blipFill>
        <p:spPr bwMode="auto">
          <a:xfrm>
            <a:off x="5082232" y="5160168"/>
            <a:ext cx="3511872" cy="1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6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328">
            <a:off x="5794970" y="785327"/>
            <a:ext cx="3314700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9097">
            <a:off x="4311928" y="4183309"/>
            <a:ext cx="2238375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063"/>
          </a:xfrm>
        </p:spPr>
        <p:txBody>
          <a:bodyPr/>
          <a:lstStyle/>
          <a:p>
            <a:r>
              <a:rPr lang="cs-CZ" b="1" dirty="0" smtClean="0">
                <a:solidFill>
                  <a:srgbClr val="76B531"/>
                </a:solidFill>
              </a:rPr>
              <a:t>Aktivity</a:t>
            </a:r>
            <a:endParaRPr lang="cs-CZ" b="1" dirty="0">
              <a:solidFill>
                <a:srgbClr val="76B531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087936"/>
              </p:ext>
            </p:extLst>
          </p:nvPr>
        </p:nvGraphicFramePr>
        <p:xfrm>
          <a:off x="-972616" y="1768534"/>
          <a:ext cx="3600400" cy="508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6" imgW="5667119" imgH="8010360" progId="AcroExch.Document.11">
                  <p:embed/>
                </p:oleObj>
              </mc:Choice>
              <mc:Fallback>
                <p:oleObj name="Acrobat Document" r:id="rId6" imgW="5667119" imgH="801036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972616" y="1768534"/>
                        <a:ext cx="3600400" cy="5089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762"/>
          <a:stretch/>
        </p:blipFill>
        <p:spPr bwMode="auto">
          <a:xfrm rot="682710">
            <a:off x="147458" y="833303"/>
            <a:ext cx="3264850" cy="380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/>
          <p:nvPr/>
        </p:nvPicPr>
        <p:blipFill>
          <a:blip r:embed="rId9"/>
          <a:stretch>
            <a:fillRect/>
          </a:stretch>
        </p:blipFill>
        <p:spPr>
          <a:xfrm>
            <a:off x="2843808" y="1267701"/>
            <a:ext cx="3312368" cy="3456384"/>
          </a:xfrm>
          <a:prstGeom prst="rect">
            <a:avLst/>
          </a:prstGeom>
        </p:spPr>
      </p:pic>
      <p:pic>
        <p:nvPicPr>
          <p:cNvPr id="12" name="Picture 2" descr="C:\Users\pil-presentation\Documents\! PSYCHOLOGIE\SPOLU\! organizační tým\PR\reporty\zápisy intervizí - léto 17\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7666">
            <a:off x="6949614" y="2651882"/>
            <a:ext cx="2411760" cy="42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pil-presentation\Desktop\alvin-mahmudov-619847-unsplash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240">
            <a:off x="1042773" y="4413724"/>
            <a:ext cx="2833842" cy="28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.jpg"/>
          <p:cNvPicPr>
            <a:picLocks noChangeAspect="1"/>
          </p:cNvPicPr>
          <p:nvPr/>
        </p:nvPicPr>
        <p:blipFill rotWithShape="1">
          <a:blip r:embed="rId2" cstate="print"/>
          <a:srcRect b="31765"/>
          <a:stretch/>
        </p:blipFill>
        <p:spPr>
          <a:xfrm>
            <a:off x="1115616" y="1103965"/>
            <a:ext cx="6621351" cy="451811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6397933" y="4983983"/>
            <a:ext cx="2409627" cy="81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5400" dirty="0" err="1">
                <a:solidFill>
                  <a:prstClr val="black">
                    <a:tint val="75000"/>
                  </a:prstClr>
                </a:solidFill>
              </a:rPr>
              <a:t>Pacienti</a:t>
            </a:r>
            <a:endParaRPr lang="cs-CZ" sz="54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11560" y="4870912"/>
            <a:ext cx="3077498" cy="1041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5400" dirty="0" err="1">
                <a:solidFill>
                  <a:srgbClr val="92D050"/>
                </a:solidFill>
              </a:rPr>
              <a:t>Studenti</a:t>
            </a:r>
            <a:endParaRPr lang="cs-CZ" sz="5400" dirty="0">
              <a:solidFill>
                <a:srgbClr val="92D050"/>
              </a:solidFill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2532688" y="540008"/>
            <a:ext cx="4678579" cy="584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5400" dirty="0" err="1">
                <a:solidFill>
                  <a:srgbClr val="0C9686"/>
                </a:solidFill>
              </a:rPr>
              <a:t>Profesion</a:t>
            </a:r>
            <a:r>
              <a:rPr lang="cs-CZ" sz="5400" dirty="0" err="1">
                <a:solidFill>
                  <a:srgbClr val="0C9686"/>
                </a:solidFill>
              </a:rPr>
              <a:t>álové</a:t>
            </a:r>
            <a:endParaRPr lang="cs-CZ" sz="5400" dirty="0">
              <a:solidFill>
                <a:srgbClr val="0C9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8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183</Words>
  <Application>Microsoft Office PowerPoint</Application>
  <PresentationFormat>Předvádění na obrazovce (4:3)</PresentationFormat>
  <Paragraphs>67</Paragraphs>
  <Slides>16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Motiv systému Office</vt:lpstr>
      <vt:lpstr>Acrobat Document</vt:lpstr>
      <vt:lpstr>Prezentace aplikace PowerPoint</vt:lpstr>
      <vt:lpstr>Prezentace aplikace PowerPoint</vt:lpstr>
      <vt:lpstr>Prezentace aplikace PowerPoint</vt:lpstr>
      <vt:lpstr>Mentální poruchy obecně</vt:lpstr>
      <vt:lpstr>Situace v České republice</vt:lpstr>
      <vt:lpstr>Situace v České republice</vt:lpstr>
      <vt:lpstr>Naše týmy</vt:lpstr>
      <vt:lpstr>Aktivity</vt:lpstr>
      <vt:lpstr>Prezentace aplikace PowerPoint</vt:lpstr>
      <vt:lpstr>Prezentace aplikace PowerPoint</vt:lpstr>
      <vt:lpstr>Destigmatizace</vt:lpstr>
      <vt:lpstr>Organizační záležitosti</vt:lpstr>
      <vt:lpstr>Prezentace aplikace PowerPoint</vt:lpstr>
      <vt:lpstr>Prezentace aplikace PowerPoint</vt:lpstr>
      <vt:lpstr>Minikonference Projektu SPOLU  13. 11. 2018 </vt:lpstr>
      <vt:lpstr>Prezentace aplikace PowerPoint</vt:lpstr>
    </vt:vector>
  </TitlesOfParts>
  <Company>Boshoku Automotive Europe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Markéta Hovorková</dc:creator>
  <cp:lastModifiedBy>Markéta Hovorková</cp:lastModifiedBy>
  <cp:revision>50</cp:revision>
  <dcterms:created xsi:type="dcterms:W3CDTF">2018-01-30T22:46:08Z</dcterms:created>
  <dcterms:modified xsi:type="dcterms:W3CDTF">2018-10-02T09:47:43Z</dcterms:modified>
</cp:coreProperties>
</file>