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3"/>
  </p:notesMasterIdLst>
  <p:handoutMasterIdLst>
    <p:handoutMasterId r:id="rId14"/>
  </p:handoutMasterIdLst>
  <p:sldIdLst>
    <p:sldId id="261" r:id="rId2"/>
    <p:sldId id="267" r:id="rId3"/>
    <p:sldId id="264" r:id="rId4"/>
    <p:sldId id="263" r:id="rId5"/>
    <p:sldId id="265" r:id="rId6"/>
    <p:sldId id="262" r:id="rId7"/>
    <p:sldId id="266" r:id="rId8"/>
    <p:sldId id="269" r:id="rId9"/>
    <p:sldId id="270" r:id="rId10"/>
    <p:sldId id="271" r:id="rId11"/>
    <p:sldId id="272" r:id="rId12"/>
  </p:sldIdLst>
  <p:sldSz cx="12192000" cy="6858000"/>
  <p:notesSz cx="6805613" cy="99393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F78"/>
    <a:srgbClr val="0000DC"/>
    <a:srgbClr val="4BC8FF"/>
    <a:srgbClr val="00AF3F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33" autoAdjust="0"/>
    <p:restoredTop sz="94611" autoAdjust="0"/>
  </p:normalViewPr>
  <p:slideViewPr>
    <p:cSldViewPr snapToGrid="0">
      <p:cViewPr varScale="1">
        <p:scale>
          <a:sx n="109" d="100"/>
          <a:sy n="109" d="100"/>
        </p:scale>
        <p:origin x="738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-1640" y="-60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514" y="0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2371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514" y="9442371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939" y="0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6125"/>
            <a:ext cx="6621463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62" y="4721186"/>
            <a:ext cx="5444490" cy="447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646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939" y="9440646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Modelovka</a:t>
            </a:r>
            <a:r>
              <a:rPr lang="cs-CZ" dirty="0" smtClean="0"/>
              <a:t> – jako kouč, jako poradce ve dvojicích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47354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text -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3999" y="6228000"/>
            <a:ext cx="304797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pPr algn="l"/>
            <a:fld id="{0DE708CC-0C3F-4567-9698-B54C0F35BD31}" type="slidenum">
              <a:rPr lang="cs-CZ" altLang="cs-CZ" smtClean="0"/>
              <a:pPr algn="l"/>
              <a:t>‹#›</a:t>
            </a:fld>
            <a:endParaRPr lang="cs-CZ" alt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4E9C526-F9E2-493E-8E4A-29B7948639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8797" y="1871999"/>
            <a:ext cx="3312000" cy="3960000"/>
          </a:xfrm>
        </p:spPr>
        <p:txBody>
          <a:bodyPr/>
          <a:lstStyle>
            <a:lvl1pPr>
              <a:lnSpc>
                <a:spcPts val="2300"/>
              </a:lnSpc>
              <a:defRPr sz="2000">
                <a:solidFill>
                  <a:schemeClr val="tx2"/>
                </a:solidFill>
              </a:defRPr>
            </a:lvl1pPr>
            <a:lvl2pPr>
              <a:lnSpc>
                <a:spcPts val="2300"/>
              </a:lnSpc>
              <a:defRPr sz="2000">
                <a:solidFill>
                  <a:schemeClr val="tx2"/>
                </a:solidFill>
              </a:defRPr>
            </a:lvl2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D9B1B16E-C592-4760-9D83-22FA9763E6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20001" y="1872000"/>
            <a:ext cx="7153200" cy="3960000"/>
          </a:xfrm>
        </p:spPr>
        <p:txBody>
          <a:bodyPr numCol="2" spcCol="28800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600FB58D-598D-4588-A1F6-D6BA04F89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13" name="Zástupný symbol pro text 7">
            <a:extLst>
              <a:ext uri="{FF2B5EF4-FFF2-40B4-BE49-F238E27FC236}">
                <a16:creationId xmlns:a16="http://schemas.microsoft.com/office/drawing/2014/main" id="{052AF5FE-F020-4775-A5D1-07BD66BDF4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531" y="6133128"/>
            <a:ext cx="830560" cy="579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trana – 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005999"/>
            <a:ext cx="11361600" cy="180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16626" cy="105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trana – negativ">
    <p:bg>
      <p:bgPr>
        <a:solidFill>
          <a:srgbClr val="006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15C13AB4-C60C-41BB-A80B-0F32B6CAD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005999"/>
            <a:ext cx="11361600" cy="1800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16626" cy="105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58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trana –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15C13AB4-C60C-41BB-A80B-0F32B6CAD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005999"/>
            <a:ext cx="11361600" cy="1800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16626" cy="105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402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bg>
      <p:bgPr>
        <a:solidFill>
          <a:srgbClr val="006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6F78"/>
                </a:solidFill>
              </a:defRPr>
            </a:lvl1pPr>
          </a:lstStyle>
          <a:p>
            <a:r>
              <a:rPr lang="cs-CZ" dirty="0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6F78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434" y="2484534"/>
            <a:ext cx="2302868" cy="160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307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 fakulta">
    <p:bg>
      <p:bgPr>
        <a:solidFill>
          <a:srgbClr val="006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640" y="2641763"/>
            <a:ext cx="4203243" cy="162000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6F78"/>
                </a:solidFill>
              </a:defRPr>
            </a:lvl1pPr>
          </a:lstStyle>
          <a:p>
            <a:r>
              <a:rPr lang="cs-CZ" dirty="0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6F78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76429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 MUNI">
    <p:bg>
      <p:bgPr>
        <a:solidFill>
          <a:srgbClr val="006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259957" y="2477312"/>
            <a:ext cx="5672086" cy="162000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rgbClr val="006F78"/>
                </a:solidFill>
              </a:defRPr>
            </a:lvl1pPr>
          </a:lstStyle>
          <a:p>
            <a:r>
              <a:rPr lang="cs-CZ" dirty="0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6F78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26132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872000"/>
            <a:ext cx="10753200" cy="3960000"/>
          </a:xfrm>
        </p:spPr>
        <p:txBody>
          <a:bodyPr lIns="0" tIns="0" rIns="0" bIns="0" numCol="2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B48F090-61A9-44A1-AD2B-810270EA5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531" y="6133128"/>
            <a:ext cx="830560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obrázky text -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870713"/>
            <a:ext cx="3311525" cy="20520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500001"/>
            <a:ext cx="3312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B48F090-61A9-44A1-AD2B-810270EA5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500001"/>
            <a:ext cx="3312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500000"/>
            <a:ext cx="3312000" cy="133200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68000"/>
            <a:ext cx="3311525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68000"/>
            <a:ext cx="3311525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68000"/>
            <a:ext cx="3311525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870713"/>
            <a:ext cx="3311525" cy="20520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870713"/>
            <a:ext cx="3311525" cy="20520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531" y="6133128"/>
            <a:ext cx="830560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obrázky text - čty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500001"/>
            <a:ext cx="2520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B48F090-61A9-44A1-AD2B-810270EA5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870712"/>
            <a:ext cx="2520000" cy="2500249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9AA65E3F-0195-4D36-8526-0CE1096786E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952003" y="4500001"/>
            <a:ext cx="2520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1" name="Zástupný symbol pro obsah 12">
            <a:extLst>
              <a:ext uri="{FF2B5EF4-FFF2-40B4-BE49-F238E27FC236}">
                <a16:creationId xmlns:a16="http://schemas.microsoft.com/office/drawing/2014/main" id="{838FFA5A-2B52-4640-999A-0FA707EA2135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8952003" y="1870712"/>
            <a:ext cx="2520000" cy="2500249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Zástupný symbol pro text 5">
            <a:extLst>
              <a:ext uri="{FF2B5EF4-FFF2-40B4-BE49-F238E27FC236}">
                <a16:creationId xmlns:a16="http://schemas.microsoft.com/office/drawing/2014/main" id="{5C10658A-98D8-4556-87CE-64E54F171B3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459537" y="4500001"/>
            <a:ext cx="2520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3" name="Zástupný symbol pro obsah 12">
            <a:extLst>
              <a:ext uri="{FF2B5EF4-FFF2-40B4-BE49-F238E27FC236}">
                <a16:creationId xmlns:a16="http://schemas.microsoft.com/office/drawing/2014/main" id="{68E7CFC0-159E-4EF0-9E07-70CA5454E32D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3459537" y="1870712"/>
            <a:ext cx="2520000" cy="2500249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4" name="Zástupný symbol pro text 5">
            <a:extLst>
              <a:ext uri="{FF2B5EF4-FFF2-40B4-BE49-F238E27FC236}">
                <a16:creationId xmlns:a16="http://schemas.microsoft.com/office/drawing/2014/main" id="{B0153366-7BB7-41A8-92B2-286A307A4C6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12465" y="4500001"/>
            <a:ext cx="2520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5" name="Zástupný symbol pro obsah 12">
            <a:extLst>
              <a:ext uri="{FF2B5EF4-FFF2-40B4-BE49-F238E27FC236}">
                <a16:creationId xmlns:a16="http://schemas.microsoft.com/office/drawing/2014/main" id="{6206BCD2-CB4B-4872-B733-6E6D82EBEAF8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6212465" y="1870712"/>
            <a:ext cx="2520000" cy="2500249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531" y="6133128"/>
            <a:ext cx="830560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507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obrázek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871999"/>
            <a:ext cx="5218413" cy="36900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2863" y="1872000"/>
            <a:ext cx="5220000" cy="3960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B48F090-61A9-44A1-AD2B-810270EA5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700408"/>
            <a:ext cx="5218412" cy="131591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531" y="6133128"/>
            <a:ext cx="830560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720000"/>
            <a:ext cx="10753200" cy="5112000"/>
          </a:xfrm>
        </p:spPr>
        <p:txBody>
          <a:bodyPr lIns="0" tIns="0" rIns="0" bIns="0" numCol="2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531" y="6133128"/>
            <a:ext cx="830560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12">
            <a:extLst>
              <a:ext uri="{FF2B5EF4-FFF2-40B4-BE49-F238E27FC236}">
                <a16:creationId xmlns:a16="http://schemas.microsoft.com/office/drawing/2014/main" id="{6AC77FAA-7A24-4042-9EC0-03189B9567D5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719999"/>
            <a:ext cx="5218413" cy="4824766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5">
            <a:extLst>
              <a:ext uri="{FF2B5EF4-FFF2-40B4-BE49-F238E27FC236}">
                <a16:creationId xmlns:a16="http://schemas.microsoft.com/office/drawing/2014/main" id="{01B2AE5E-5079-489F-B918-D5D9F938E9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2863" y="719999"/>
            <a:ext cx="5220000" cy="5111999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Zástupný symbol pro text 13">
            <a:extLst>
              <a:ext uri="{FF2B5EF4-FFF2-40B4-BE49-F238E27FC236}">
                <a16:creationId xmlns:a16="http://schemas.microsoft.com/office/drawing/2014/main" id="{56D7E9DF-7CA0-41ED-B50E-DAFFDA4ABC5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700408"/>
            <a:ext cx="5218412" cy="131591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531" y="6133128"/>
            <a:ext cx="830560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531" y="6133128"/>
            <a:ext cx="830560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872000"/>
            <a:ext cx="10753200" cy="3960000"/>
          </a:xfrm>
          <a:prstGeom prst="rect">
            <a:avLst/>
          </a:prstGeom>
        </p:spPr>
        <p:txBody>
          <a:bodyPr/>
          <a:lstStyle>
            <a:lvl1pPr marL="252000" indent="-180000"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/>
            </a:lvl1pPr>
            <a:lvl2pPr marL="504000" indent="-180000">
              <a:buClr>
                <a:schemeClr val="tx2"/>
              </a:buClr>
              <a:buFont typeface="Arial" panose="020B0604020202020204" pitchFamily="34" charset="0"/>
              <a:buChar char="̶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531" y="6133128"/>
            <a:ext cx="830560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cs-CZ" altLang="cs-CZ" sz="10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306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73" r:id="rId3"/>
    <p:sldLayoutId id="2147483682" r:id="rId4"/>
    <p:sldLayoutId id="2147483674" r:id="rId5"/>
    <p:sldLayoutId id="2147483675" r:id="rId6"/>
    <p:sldLayoutId id="2147483676" r:id="rId7"/>
    <p:sldLayoutId id="2147483677" r:id="rId8"/>
    <p:sldLayoutId id="2147483661" r:id="rId9"/>
    <p:sldLayoutId id="2147483678" r:id="rId10"/>
    <p:sldLayoutId id="2147483679" r:id="rId11"/>
    <p:sldLayoutId id="2147483681" r:id="rId12"/>
    <p:sldLayoutId id="2147483680" r:id="rId13"/>
    <p:sldLayoutId id="2147483684" r:id="rId14"/>
    <p:sldLayoutId id="2147483683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96AD0BD-6F73-4A9E-803E-DB583969D3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Kariérní centrum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C3FF2B8-411E-49E6-80E0-C416388600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37D84D2-C8F5-43E5-AA55-DD6106B22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cs-CZ" sz="4800" dirty="0" smtClean="0"/>
              <a:t>Kariérní start</a:t>
            </a:r>
            <a:br>
              <a:rPr lang="cs-CZ" sz="4800" dirty="0" smtClean="0"/>
            </a:br>
            <a:r>
              <a:rPr lang="cs-CZ" dirty="0" smtClean="0"/>
              <a:t>Mgr. Pavla Horáková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361033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 smtClean="0"/>
              <a:t>Kariérní centrum MU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Kariérní start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/>
        <p:txBody>
          <a:bodyPr numCol="1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dirty="0" smtClean="0"/>
              <a:t>Vyplňte úvodní dotazník do 11.10. (v Interaktivních osnovách)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8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dirty="0"/>
              <a:t>Napište svůj cíl, který jste si vydefinoval/a na úvodní hodině předmětu Kariérní start. Využijte všechny části techniky SMART</a:t>
            </a:r>
            <a:r>
              <a:rPr lang="cs-CZ" sz="1800" dirty="0" smtClean="0"/>
              <a:t>. </a:t>
            </a:r>
            <a:r>
              <a:rPr lang="cs-CZ" sz="1800" i="1" dirty="0" smtClean="0"/>
              <a:t>(</a:t>
            </a:r>
            <a:r>
              <a:rPr lang="cs-CZ" sz="1800" i="1" dirty="0"/>
              <a:t>Informace o SMART </a:t>
            </a:r>
            <a:r>
              <a:rPr lang="cs-CZ" sz="1800" i="1" dirty="0" smtClean="0"/>
              <a:t>a otázku naleznete </a:t>
            </a:r>
            <a:r>
              <a:rPr lang="cs-CZ" sz="1800" i="1" dirty="0"/>
              <a:t>v Interaktivních osnovách předmětu).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Úkol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859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 smtClean="0"/>
              <a:t>Kariérní centrum MU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069869" y="2581424"/>
            <a:ext cx="4177660" cy="45157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3429000"/>
            <a:ext cx="10753200" cy="1761162"/>
          </a:xfrm>
        </p:spPr>
        <p:txBody>
          <a:bodyPr numCol="1"/>
          <a:lstStyle/>
          <a:p>
            <a:pPr algn="ctr">
              <a:lnSpc>
                <a:spcPct val="100000"/>
              </a:lnSpc>
            </a:pPr>
            <a:r>
              <a:rPr lang="cs-CZ" sz="2800" b="1" dirty="0" smtClean="0"/>
              <a:t> horakova@kariera.muni.cz</a:t>
            </a:r>
          </a:p>
          <a:p>
            <a:pPr algn="ctr">
              <a:lnSpc>
                <a:spcPct val="100000"/>
              </a:lnSpc>
            </a:pPr>
            <a:r>
              <a:rPr lang="cs-CZ" sz="2800" b="1" dirty="0" smtClean="0"/>
              <a:t>Pavla.h@mail.muni.cz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51337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971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 smtClean="0"/>
              <a:t>Kariérní centrum MU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Kariérní start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720000" y="1719788"/>
            <a:ext cx="10753200" cy="3960000"/>
          </a:xfrm>
        </p:spPr>
        <p:txBody>
          <a:bodyPr numCol="1"/>
          <a:lstStyle/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cs-CZ" sz="1800" dirty="0"/>
              <a:t>Výchozí body výuky:</a:t>
            </a:r>
          </a:p>
          <a:p>
            <a:pPr marL="1200150" lvl="2" indent="-285750">
              <a:spcAft>
                <a:spcPts val="1200"/>
              </a:spcAft>
              <a:buFontTx/>
              <a:buChar char="-"/>
            </a:pPr>
            <a:r>
              <a:rPr lang="cs-CZ" sz="1600" dirty="0"/>
              <a:t>CMS (</a:t>
            </a:r>
            <a:r>
              <a:rPr lang="cs-CZ" sz="1600" dirty="0" err="1"/>
              <a:t>Career</a:t>
            </a:r>
            <a:r>
              <a:rPr lang="cs-CZ" sz="1600" dirty="0"/>
              <a:t> management </a:t>
            </a:r>
            <a:r>
              <a:rPr lang="cs-CZ" sz="1600" dirty="0" err="1"/>
              <a:t>Skills</a:t>
            </a:r>
            <a:r>
              <a:rPr lang="cs-CZ" sz="1600" dirty="0"/>
              <a:t>) ze severských zemí, </a:t>
            </a:r>
          </a:p>
          <a:p>
            <a:pPr marL="1200150" lvl="2" indent="-285750">
              <a:spcAft>
                <a:spcPts val="1200"/>
              </a:spcAft>
              <a:buFontTx/>
              <a:buChar char="-"/>
            </a:pPr>
            <a:r>
              <a:rPr lang="cs-CZ" sz="1600" dirty="0"/>
              <a:t>Zahraniční zkušenosti z University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Iceland</a:t>
            </a:r>
            <a:r>
              <a:rPr lang="cs-CZ" sz="1600" dirty="0"/>
              <a:t>, University </a:t>
            </a:r>
            <a:r>
              <a:rPr lang="cs-CZ" sz="1600" dirty="0" err="1"/>
              <a:t>of</a:t>
            </a:r>
            <a:r>
              <a:rPr lang="cs-CZ" sz="1600" dirty="0"/>
              <a:t> Aberdeen</a:t>
            </a:r>
          </a:p>
          <a:p>
            <a:pPr marL="1200150" lvl="2" indent="-285750">
              <a:spcAft>
                <a:spcPts val="1200"/>
              </a:spcAft>
              <a:buFontTx/>
              <a:buChar char="-"/>
            </a:pPr>
            <a:r>
              <a:rPr lang="cs-CZ" sz="1600" dirty="0"/>
              <a:t>Součástí kurikula univerzit evropských zemí (GB, Francie, Švédsko, Litva, Malta, Nizozemí, Estonsko</a:t>
            </a:r>
            <a:r>
              <a:rPr lang="cs-CZ" sz="1600" dirty="0" smtClean="0"/>
              <a:t>…)</a:t>
            </a:r>
          </a:p>
          <a:p>
            <a:pPr marL="1200150" lvl="2" indent="-285750">
              <a:spcAft>
                <a:spcPts val="1200"/>
              </a:spcAft>
              <a:buFontTx/>
              <a:buChar char="-"/>
            </a:pPr>
            <a:r>
              <a:rPr lang="cs-CZ" sz="1600" dirty="0" smtClean="0"/>
              <a:t>Dlouhodobé zkušenosti lektorů s kariérním poradenstvím</a:t>
            </a:r>
          </a:p>
          <a:p>
            <a:pPr marL="1200150" lvl="2" indent="-285750">
              <a:spcAft>
                <a:spcPts val="1200"/>
              </a:spcAft>
              <a:buFontTx/>
              <a:buChar char="-"/>
            </a:pPr>
            <a:r>
              <a:rPr lang="cs-CZ" sz="1600" dirty="0" err="1" smtClean="0"/>
              <a:t>Koučovací</a:t>
            </a:r>
            <a:r>
              <a:rPr lang="cs-CZ" sz="1600" dirty="0" smtClean="0"/>
              <a:t> přístup</a:t>
            </a:r>
            <a:endParaRPr lang="cs-CZ" sz="1600" dirty="0"/>
          </a:p>
          <a:p>
            <a:pPr>
              <a:spcAft>
                <a:spcPts val="1200"/>
              </a:spcAft>
            </a:pPr>
            <a:endParaRPr lang="cs-CZ" sz="900" dirty="0" smtClean="0"/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cs-CZ" sz="1800" dirty="0" smtClean="0"/>
              <a:t>80–90 % výuky interaktivní forma, 10–20 % frontální výuka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cs-CZ" sz="1800" dirty="0" smtClean="0"/>
              <a:t>½ předmětu stanoveno lektory a odborníky, ½ vámi (výběr, volné téma)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cs-CZ" sz="1800" dirty="0"/>
              <a:t>Práce v Interaktivní osnově předmětu v </a:t>
            </a:r>
            <a:r>
              <a:rPr lang="cs-CZ" sz="1800" dirty="0" err="1" smtClean="0"/>
              <a:t>Isu</a:t>
            </a:r>
            <a:r>
              <a:rPr lang="cs-CZ" sz="1800" dirty="0" smtClean="0"/>
              <a:t>, kariérním </a:t>
            </a:r>
            <a:r>
              <a:rPr lang="cs-CZ" sz="1800" dirty="0"/>
              <a:t>portálu </a:t>
            </a:r>
            <a:r>
              <a:rPr lang="cs-CZ" sz="1800" dirty="0" err="1" smtClean="0"/>
              <a:t>JobCheckIN</a:t>
            </a:r>
            <a:r>
              <a:rPr lang="cs-CZ" sz="1800" dirty="0" smtClean="0"/>
              <a:t> a s technologiemi</a:t>
            </a:r>
            <a:endParaRPr lang="cs-CZ" sz="1800" dirty="0"/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cs-CZ" sz="1800" dirty="0" smtClean="0"/>
              <a:t>Zkouška ani kolokvium není, v průběhu kurzu si sestavujete své portfolio pro vlastní využití</a:t>
            </a:r>
          </a:p>
          <a:p>
            <a:pPr marL="285750" indent="-285750">
              <a:buFontTx/>
              <a:buChar char="-"/>
            </a:pPr>
            <a:endParaRPr lang="cs-CZ" dirty="0" smtClean="0"/>
          </a:p>
          <a:p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Úvod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86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1800" b="1" dirty="0" smtClean="0"/>
              <a:t>Úvod, organizační záležitosti, stanovení kariérního cíle, </a:t>
            </a:r>
            <a:r>
              <a:rPr lang="cs-CZ" sz="1800" b="1" dirty="0" err="1" smtClean="0"/>
              <a:t>koučovací</a:t>
            </a:r>
            <a:r>
              <a:rPr lang="cs-CZ" sz="1800" b="1" dirty="0" smtClean="0"/>
              <a:t> rozhovor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1800" b="1" dirty="0" smtClean="0"/>
              <a:t>Přenositelné kompetence a jejich rozvoj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1800" b="1" dirty="0" smtClean="0"/>
              <a:t>Finanční smýšlení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1800" b="1" dirty="0"/>
              <a:t>Profesní směřování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1800" b="1" dirty="0" smtClean="0"/>
              <a:t>Portfolio </a:t>
            </a:r>
            <a:r>
              <a:rPr lang="cs-CZ" sz="1800" b="1" dirty="0" smtClean="0"/>
              <a:t>– životopis a motivační dopis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1800" i="1" dirty="0" smtClean="0"/>
              <a:t>Výběrové téma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1800" i="1" dirty="0" smtClean="0"/>
              <a:t>Výběrové </a:t>
            </a:r>
            <a:r>
              <a:rPr lang="cs-CZ" sz="1800" i="1" dirty="0" smtClean="0"/>
              <a:t>téma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1800" i="1" dirty="0"/>
              <a:t>Veletrh pracovních příležitostí (středa 21.11 namísto 23.11.)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1800" i="1" dirty="0" smtClean="0"/>
              <a:t>Volné </a:t>
            </a:r>
            <a:r>
              <a:rPr lang="cs-CZ" sz="1800" i="1" dirty="0" smtClean="0"/>
              <a:t>téma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1800" dirty="0" smtClean="0"/>
              <a:t>Proces </a:t>
            </a:r>
            <a:r>
              <a:rPr lang="cs-CZ" sz="1800" dirty="0" smtClean="0"/>
              <a:t>výběrového řízení (zástupci firmy</a:t>
            </a:r>
            <a:r>
              <a:rPr lang="cs-CZ" sz="1800" dirty="0" smtClean="0"/>
              <a:t>)/volné/výběrové téma</a:t>
            </a:r>
            <a:endParaRPr lang="cs-CZ" sz="1800" dirty="0" smtClean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1800" dirty="0" smtClean="0"/>
              <a:t>Závěr, kolokvium, ukončení</a:t>
            </a:r>
          </a:p>
          <a:p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 smtClean="0"/>
              <a:t>Kariérní centrum MU</a:t>
            </a:r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Témata</a:t>
            </a:r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Kariérní start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599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cs-CZ" sz="1800" dirty="0"/>
              <a:t>Akční plán</a:t>
            </a:r>
          </a:p>
          <a:p>
            <a:pPr>
              <a:spcAft>
                <a:spcPts val="1200"/>
              </a:spcAft>
            </a:pPr>
            <a:r>
              <a:rPr lang="cs-CZ" sz="1800" dirty="0" smtClean="0"/>
              <a:t>Organizační dovednosti</a:t>
            </a:r>
          </a:p>
          <a:p>
            <a:pPr>
              <a:spcAft>
                <a:spcPts val="1200"/>
              </a:spcAft>
            </a:pPr>
            <a:r>
              <a:rPr lang="cs-CZ" sz="1800" dirty="0" err="1" smtClean="0"/>
              <a:t>Personal</a:t>
            </a:r>
            <a:r>
              <a:rPr lang="cs-CZ" sz="1800" dirty="0" smtClean="0"/>
              <a:t> </a:t>
            </a:r>
            <a:r>
              <a:rPr lang="cs-CZ" sz="1800" dirty="0" err="1" smtClean="0"/>
              <a:t>branding</a:t>
            </a:r>
            <a:endParaRPr lang="cs-CZ" sz="1800" dirty="0" smtClean="0"/>
          </a:p>
          <a:p>
            <a:pPr>
              <a:spcAft>
                <a:spcPts val="1200"/>
              </a:spcAft>
            </a:pPr>
            <a:r>
              <a:rPr lang="cs-CZ" sz="1800" dirty="0" smtClean="0"/>
              <a:t>Pohovory</a:t>
            </a:r>
          </a:p>
          <a:p>
            <a:pPr>
              <a:spcAft>
                <a:spcPts val="1200"/>
              </a:spcAft>
            </a:pPr>
            <a:r>
              <a:rPr lang="cs-CZ" sz="1800" dirty="0"/>
              <a:t>Prezentační dovednosti</a:t>
            </a:r>
          </a:p>
          <a:p>
            <a:pPr>
              <a:spcAft>
                <a:spcPts val="1200"/>
              </a:spcAft>
            </a:pPr>
            <a:r>
              <a:rPr lang="cs-CZ" sz="1800" dirty="0" smtClean="0"/>
              <a:t>Psychologická diagnostika</a:t>
            </a:r>
          </a:p>
          <a:p>
            <a:pPr>
              <a:spcAft>
                <a:spcPts val="1200"/>
              </a:spcAft>
            </a:pPr>
            <a:r>
              <a:rPr lang="cs-CZ" sz="1800" dirty="0"/>
              <a:t>Zvládání stresu a zátěže</a:t>
            </a:r>
          </a:p>
          <a:p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 smtClean="0"/>
              <a:t>Kariérní centrum MU</a:t>
            </a:r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Výběrová témata</a:t>
            </a:r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Kariérní start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562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s-CZ" sz="1800" dirty="0" smtClean="0"/>
              <a:t>50% docházky (100% docházka na termínech 5. 10., 12.10., 19.10., 26.10., 2.11</a:t>
            </a:r>
            <a:r>
              <a:rPr lang="cs-CZ" sz="1800" dirty="0" smtClean="0"/>
              <a:t>. a 7.12?)</a:t>
            </a:r>
            <a:endParaRPr lang="cs-CZ" sz="1800" dirty="0" smtClean="0"/>
          </a:p>
          <a:p>
            <a:pPr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s-CZ" sz="1800" dirty="0" smtClean="0"/>
              <a:t>Splnění krátkých úkolů/zodpovězení otázek všech </a:t>
            </a:r>
            <a:r>
              <a:rPr lang="cs-CZ" sz="1800" dirty="0" err="1"/>
              <a:t>o</a:t>
            </a:r>
            <a:r>
              <a:rPr lang="cs-CZ" sz="1800" dirty="0" err="1" smtClean="0"/>
              <a:t>dpovědníků</a:t>
            </a:r>
            <a:r>
              <a:rPr lang="cs-CZ" sz="1800" dirty="0" smtClean="0"/>
              <a:t> v Interaktivní osnově vždy do 1 týdne od </a:t>
            </a:r>
            <a:r>
              <a:rPr lang="cs-CZ" sz="1800" dirty="0" err="1" smtClean="0"/>
              <a:t>tématicky</a:t>
            </a:r>
            <a:r>
              <a:rPr lang="cs-CZ" sz="1800" dirty="0" smtClean="0"/>
              <a:t> zaměřeného kurzu, včetně výběrových a nových témat (celkem 10)</a:t>
            </a:r>
          </a:p>
          <a:p>
            <a:pPr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s-CZ" sz="1800" dirty="0" smtClean="0"/>
              <a:t>Vyplnění 2 </a:t>
            </a:r>
            <a:r>
              <a:rPr lang="cs-CZ" sz="1800" dirty="0" err="1" smtClean="0"/>
              <a:t>odpovědníků</a:t>
            </a:r>
            <a:r>
              <a:rPr lang="cs-CZ" sz="1800" dirty="0" smtClean="0"/>
              <a:t> – na začátku semestru (2. 10.)  a na konci semestru (14. 12)</a:t>
            </a:r>
          </a:p>
          <a:p>
            <a:pPr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s-CZ" sz="1800" dirty="0" smtClean="0"/>
              <a:t>Vlastní report (rozsah min. 1 strana A4)</a:t>
            </a:r>
          </a:p>
          <a:p>
            <a:pPr lvl="2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s-CZ" sz="1800" dirty="0" smtClean="0"/>
              <a:t>Úvod (metody, techniky k ujasnění profese)</a:t>
            </a:r>
          </a:p>
          <a:p>
            <a:pPr lvl="2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s-CZ" sz="1800" dirty="0" smtClean="0"/>
              <a:t>Hlavní část (zhodnocení svých příležitostí a možností na trhu práce)</a:t>
            </a:r>
          </a:p>
          <a:p>
            <a:pPr lvl="2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s-CZ" sz="1800" dirty="0" smtClean="0"/>
              <a:t>Shrnutí (klíčové zjištění o sobě, vlastní rozvoj)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cs-CZ" sz="18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 smtClean="0"/>
              <a:t>Kariérní centrum MU</a:t>
            </a:r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Podmínky</a:t>
            </a:r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Kariérní start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269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cs-CZ" sz="1800" dirty="0" smtClean="0"/>
              <a:t>Aktivně přistupujete ke své kariéře v době studia na VŠ</a:t>
            </a:r>
          </a:p>
          <a:p>
            <a:pPr>
              <a:spcAft>
                <a:spcPts val="1200"/>
              </a:spcAft>
            </a:pPr>
            <a:r>
              <a:rPr lang="cs-CZ" sz="1800" dirty="0" smtClean="0"/>
              <a:t>Prostor určený jen pro vás, čas k přemýšlení nad sebou</a:t>
            </a:r>
          </a:p>
          <a:p>
            <a:pPr>
              <a:spcAft>
                <a:spcPts val="1200"/>
              </a:spcAft>
            </a:pPr>
            <a:r>
              <a:rPr lang="cs-CZ" sz="1800" dirty="0" smtClean="0"/>
              <a:t>Můžete hledat své možnosti a příležitosti</a:t>
            </a:r>
          </a:p>
          <a:p>
            <a:pPr>
              <a:spcAft>
                <a:spcPts val="1200"/>
              </a:spcAft>
            </a:pPr>
            <a:r>
              <a:rPr lang="cs-CZ" sz="1800" dirty="0" smtClean="0"/>
              <a:t>Ujasníte si, co vás může bavit, v čem se můžete realizovat, ale také, co je pro vás reálné a co nikoliv</a:t>
            </a:r>
          </a:p>
          <a:p>
            <a:pPr>
              <a:spcAft>
                <a:spcPts val="1200"/>
              </a:spcAft>
            </a:pPr>
            <a:r>
              <a:rPr lang="cs-CZ" sz="1800" dirty="0" smtClean="0"/>
              <a:t>Pracujete sami na sobě, lektoři nehodnotí co je dobře a co špatně</a:t>
            </a:r>
          </a:p>
          <a:p>
            <a:pPr>
              <a:spcAft>
                <a:spcPts val="1200"/>
              </a:spcAft>
            </a:pPr>
            <a:r>
              <a:rPr lang="cs-CZ" sz="1800" dirty="0" smtClean="0"/>
              <a:t>Můžete se mnohé dozvědět o sobě i o druhých</a:t>
            </a:r>
          </a:p>
          <a:p>
            <a:pPr>
              <a:spcAft>
                <a:spcPts val="1200"/>
              </a:spcAft>
            </a:pPr>
            <a:r>
              <a:rPr lang="cs-CZ" sz="1800" dirty="0" smtClean="0"/>
              <a:t>Naučíte se naslouchat a klást otázky se, aniž byste druhé soudili – nový způsob komunikace</a:t>
            </a:r>
          </a:p>
          <a:p>
            <a:pPr>
              <a:spcAft>
                <a:spcPts val="1200"/>
              </a:spcAft>
            </a:pPr>
            <a:r>
              <a:rPr lang="cs-CZ" sz="1800" dirty="0" smtClean="0"/>
              <a:t>Prozkoumáte jiné úhly pohledu a rozšíříte si obzory</a:t>
            </a:r>
          </a:p>
          <a:p>
            <a:pPr>
              <a:spcAft>
                <a:spcPts val="1200"/>
              </a:spcAft>
            </a:pPr>
            <a:r>
              <a:rPr lang="cs-CZ" sz="1800" dirty="0" smtClean="0"/>
              <a:t>Můžete využít a propojit se na služby Kariérního centra MU</a:t>
            </a:r>
          </a:p>
          <a:p>
            <a:pPr>
              <a:spcAft>
                <a:spcPts val="1200"/>
              </a:spcAft>
            </a:pPr>
            <a:r>
              <a:rPr lang="cs-CZ" sz="1800" dirty="0" smtClean="0"/>
              <a:t>Hodně ušetříte </a:t>
            </a:r>
            <a:r>
              <a:rPr lang="cs-CZ" sz="1800" dirty="0" smtClean="0">
                <a:sym typeface="Wingdings" panose="05000000000000000000" pitchFamily="2" charset="2"/>
              </a:rPr>
              <a:t> </a:t>
            </a:r>
            <a:endParaRPr lang="cs-CZ" sz="18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 smtClean="0"/>
              <a:t>Kariérní centrum MU</a:t>
            </a:r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Přínos předmětu</a:t>
            </a:r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Kariérní start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18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4200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sz="quarter" idx="24"/>
          </p:nvPr>
        </p:nvSpPr>
        <p:spPr>
          <a:xfrm>
            <a:off x="756146" y="1748524"/>
            <a:ext cx="4606071" cy="4720693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 smtClean="0"/>
              <a:t>Zaměřit se do budoucnosti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 smtClean="0"/>
              <a:t>Nenutit svůj vlastní názor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 smtClean="0"/>
              <a:t>Nesoudit ani nekritizovat, ale podporovat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 smtClean="0"/>
              <a:t>Utlumit své postoje a názory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 smtClean="0"/>
              <a:t>Pozitivně formulovat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 smtClean="0"/>
              <a:t>Nedirektivně přistupovat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 smtClean="0"/>
              <a:t>Klást otevřené otázky</a:t>
            </a:r>
            <a:endParaRPr lang="cs-CZ" b="1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439017"/>
            <a:ext cx="7920000" cy="252000"/>
          </a:xfrm>
        </p:spPr>
        <p:txBody>
          <a:bodyPr/>
          <a:lstStyle/>
          <a:p>
            <a:r>
              <a:rPr lang="cs-CZ" dirty="0" smtClean="0"/>
              <a:t>Kariérní centrum MU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439017"/>
            <a:ext cx="306000" cy="252000"/>
          </a:xfrm>
        </p:spPr>
        <p:txBody>
          <a:bodyPr/>
          <a:lstStyle/>
          <a:p>
            <a:fld id="{0DE708CC-0C3F-4567-9698-B54C0F35BD31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Kariérní start</a:t>
            </a:r>
            <a:endParaRPr lang="cs-CZ" dirty="0"/>
          </a:p>
        </p:txBody>
      </p:sp>
      <p:sp>
        <p:nvSpPr>
          <p:cNvPr id="9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756146" y="1291030"/>
            <a:ext cx="2506052" cy="452437"/>
          </a:xfrm>
        </p:spPr>
        <p:txBody>
          <a:bodyPr/>
          <a:lstStyle/>
          <a:p>
            <a:r>
              <a:rPr lang="cs-CZ" dirty="0" smtClean="0"/>
              <a:t>Zásady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547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MUNI">
      <a:dk1>
        <a:srgbClr val="000000"/>
      </a:dk1>
      <a:lt1>
        <a:srgbClr val="FFFFFF"/>
      </a:lt1>
      <a:dk2>
        <a:srgbClr val="0000DC"/>
      </a:dk2>
      <a:lt2>
        <a:srgbClr val="FED141"/>
      </a:lt2>
      <a:accent1>
        <a:srgbClr val="008C78"/>
      </a:accent1>
      <a:accent2>
        <a:srgbClr val="FF7300"/>
      </a:accent2>
      <a:accent3>
        <a:srgbClr val="9100DC"/>
      </a:accent3>
      <a:accent4>
        <a:srgbClr val="5AC8AF"/>
      </a:accent4>
      <a:accent5>
        <a:srgbClr val="F01928"/>
      </a:accent5>
      <a:accent6>
        <a:srgbClr val="00AF3F"/>
      </a:accent6>
      <a:hlink>
        <a:srgbClr val="4BC8FF"/>
      </a:hlink>
      <a:folHlink>
        <a:srgbClr val="B9006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MUNI.pptx" id="{DC9E31B8-40F9-4507-8A5E-F584B5D50A9F}" vid="{D2106080-813D-4A23-BF51-F23FAE90D7AD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Prezentace-KC-CZ (1)</Template>
  <TotalTime>267</TotalTime>
  <Words>563</Words>
  <Application>Microsoft Office PowerPoint</Application>
  <PresentationFormat>Širokoúhlá obrazovka</PresentationFormat>
  <Paragraphs>99</Paragraphs>
  <Slides>11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Tahoma</vt:lpstr>
      <vt:lpstr>Wingdings</vt:lpstr>
      <vt:lpstr>Prezentace_MU_CZ</vt:lpstr>
      <vt:lpstr>Kariérní start Mgr. Pavla Horáková</vt:lpstr>
      <vt:lpstr>Prezentace aplikace PowerPoint</vt:lpstr>
      <vt:lpstr>Kariérní start</vt:lpstr>
      <vt:lpstr>Kariérní start</vt:lpstr>
      <vt:lpstr>Kariérní start</vt:lpstr>
      <vt:lpstr>Kariérní start</vt:lpstr>
      <vt:lpstr>Kariérní start</vt:lpstr>
      <vt:lpstr>Prezentace aplikace PowerPoint</vt:lpstr>
      <vt:lpstr>Kariérní start</vt:lpstr>
      <vt:lpstr>Kariérní start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Pavla Horáková</dc:creator>
  <cp:lastModifiedBy>Pavla Horáková</cp:lastModifiedBy>
  <cp:revision>18</cp:revision>
  <cp:lastPrinted>2018-10-04T06:39:57Z</cp:lastPrinted>
  <dcterms:created xsi:type="dcterms:W3CDTF">2018-09-11T13:12:51Z</dcterms:created>
  <dcterms:modified xsi:type="dcterms:W3CDTF">2018-10-05T14:49:05Z</dcterms:modified>
</cp:coreProperties>
</file>