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57" r:id="rId4"/>
    <p:sldId id="268" r:id="rId5"/>
    <p:sldId id="267" r:id="rId6"/>
    <p:sldId id="266" r:id="rId7"/>
    <p:sldId id="272" r:id="rId8"/>
    <p:sldId id="271" r:id="rId9"/>
    <p:sldId id="269" r:id="rId10"/>
    <p:sldId id="277" r:id="rId11"/>
    <p:sldId id="278" r:id="rId12"/>
    <p:sldId id="263" r:id="rId13"/>
    <p:sldId id="261" r:id="rId14"/>
    <p:sldId id="273" r:id="rId15"/>
    <p:sldId id="270" r:id="rId16"/>
    <p:sldId id="258" r:id="rId17"/>
    <p:sldId id="280" r:id="rId18"/>
    <p:sldId id="281" r:id="rId19"/>
    <p:sldId id="282" r:id="rId20"/>
    <p:sldId id="283" r:id="rId21"/>
    <p:sldId id="284" r:id="rId22"/>
    <p:sldId id="288" r:id="rId23"/>
    <p:sldId id="286" r:id="rId24"/>
    <p:sldId id="289" r:id="rId25"/>
    <p:sldId id="28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77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2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29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83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26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28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33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6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887466-AFD3-45EE-9781-836F3D250CA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884631-6271-4A2C-832A-94551BEA83B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1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1D561-ECF5-4453-8188-0E7369BB1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Předbělohorská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9FB339-3976-437F-9D8D-5F1285D34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7.11.2018</a:t>
            </a:r>
          </a:p>
        </p:txBody>
      </p:sp>
    </p:spTree>
    <p:extLst>
      <p:ext uri="{BB962C8B-B14F-4D97-AF65-F5344CB8AC3E}">
        <p14:creationId xmlns:p14="http://schemas.microsoft.com/office/powerpoint/2010/main" val="50486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1C461-55C3-4B8B-8E2C-CD7496220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Titulatura – pobělohorské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AE6CA-F18A-46C0-A289-5B9C60EA7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4563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Obnovení zřízení zemské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šlechta: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Kníže/vévoda – „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Herzog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Fürst“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Hrabě – „Graf“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Svobodný pán – „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Freiherr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 šlechta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 – „Ritter“</a:t>
            </a:r>
          </a:p>
          <a:p>
            <a:pPr lvl="3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Starý rytířský stav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Altritterstand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Rytířský stav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Ritterstand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Starý vladycký stav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Altwladyckenstand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Vladycký stav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Wladyckenstand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Prostý šlechtický stav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Adelstand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Erbovnictví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Wappenbrief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7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F752D-FCB5-4127-AD38-DE6198955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Titulatura – pobělohorské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7D2002-48D5-4407-A70A-A55B7E90F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Tituly „vévoda, kníže,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hrabě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se staly ukazatelem prestiže, které byly udělovány císařem loajální šlechtě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rokem 1620 byly pro přijetí do šlechtického stavu důležitými aspekty urozenost, držba zemských úřadů a věk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roce 1620 se jimi staly tituly, osobní privilegia, postavení u dvoru a délka úřednické praxe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1726 šlechta rozdělena do 4 skupin podle urozenosti a starobylosti, přičemž nejvyšší šlechta se vyznačovala přístupem ke dvoru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1746 zavedení jednotného šlechtictví dědičných zemí – povyšování měl ve své pravomoci panovník – byrokratická záležitost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5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9C36A-9AF4-4115-BD02-1136EF79F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343"/>
            <a:ext cx="10515600" cy="74622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Hierarchie v Čechách – panský 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F2F7EA-74E5-4753-9976-87C0FF6A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6286"/>
            <a:ext cx="10515600" cy="4910871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Čechách – rozdělení funkcí 1497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Nejpřednější místo náleželo rožmberskému vladaři</a:t>
            </a:r>
          </a:p>
          <a:p>
            <a:pPr lvl="1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zemští úředníci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purkrabí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hofmistr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maršálek – společný pro Čechy i Moravu (dědičnými držiteli páni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komorník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zemský sudí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kancléř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Dvorský sudí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Karlštejnský purkrabí (1 ze 2)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pánů ze zemského soudu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Cca 10 přísedících dvorského soudu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Ostatní členové staropanských rodů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Nově povýšené rody</a:t>
            </a:r>
          </a:p>
        </p:txBody>
      </p:sp>
    </p:spTree>
    <p:extLst>
      <p:ext uri="{BB962C8B-B14F-4D97-AF65-F5344CB8AC3E}">
        <p14:creationId xmlns:p14="http://schemas.microsoft.com/office/powerpoint/2010/main" val="359237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DC7C1-5A4A-477F-A240-52AF2083F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Hierarchie v Čechách – rytířský stav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F4A447E-ECA6-4F72-BE54-14967739A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/>
          <a:lstStyle/>
          <a:p>
            <a:r>
              <a:rPr lang="cs-CZ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Čechách – rozdělení funkcí r. 1497</a:t>
            </a:r>
          </a:p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9CCDA4-7304-4EC3-9A2E-2169F61BA0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zemští úředníci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zemský písař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Podkomoří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Purkrabí Hradeckého kraje 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Karlštejnský purkrabí (1 ze 2)</a:t>
            </a:r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0743554-E261-44D8-9DC6-6BDCDAAB078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zemští úředníci</a:t>
            </a:r>
          </a:p>
          <a:p>
            <a:pPr lvl="2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Místokomorník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Místosudí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Místopísař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Podkomoří královský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Úředník královny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Úředník podkomořího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písař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Místokancléř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Purkrabí Pražského hradu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97AD5-FF79-45A5-917B-EA789B9E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Hierarchie na Moravě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42F6E66-2EF3-4137-BC3C-10A048222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111" y="1796042"/>
            <a:ext cx="9966960" cy="1574276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zemské úřady ovládal jen panský stav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změně v postavení nižší šlechty dochází až na přelomu 15./16.st.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1493 mají rytíři 6 míst (z 20) u zemského soudu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1523 rozdělení </a:t>
            </a:r>
            <a:r>
              <a:rPr lang="cs-CZ" sz="26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nejvyšších zemských hodností </a:t>
            </a:r>
            <a:r>
              <a:rPr lang="cs-CZ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oba šlechtické 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EFE1EC-5F40-4F11-98F9-3CC0C9445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3429000"/>
            <a:ext cx="4937760" cy="3038225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Panskému stavu vyhrazeny úřady:</a:t>
            </a:r>
          </a:p>
          <a:p>
            <a:pPr lvl="2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zemské hodnosti: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Zemský hejtman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Maršálek – společný pro Čechy i Moravu (dědičnými držiteli páni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komorník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sudí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DB3944B-8B35-42CF-8675-D56CA14B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3429000"/>
            <a:ext cx="4937760" cy="3038226"/>
          </a:xfrm>
        </p:spPr>
        <p:txBody>
          <a:bodyPr>
            <a:normAutofit/>
          </a:bodyPr>
          <a:lstStyle/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Rytířskému stavu vyhrazeny úřady:</a:t>
            </a:r>
          </a:p>
          <a:p>
            <a:pPr lvl="2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zemské hodnosti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Dvorský sudí =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Hofrychtéř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Podkomoří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 písař </a:t>
            </a:r>
          </a:p>
          <a:p>
            <a:pPr lvl="2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zemští úředníci 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Komorník 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místokomorník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Sudí menšího práva / místosudí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písař / místopísař</a:t>
            </a:r>
          </a:p>
          <a:p>
            <a:pPr lvl="3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Zemský purkrabí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549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32A20-25C6-41D3-B305-05E1993B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Uplatnění nižší šlechty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51CC4B-A952-4852-B671-11C34A9C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Pravidelně zastoupeni v úřadech ústřední správy šlechtických velkostatků (vrchnostenská kancelář), v revizních orgánech, v úřadech regentů, kontrolních a revizních institucích, hejtmanských a purkrabských úřadech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hodnostáři šlechtických dvorů – hofmistry, maršálky a štolmistry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 zámožní nižší šlechtici vstupovali do úřadů krajských hejtmanů, krajských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berníků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výběrčích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posudného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roku 1600 tato místa častěji obsazuje vzdělané měšťanstvo (byrokratizace a profesionalizace správního systému)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Vzdělaná nižší šlechta se přesouvala do zemských a dvorských administrativních orgánů </a:t>
            </a:r>
          </a:p>
        </p:txBody>
      </p:sp>
    </p:spTree>
    <p:extLst>
      <p:ext uri="{BB962C8B-B14F-4D97-AF65-F5344CB8AC3E}">
        <p14:creationId xmlns:p14="http://schemas.microsoft.com/office/powerpoint/2010/main" val="125986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A66A4-6726-4BE3-8B57-04778387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Uplatnění nižší šlechty - velkostatek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22C03A-CBE6-4499-89F1-A6EEBE08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nejrozsáhlejších dominiích má vrchní dozor nad veškerou hospodářskou činností vysoce postavený úředník šlechtického původu s titulem regenta či ústředního ředitele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Hejtman – zástupce vrchnosti na panství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Politická, vojenská, hospodářská, soudní a policejní pravomoc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Purkrabí a podpurkrabí – pomocníci hejtmana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Písaři – podle agendy písař důchodní, obroční, dobytčí, pivovarní, rybní, stavební, mlýnští,…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Fišmistři, sládci, obročníci, lovčí, myslivci, polesní, hajní,… - nižší výkonný orgán podléhající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agendovým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písařům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26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2D9FD59E-D807-42BB-94AA-A410279CD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Měšťané, svobodníci,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nápravníci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dvořáci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83F04EAA-4848-4FB4-AF9C-DFE382A8D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77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ECB4E6B-CE52-472E-A4DD-5C9493F4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Rozdělení měst	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E380DE-F60E-4214-8DCD-9F07DBCA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84720"/>
            <a:ext cx="10058400" cy="4023360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Města vrchnostenská</a:t>
            </a: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Města královská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Mají politická práva jakožto městský stav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moc X už za dob Jagellonců omezována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Omezená soudní moc na lokální úrovni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Moravě měla u zemského sněmu společnou kurii s preláty</a:t>
            </a:r>
          </a:p>
        </p:txBody>
      </p:sp>
    </p:spTree>
    <p:extLst>
      <p:ext uri="{BB962C8B-B14F-4D97-AF65-F5344CB8AC3E}">
        <p14:creationId xmlns:p14="http://schemas.microsoft.com/office/powerpoint/2010/main" val="2161167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6FEB8-30AB-4DFF-B9D3-5DA1BAFA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Měšťanská společnost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071329-3526-4DA0-9C5F-DF3702C63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Plnoprávní obyvatelé města, kterým bylo uděleno tzv. městské právo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Požíval městských výsad, vlastnil/obýval městský dům, vykonával řemeslo/živnost ve městě a tzv. trpěl s obcí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se mohl stát měšťanem?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Lidé osobně svobodní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Výhostní list = propuštění z poddanství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zachovací = propuštění z předchozí obce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Lidé bezúhonní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 složit slavnostní slib poslušnosti – prověření ochoty „trpět s obcí“, tzn. ztotožnit se se zájmy dané pospolitosti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Udělení městského práva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Nástroj kontroly, dohledu a podřizování nově přijímaných měšťanů platným právním a společenským normám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1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DEEBAF2-9137-49DD-97B8-E1C15035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Šlechtický stav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746B53B-75FE-4438-BB19-E82CF2D3DE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716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5834A-5117-412D-B09F-6CC48840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Měšťanská společnost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0A3141-F09E-4AB2-AF39-7A735F5CA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Odlišování několik typů měšťanství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„soused“ </a:t>
            </a:r>
          </a:p>
          <a:p>
            <a:pPr lvl="2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řádný měšťan, který stojí pod plným právem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„obyvatel“ </a:t>
            </a:r>
          </a:p>
          <a:p>
            <a:pPr lvl="2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město mu nabízí pouze ochranu, „neplnoprávný“ člen komunity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„usedlý měšťan“ </a:t>
            </a:r>
          </a:p>
          <a:p>
            <a:pPr lvl="2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aktivně se podílet na jednání obce</a:t>
            </a:r>
          </a:p>
          <a:p>
            <a:pPr lvl="2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ve městě nemovitost nebo alespoň její části</a:t>
            </a:r>
          </a:p>
        </p:txBody>
      </p:sp>
    </p:spTree>
    <p:extLst>
      <p:ext uri="{BB962C8B-B14F-4D97-AF65-F5344CB8AC3E}">
        <p14:creationId xmlns:p14="http://schemas.microsoft.com/office/powerpoint/2010/main" val="3543086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11917-28D7-41D5-AFD1-86E7E588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stavovskou společností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80A7BC-503B-4E60-BCB8-B5637B65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48037"/>
            <a:ext cx="10058400" cy="40233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Držitelé svobodných selských statků zapsaných v zemských deskách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zmínky ve 14. století 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třída venkovského obyvatelstva osobně svobodného, která spadá přímo pod krále a jeho úřady a je nezávislá na jiné vrchnosti (v ohledu osobním i majetkovém)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14.st. pojem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heredes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/ „dědic“,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15.st. pojem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„svobodník“, „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dědinník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Zemské zřízení r. 1549 zavádí pojmy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dvořák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svobodník, nápravník“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19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EF60A-2EC2-47EB-968F-850BE8FA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stavovskou společností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90FBD5-3F31-4ECA-BCE3-71A014ADA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vymezení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Zemské zřízení r. 1500 rozděluje obyvatelstvo na stav panský, rytířský, městský a ostatní řadí k poddanství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1571 královský prokurátor pověřen vedením seznamů svobodníků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1575 „svobodníci a jiní dědiční poddaní císařští / královští“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1597 svobodníci jako komorní jmění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OZZ zmiňuje  obyvatele, kteří pod žádný stav nenáležejí, avšak své dvory, grunty a pole pod panovníkem mají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1630 zápisy svobodných statků nevedeny v zemských deskách, ale v knihách svobodnických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se o nich mluví jako o zvláštní třídě/stavu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 s držbou svobodného majetku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546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FCFFC-9D2A-49E7-8D11-52DCC3C3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stavovskou společností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132A15-FEE8-4118-B677-FCAD007ED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Propuštění osoby a statku, případně zisk statku za určitý obnos / odměnu za služby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výhostního listu – jen pro svou osobu nebo i na statek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Osobně se musel postarat, aby provedl zápis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zemských + panovnická relace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Svobodné statky podléhají zemskému soudu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Osobně jsou podřízeni taktéž soudu zemskému, případně královskému/komornímu prokurátoru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Správně jsou podřízeni úřadům krajským a nejvyšším zemským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svobodný statek držel poddaný, spadal majetkově pod soud zemský, královský a správní úřady zemské a krajské, ale osobně podléhal své vrchnosti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Svobodníci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Vojenská povinnost – po boku stavů + vypravují mužstvo a odvádí dávky na jeho vydržování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povinnost – dodávka k zemské hotovosti v podobě potahů a přípřeží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Podléhají všeobecným berním a od 15.st. speciální „berně 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dědinníků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které odvádějí přímo krajským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berníkům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62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35884-AFF4-4211-9C9A-5F7C7F344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stavovskou společností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FB5AB8-4D11-4870-B792-422A9F0CE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Nápravníci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„manství“ / „nápravy“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Statky (v blízkosti hradu) jsou drženy na základě lenního práva, kdy protislužbou panovníkovi/vrchnosti jsou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vojenské služby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Obzvlášť důležité na církevních panstvích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Podléhají patrimoniální správě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nápravnictví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základě úmluvy – obsah rozličný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se vyhnou vojenským službám -&gt; placení úroku (v dobách míru častější i z popudu vrchnosti)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se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nápravnictví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vzdát, prodat jej nebo darovat, pokud se zachovají služby a vrchnost s tím souhlasí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Majetek dědičný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17.st. námezdní vojsko -&gt; zaveden stálý plat -&gt;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nápravníci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upadají mezi ostatní poddané nebo se z nich stávají svobodníci (včetně deskového zápisu a povinnostmi s tím spojenými) -&gt; koncem 15.st. splývání termínu nápravník/svobodník</a:t>
            </a:r>
          </a:p>
          <a:p>
            <a:pPr lvl="1"/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Původně nezatíženi </a:t>
            </a:r>
            <a:r>
              <a:rPr 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berněmi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(odváděny vrchností jako u jiných poddaných) X s „povýšením“ na svobodníky jim přibývá berní povinnost</a:t>
            </a:r>
          </a:p>
          <a:p>
            <a:pPr lvl="2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60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CA6DB-1C68-47F5-A193-2F1819F6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stavovskou společností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FB9E9B-289D-41DF-8274-F68B4B699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Dvořáci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obzvlášť na Moravě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Držitelé selských usedlostí stojící pod vrchnostmi, kteří užívali různých oprávnění oproti ročnímu platu (příspěvek na zemskou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nebo službě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Osobně nesvobodní podléhali vrchnostenské správě (i majetkově)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Téměř se nelišili od nápravníků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vykoupit se od své vrchnosti -&gt;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svobodnictvo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dvořáci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Požívali mnohých výsad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Často  měli své statky zapsány v zemských deskách 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Vařit pivo a šenkovat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Lovit zvěř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Provozovat čižbu i na panských pozemcích (lov drobných ptáků)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9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CD2BC6-AC4A-460B-A752-3806F014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96184"/>
            <a:ext cx="10058400" cy="4023360"/>
          </a:xfrm>
        </p:spPr>
        <p:txBody>
          <a:bodyPr anchor="ctr">
            <a:norm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12.st. se česká šlechta začíná vnitřně rozlišovat podle postavení a majetku</a:t>
            </a:r>
          </a:p>
          <a:p>
            <a:pPr algn="just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Urozenci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kteří byli nejvíce spjati s vládnoucím knížetem a tvořili jádro jeho družiny =&gt; vyšší šlechta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Řadoví družiníci, knížecí sedláci a vojáci =&gt; nižší šlechta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jednotlivými vrstvami byl dán majetkovým zázemím, politickým vlivem, mocenskými ambicemi, urozeností.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5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F7D43-93EF-4B76-9F59-456E37D1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Kodifikace panského a rytířského stavu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875793-D86E-48E1-95A8-35883D74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15.st. není hranice mezi nižší a vyšší šlechtou 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prostupnost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ustálená titulatura a stává se, že vyšší šlechta se nechává oslovovat „rytíř“ a nižší šlechtic  užíval oslovení „pán“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o právní kodifikaci hranic mezi nižší a vyšší šlechtou již ve 14.st.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1435 spor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 sedání v lavicích“ 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Pronikání méně urozené válečnické šlechty při obsazování míst na obnoveném zemském soudu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konci 15.st. uzavírání šlechtických stavů 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Vyšší šlechta užívá oslovení „urozený pán, pan“, „Vaše Milost“ / „Jeho Milost“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Rytíři – oslovení „urozený a statečný“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Vladykové – oslovení „urozený“</a:t>
            </a:r>
          </a:p>
          <a:p>
            <a:pPr lvl="1"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Erbovní měšťané – oslovení „slovutný“ a měšťané bez erbu – oslovení „opatrný“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7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67A63-D4BD-4267-AB78-1CA0E036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Uzavření panského stavu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C28E8F-5DD9-42A0-B90A-CB5024F40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399" cy="45079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Urozenost, stará rodová tradice, velký pozemkový majetek, zastávání důležitého úřadu</a:t>
            </a:r>
            <a:b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MORAVA</a:t>
            </a:r>
          </a:p>
          <a:p>
            <a:pPr lvl="1" algn="just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1479-1480 uzavření panského stavu na základě rozhodnutí 15 starých a 8 mladších moravských panských rodů – rodová jména zaznamenána v Tovačovské knize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ČECHY</a:t>
            </a:r>
          </a:p>
          <a:p>
            <a:pPr lvl="1" algn="just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1497 vyšší šlechta si vydobyla právo rozhodovat o přijímání nových členů do panského stavu </a:t>
            </a:r>
          </a:p>
          <a:p>
            <a:pPr lvl="1" algn="just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pán musel prokázat urozené předky do 4. generace (praděd), požádat zemského soudce, aby mohl klást zápisy svobodného majetku do zemských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Přijetí do stavu vyžaduje souhlas panovníka, ale také čeští páni o tomto musí rozhodnout sami na zemském sněmu</a:t>
            </a:r>
          </a:p>
          <a:p>
            <a:pPr lvl="1" algn="just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Vladislavské zřízení zemské (r.1500)</a:t>
            </a:r>
          </a:p>
          <a:p>
            <a:pPr lvl="2"/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Jmenovitě uvádí 47 urozených panských, tzv. starožitných rodů</a:t>
            </a:r>
          </a:p>
          <a:p>
            <a:pPr lvl="2"/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vyhrazeny nejvyšší zemské úřady</a:t>
            </a:r>
          </a:p>
          <a:p>
            <a:pPr lvl="1"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1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73DDB-BA3A-4BAB-92B8-41B86C2A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Uzavření rytířského stavu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BA00BF-E1CE-4C0F-884F-90FFDA52F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Nemá dostatečnou urozenost, mají krátkou rodovou historii a úřady zastávají jen výjimečně</a:t>
            </a:r>
            <a:b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Narůstající počet zájemců o šlechtictví z řad bohatých měšťanů, kteří nemohli dokázat dostatečné množství předchozích generací urozeného původu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1497 nižším šlechticem může být jen urozená osoba, které panovník udělil erb (nobilitace -&gt;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erbovníci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posléze ji sami rytíři přijali na zasedání zemského sněmu do svých řad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Museli mít zápis svobodného pozemkového majetku do zemských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nový šlechtic učinil se souhlasem nižších šlechticů shromážděných na zemském soudu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1564 definitivní stvrzení způsobu přijímání do rytířského stavu 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3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A5DE7-0490-4FD0-899A-ADD6C886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Pobělohorské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5D039A-F2D1-4DC1-8820-D2AE2F1FA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Starobylost rodu nahrazena zásluhami jedince a jeho věrností vládnoucí dynastii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Šlechtickému stavu nadřazen stav duchovenský – arcibiskup pražský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OZZ 1627/1628 prohlašuje duchovenstvo za první stav v zemi X před Bílou horou byla prvním stavem šlechta -&gt; městský stav -&gt; duchovenstvo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Přijetí do panského stavu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Nerozhoduje stav sám, ale panovník privilegiem vystavené českou dvorskou kanceláří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majetnějších rytířů se tak dostala do panského stavu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Rytířský stav pomalu ztrácel politický vliv a majetkové zázemí a počátkem 18.st. prakticky zanikl</a:t>
            </a:r>
          </a:p>
        </p:txBody>
      </p:sp>
    </p:spTree>
    <p:extLst>
      <p:ext uri="{BB962C8B-B14F-4D97-AF65-F5344CB8AC3E}">
        <p14:creationId xmlns:p14="http://schemas.microsoft.com/office/powerpoint/2010/main" val="279648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C8040-D485-4A5F-93FB-7D2181F8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Pronikání cizí šlechty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5B337-2FCE-438E-A32F-F91E0F270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udělení titulu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Zapsání svobodného majetku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zemských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Udělení inkolátu (uděluje zemský sněm)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Předložení genealogických dokladů o svém urozeném původu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1486 usnesení stavů v Čechách – zakupovat panství mohou jen šlechtici, kteří nevlastní statky mimo země Koruny české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1500 usnesení začleněno do Vladislavského zřízení zemského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1564 podmínka pro uchazeče o český inkolát zrušena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1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A9CF2-CCB1-45BA-959B-42550F23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Titulatura – předbělohorské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A5031-D8D4-493A-B717-F0B96299F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25733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české země užívána odlišná titulatura, která měla svou vlastní hierarchii – kníže, vévoda, hrabě, svobodný pán -&gt; v českých zemích všichni zahrnuti do panského stavu bez rozdílu na jejich postavení</a:t>
            </a:r>
            <a:endParaRPr lang="cs-CZ" sz="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Panský stav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Bílou horou nebyl dále vnitřně diferenciovaný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Rytířský stav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přelomu 15./16.st. nejednotná titulatura – rytíř, vladyka, zeman, panoš, man, nápravník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Významem a urozeností si jsou rovni X liší se způsobem získání šlechtického titulu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Rytíři – za zásluhy na bitevním poli, panovníkem pasován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Zemané – šlechtic, který v zemi žil dlouhou dobu, vlastnil menší statek a nebyl pasován na rytíře, ale nebyl ani ve služebném postavení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Vladykové -  držel určitý pozemkový majetek, nebyl pasován na rytíře a většinou sídlil na venkovském dvoře</a:t>
            </a: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Panoši – nevlastní svobodný majetek, vstupovali do služby vyšší šlechty</a:t>
            </a:r>
          </a:p>
        </p:txBody>
      </p:sp>
    </p:spTree>
    <p:extLst>
      <p:ext uri="{BB962C8B-B14F-4D97-AF65-F5344CB8AC3E}">
        <p14:creationId xmlns:p14="http://schemas.microsoft.com/office/powerpoint/2010/main" val="16131263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7245</TotalTime>
  <Words>1839</Words>
  <Application>Microsoft Office PowerPoint</Application>
  <PresentationFormat>Širokoúhlá obrazovka</PresentationFormat>
  <Paragraphs>242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Times New Roman</vt:lpstr>
      <vt:lpstr>Retrospektiva</vt:lpstr>
      <vt:lpstr>Předbělohorská společnost</vt:lpstr>
      <vt:lpstr>Šlechtický stav</vt:lpstr>
      <vt:lpstr>Prezentace aplikace PowerPoint</vt:lpstr>
      <vt:lpstr>Kodifikace panského a rytířského stavu</vt:lpstr>
      <vt:lpstr>Uzavření panského stavu</vt:lpstr>
      <vt:lpstr>Uzavření rytířského stavu</vt:lpstr>
      <vt:lpstr>Pobělohorské období</vt:lpstr>
      <vt:lpstr>Pronikání cizí šlechty</vt:lpstr>
      <vt:lpstr>Titulatura – předbělohorské období</vt:lpstr>
      <vt:lpstr>Titulatura – pobělohorské období</vt:lpstr>
      <vt:lpstr>Titulatura – pobělohorské období</vt:lpstr>
      <vt:lpstr>Hierarchie v Čechách – panský stav</vt:lpstr>
      <vt:lpstr>Hierarchie v Čechách – rytířský stav</vt:lpstr>
      <vt:lpstr>Hierarchie na Moravě</vt:lpstr>
      <vt:lpstr>Uplatnění nižší šlechty</vt:lpstr>
      <vt:lpstr>Uplatnění nižší šlechty - velkostatek</vt:lpstr>
      <vt:lpstr>Měšťané, svobodníci, nápravníci, dvořáci</vt:lpstr>
      <vt:lpstr>Rozdělení měst </vt:lpstr>
      <vt:lpstr>Měšťanská společnost </vt:lpstr>
      <vt:lpstr>Měšťanská společnost </vt:lpstr>
      <vt:lpstr>Mezi stavovskou společností</vt:lpstr>
      <vt:lpstr>Mezi stavovskou společností</vt:lpstr>
      <vt:lpstr>Mezi stavovskou společností</vt:lpstr>
      <vt:lpstr>Mezi stavovskou společností</vt:lpstr>
      <vt:lpstr>Mezi stavovskou společností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 Dleskova</dc:creator>
  <cp:lastModifiedBy>Tereza Dleskova</cp:lastModifiedBy>
  <cp:revision>114</cp:revision>
  <dcterms:created xsi:type="dcterms:W3CDTF">2018-05-25T20:25:03Z</dcterms:created>
  <dcterms:modified xsi:type="dcterms:W3CDTF">2018-11-07T14:08:14Z</dcterms:modified>
</cp:coreProperties>
</file>