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4" r:id="rId4"/>
    <p:sldId id="265" r:id="rId5"/>
    <p:sldId id="275" r:id="rId6"/>
    <p:sldId id="267" r:id="rId7"/>
    <p:sldId id="262" r:id="rId8"/>
    <p:sldId id="287" r:id="rId9"/>
    <p:sldId id="288" r:id="rId10"/>
    <p:sldId id="289" r:id="rId11"/>
    <p:sldId id="276" r:id="rId12"/>
    <p:sldId id="277" r:id="rId13"/>
    <p:sldId id="279" r:id="rId14"/>
    <p:sldId id="280" r:id="rId15"/>
    <p:sldId id="281" r:id="rId16"/>
    <p:sldId id="283" r:id="rId17"/>
    <p:sldId id="284" r:id="rId18"/>
    <p:sldId id="285" r:id="rId19"/>
    <p:sldId id="278" r:id="rId20"/>
    <p:sldId id="282" r:id="rId21"/>
    <p:sldId id="286" r:id="rId22"/>
    <p:sldId id="272" r:id="rId23"/>
    <p:sldId id="264" r:id="rId24"/>
    <p:sldId id="266" r:id="rId25"/>
    <p:sldId id="270" r:id="rId26"/>
    <p:sldId id="271" r:id="rId27"/>
    <p:sldId id="269" r:id="rId28"/>
  </p:sldIdLst>
  <p:sldSz cx="12192000" cy="6858000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1782-DCD5-49C9-87EC-EE68FA175E85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9E9B5-AB12-49B8-8B57-AAA20C3D0FEE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937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1782-DCD5-49C9-87EC-EE68FA175E85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9E9B5-AB12-49B8-8B57-AAA20C3D0F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498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1782-DCD5-49C9-87EC-EE68FA175E85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9E9B5-AB12-49B8-8B57-AAA20C3D0F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165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1782-DCD5-49C9-87EC-EE68FA175E85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9E9B5-AB12-49B8-8B57-AAA20C3D0F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92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1782-DCD5-49C9-87EC-EE68FA175E85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9E9B5-AB12-49B8-8B57-AAA20C3D0FEE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49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1782-DCD5-49C9-87EC-EE68FA175E85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9E9B5-AB12-49B8-8B57-AAA20C3D0F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513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1782-DCD5-49C9-87EC-EE68FA175E85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9E9B5-AB12-49B8-8B57-AAA20C3D0F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8762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1782-DCD5-49C9-87EC-EE68FA175E85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9E9B5-AB12-49B8-8B57-AAA20C3D0F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947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1782-DCD5-49C9-87EC-EE68FA175E85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9E9B5-AB12-49B8-8B57-AAA20C3D0F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8483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8661782-DCD5-49C9-87EC-EE68FA175E85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D49E9B5-AB12-49B8-8B57-AAA20C3D0F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6780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1782-DCD5-49C9-87EC-EE68FA175E85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9E9B5-AB12-49B8-8B57-AAA20C3D0F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5589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8661782-DCD5-49C9-87EC-EE68FA175E85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D49E9B5-AB12-49B8-8B57-AAA20C3D0FEE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32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C96B12-DC3F-49CD-87E9-61D391BE13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Výběr zemských berní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598674-8719-4A40-BFA9-60AD6DF87D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14.11.2018</a:t>
            </a:r>
          </a:p>
        </p:txBody>
      </p:sp>
    </p:spTree>
    <p:extLst>
      <p:ext uri="{BB962C8B-B14F-4D97-AF65-F5344CB8AC3E}">
        <p14:creationId xmlns:p14="http://schemas.microsoft.com/office/powerpoint/2010/main" val="179594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5D076F-4AC5-4717-B561-906688CDE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Písmo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5FC432E-2957-40D6-8294-7D62A6A22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4575" r="2691" b="1479"/>
          <a:stretch/>
        </p:blipFill>
        <p:spPr>
          <a:xfrm rot="5400000">
            <a:off x="1211410" y="2562920"/>
            <a:ext cx="4191988" cy="2762656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194F0CE-52D8-4B21-9F6C-8F8F0D8782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8" t="6983" r="22657" b="6209"/>
          <a:stretch/>
        </p:blipFill>
        <p:spPr>
          <a:xfrm>
            <a:off x="6557972" y="1848253"/>
            <a:ext cx="4083115" cy="347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11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AABE24-B585-4457-94DC-E4DA20410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Vybírání berní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4C9369-C5A6-4E14-85B3-C5B64D269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Peníze vkládány po dílčích částkách do pytlíků, opatřených papírovými cedulkami s uvedením sumy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Uschovány v truhlách na radnici příslušného královského města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Po zaplacení vydána pod pečetí kvitance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Po zaplacení vyhotoveny přípisky na berních listech – regesty na rubní straně (jméno poplatníka, berní termín, odvedená suma, zdaněné položky, číslování, podtrhávání,…)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 err="1"/>
              <a:t>Restantníci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Poplatníci, kteří odevzdali </a:t>
            </a:r>
            <a:r>
              <a:rPr lang="cs-CZ" dirty="0" err="1"/>
              <a:t>přiznávací</a:t>
            </a:r>
            <a:r>
              <a:rPr lang="cs-CZ" dirty="0"/>
              <a:t> berní list, ale samotnou </a:t>
            </a:r>
            <a:r>
              <a:rPr lang="cs-CZ" dirty="0" err="1"/>
              <a:t>berni</a:t>
            </a:r>
            <a:r>
              <a:rPr lang="cs-CZ" dirty="0"/>
              <a:t> neodevzdali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Vysvětlení osvědčujícím listem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err="1"/>
              <a:t>Přiznávací</a:t>
            </a:r>
            <a:r>
              <a:rPr lang="cs-CZ" dirty="0"/>
              <a:t> listy  ponechány v berním úřadě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Upomínáni prostřednictvím zemských poslů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  <a:p>
            <a:pPr>
              <a:buFont typeface="Courier New" panose="02070309020205020404" pitchFamily="49" charset="0"/>
              <a:buChar char="o"/>
            </a:pPr>
            <a:endParaRPr lang="cs-CZ" dirty="0"/>
          </a:p>
          <a:p>
            <a:pPr>
              <a:buFont typeface="Courier New" panose="02070309020205020404" pitchFamily="49" charset="0"/>
              <a:buChar char="o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8644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93063D-7676-4281-99DB-69B3E7387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Berní rejstříky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142837-DFB7-4323-9A24-8F1B32ACE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Evidence včasných berních odvodů – v řádných lhůtách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Přehledy plnění berní povinnosti, týkající se určitého druhu berně za určitý termín na určitém teritoriu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Zápisy členěny podle stavu poplatníků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Evidovaná jednotka = poplatník/panství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dirty="0"/>
          </a:p>
          <a:p>
            <a:pPr>
              <a:buFont typeface="Courier New" panose="02070309020205020404" pitchFamily="49" charset="0"/>
              <a:buChar char="o"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4523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>
            <a:extLst>
              <a:ext uri="{FF2B5EF4-FFF2-40B4-BE49-F238E27FC236}">
                <a16:creationId xmlns:a16="http://schemas.microsoft.com/office/drawing/2014/main" id="{948C62D5-6573-40A5-BF8E-914A0B91E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D2028425-5CCE-4063-ACA5-9D2B510923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" t="1137" r="3430" b="-114"/>
          <a:stretch/>
        </p:blipFill>
        <p:spPr>
          <a:xfrm rot="5400000">
            <a:off x="-123045" y="1438829"/>
            <a:ext cx="4727643" cy="3258766"/>
          </a:xfrm>
        </p:spPr>
      </p:pic>
      <p:pic>
        <p:nvPicPr>
          <p:cNvPr id="17" name="Zástupný symbol pro obsah 16">
            <a:extLst>
              <a:ext uri="{FF2B5EF4-FFF2-40B4-BE49-F238E27FC236}">
                <a16:creationId xmlns:a16="http://schemas.microsoft.com/office/drawing/2014/main" id="{61B6D10E-3D62-46F8-AADB-6A69423EB1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t="102" r="9617" b="5951"/>
          <a:stretch/>
        </p:blipFill>
        <p:spPr>
          <a:xfrm rot="16200000">
            <a:off x="3678809" y="1381627"/>
            <a:ext cx="4727644" cy="3373169"/>
          </a:xfr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76905026-2A3C-4B45-84F8-582DA6BA7A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9716" r="11631" b="8794"/>
          <a:stretch/>
        </p:blipFill>
        <p:spPr>
          <a:xfrm rot="5400000">
            <a:off x="7491395" y="1428096"/>
            <a:ext cx="4727646" cy="328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97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0D6C04-C77A-4EB7-A77B-9C150186A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FB16897-9E33-4AD0-8BEC-1DA245ABF9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1" t="6586" r="8902" b="-1732"/>
          <a:stretch/>
        </p:blipFill>
        <p:spPr>
          <a:xfrm rot="5400000">
            <a:off x="-326445" y="1791111"/>
            <a:ext cx="4852213" cy="329395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C06582EB-5DB9-41CB-BD48-52438F8347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r="6939"/>
          <a:stretch/>
        </p:blipFill>
        <p:spPr>
          <a:xfrm rot="5400000">
            <a:off x="3651442" y="1588877"/>
            <a:ext cx="4752328" cy="3680245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1F32FF6-F0D9-4D60-B56E-517D3BDBDE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2454" r="7631" b="3177"/>
          <a:stretch/>
        </p:blipFill>
        <p:spPr>
          <a:xfrm rot="5400000">
            <a:off x="7623871" y="1785024"/>
            <a:ext cx="4752327" cy="32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47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1A19C1-41E9-4966-BB49-A6041E29C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C476D9C-B251-499D-A4F8-5DE51E1B32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5633" r="8963" b="781"/>
          <a:stretch/>
        </p:blipFill>
        <p:spPr>
          <a:xfrm rot="5400000">
            <a:off x="-300573" y="1286507"/>
            <a:ext cx="4633787" cy="339635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EE33917F-8F9B-49C4-A171-10DC16E757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t="6836" r="9510" b="-2232"/>
          <a:stretch/>
        </p:blipFill>
        <p:spPr>
          <a:xfrm rot="5400000">
            <a:off x="3732770" y="1248123"/>
            <a:ext cx="4646641" cy="3511684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6B02231-240C-46D1-B6B3-24E393DE7E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t="4851" r="8652" b="5329"/>
          <a:stretch/>
        </p:blipFill>
        <p:spPr>
          <a:xfrm rot="5400000">
            <a:off x="7705524" y="1372807"/>
            <a:ext cx="4633787" cy="324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1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ACFA32-951F-419C-8D6C-0DA9F8078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E6A306C-DD4A-48CB-B8C9-2EF06184C0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64" r="3071"/>
          <a:stretch/>
        </p:blipFill>
        <p:spPr>
          <a:xfrm rot="5400000">
            <a:off x="-279278" y="1583395"/>
            <a:ext cx="5119818" cy="3590516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1DCDB26C-6D52-4A61-BF80-52ED92FF27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" r="7182" b="1"/>
          <a:stretch/>
        </p:blipFill>
        <p:spPr>
          <a:xfrm rot="5400000">
            <a:off x="3601114" y="1590087"/>
            <a:ext cx="5119818" cy="3577132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0763505-1DDB-4EB8-B6A0-E0A7F5262C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" r="8227"/>
          <a:stretch/>
        </p:blipFill>
        <p:spPr>
          <a:xfrm rot="5400000">
            <a:off x="7533247" y="1531654"/>
            <a:ext cx="5106116" cy="368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82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941691-357C-4126-ABD4-DD24473BE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964817D-C685-463B-B716-A9A6E9BEC0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t="7393" r="6125" b="-1"/>
          <a:stretch/>
        </p:blipFill>
        <p:spPr>
          <a:xfrm rot="5400000">
            <a:off x="-254657" y="1574601"/>
            <a:ext cx="5175573" cy="3504973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34973813-69D9-49E7-B267-5671CCAAB1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7197" r="12945" b="9438"/>
          <a:stretch/>
        </p:blipFill>
        <p:spPr>
          <a:xfrm rot="5400000">
            <a:off x="3538692" y="1613119"/>
            <a:ext cx="5175574" cy="3427937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BBBF429-A213-4150-8637-F741F940B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t="13178" r="11915" b="11844"/>
          <a:stretch/>
        </p:blipFill>
        <p:spPr>
          <a:xfrm rot="16200000">
            <a:off x="7411298" y="1653855"/>
            <a:ext cx="5175574" cy="334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36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52F4CA-CDFB-4470-A791-6F9AE258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20F33EF-6062-467A-96FF-F26BF4561B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9932" r="2193" b="837"/>
          <a:stretch/>
        </p:blipFill>
        <p:spPr>
          <a:xfrm rot="5400000">
            <a:off x="668892" y="1462857"/>
            <a:ext cx="5349429" cy="3463047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62E2B59C-3509-469C-B2D5-2428A0F24D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t="8521" r="8454" b="5150"/>
          <a:stretch/>
        </p:blipFill>
        <p:spPr>
          <a:xfrm rot="5400000">
            <a:off x="5950663" y="1401189"/>
            <a:ext cx="5349429" cy="3586383"/>
          </a:xfrm>
        </p:spPr>
      </p:pic>
    </p:spTree>
    <p:extLst>
      <p:ext uri="{BB962C8B-B14F-4D97-AF65-F5344CB8AC3E}">
        <p14:creationId xmlns:p14="http://schemas.microsoft.com/office/powerpoint/2010/main" val="1355067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13E7B5-D73D-479C-BC9A-412E3EB1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Soupis vydání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2D453D3-387D-4878-90D6-079084817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Výdajové položky</a:t>
            </a:r>
          </a:p>
          <a:p>
            <a:pPr lvl="1"/>
            <a:r>
              <a:rPr lang="cs-CZ" dirty="0"/>
              <a:t>Vydání za vybavení a zabezpečení chodu berního úřadu – odměny výběrčích, pomocných kancelářských sil, kancelářské potřeby,…</a:t>
            </a:r>
          </a:p>
          <a:p>
            <a:pPr lvl="1"/>
            <a:r>
              <a:rPr lang="cs-CZ" dirty="0"/>
              <a:t>Výplaty berních peněz příjemcům </a:t>
            </a:r>
          </a:p>
          <a:p>
            <a:pPr lvl="2"/>
            <a:r>
              <a:rPr lang="cs-CZ" dirty="0"/>
              <a:t>Moravský podkomoří – finance na chod dvoru (konkrétní částku/zbytek po vyplacení ostatním)</a:t>
            </a:r>
          </a:p>
          <a:p>
            <a:pPr lvl="2"/>
            <a:r>
              <a:rPr lang="cs-CZ" dirty="0"/>
              <a:t>Nejvyšší zemští úředníci – moravský zemský hejtman, zemí placeni důstojníci,…</a:t>
            </a:r>
          </a:p>
          <a:p>
            <a:pPr lvl="2"/>
            <a:r>
              <a:rPr lang="cs-CZ" dirty="0"/>
              <a:t>Zemský lékař, hodinář, zemští poslové,…</a:t>
            </a:r>
          </a:p>
          <a:p>
            <a:pPr lvl="2"/>
            <a:r>
              <a:rPr lang="cs-CZ" dirty="0"/>
              <a:t>Panovníkovi věřitelé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Převzetí hotovosti příjemci stvrzovali kvitancemi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Přehled výdajových položek </a:t>
            </a:r>
          </a:p>
          <a:p>
            <a:pPr lvl="1"/>
            <a:r>
              <a:rPr lang="cs-CZ" dirty="0"/>
              <a:t>V příslušném berním rejstříku za příjmovými zápisy</a:t>
            </a:r>
          </a:p>
          <a:p>
            <a:pPr lvl="1"/>
            <a:r>
              <a:rPr lang="cs-CZ" dirty="0"/>
              <a:t>Mimo berní rejstřík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Skládání účtů před osobami pověřenými od stavů či panovníkem – komisaři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Závěrečný zápis – vyčíslení zůstatku, příjemce zůstatku, datace vyúčtování, podpis komisaře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452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00B4D6C-DD47-45CC-AD11-E90512B7C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Žádost panovníka zemské berně -&gt; povolení druhu a výšky berní zemským sněmem – většinou na několik let dopředu (ale i jednorázové)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Lhůty k vybírání berní nařizovány 2x-3x ročně v délce 2-3 týdnů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Den, nařízený zemským sněmem = počáteční den lhůty ke shromáždění </a:t>
            </a:r>
            <a:r>
              <a:rPr lang="cs-CZ" dirty="0" err="1"/>
              <a:t>přiznávacích</a:t>
            </a:r>
            <a:r>
              <a:rPr lang="cs-CZ" dirty="0"/>
              <a:t> berních listů od poplatníků -&gt; kontrola a zhodnocení berním úřadem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Zákaz platit </a:t>
            </a:r>
            <a:r>
              <a:rPr lang="cs-CZ" dirty="0" err="1"/>
              <a:t>berni</a:t>
            </a:r>
            <a:r>
              <a:rPr lang="cs-CZ" dirty="0"/>
              <a:t> za jiné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 80.l.16.st prosazení dualismu berních úřadů – Brno, Olomouc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 Berní úřady společné pro všechny stavy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1972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FBBDE3-2DFA-4BF2-A92C-712529571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C4C1864C-C4F9-4F81-BDF3-5D123B09CF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/>
          <a:stretch/>
        </p:blipFill>
        <p:spPr>
          <a:xfrm rot="5400000">
            <a:off x="1193440" y="1587671"/>
            <a:ext cx="4708383" cy="3274419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E19DEDE6-ED8A-4E18-B426-FD5F3FFC70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-1" b="3571"/>
          <a:stretch/>
        </p:blipFill>
        <p:spPr>
          <a:xfrm rot="5400000">
            <a:off x="6444066" y="1648528"/>
            <a:ext cx="4722914" cy="3167237"/>
          </a:xfrm>
        </p:spPr>
      </p:pic>
    </p:spTree>
    <p:extLst>
      <p:ext uri="{BB962C8B-B14F-4D97-AF65-F5344CB8AC3E}">
        <p14:creationId xmlns:p14="http://schemas.microsoft.com/office/powerpoint/2010/main" val="1459861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36A02A-83E3-4C83-98A9-E9787F318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ED762BD5-228E-4B22-94E9-C9E3AD4F23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1859" y="1482203"/>
            <a:ext cx="5219229" cy="3479485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D7280890-83F5-46ED-8B16-176FDD30D7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9" r="3986"/>
          <a:stretch/>
        </p:blipFill>
        <p:spPr>
          <a:xfrm rot="5400000">
            <a:off x="3486384" y="1477184"/>
            <a:ext cx="5219230" cy="3489522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AB79605-B4EE-4A63-A796-C662CECA0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4628" y="1482203"/>
            <a:ext cx="5219231" cy="347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3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3DAAD8-BFC5-4336-A838-C090D62B2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Příjemci berních peněz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B4095E-86A2-4622-A1F4-585BCDCB6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Podkomoří = zeměpanský výběrčí</a:t>
            </a:r>
          </a:p>
          <a:p>
            <a:pPr lvl="1"/>
            <a:r>
              <a:rPr lang="cs-CZ" dirty="0"/>
              <a:t>Přebíral část peněz od berních úřadů, která byla určena pro císařský dvůr</a:t>
            </a:r>
          </a:p>
          <a:p>
            <a:pPr lvl="2"/>
            <a:r>
              <a:rPr lang="cs-CZ" dirty="0"/>
              <a:t>Výnos </a:t>
            </a:r>
            <a:r>
              <a:rPr lang="cs-CZ" dirty="0" err="1"/>
              <a:t>posudného</a:t>
            </a:r>
            <a:r>
              <a:rPr lang="cs-CZ" dirty="0"/>
              <a:t> – vybíral přímo (do r. 1599)</a:t>
            </a:r>
          </a:p>
          <a:p>
            <a:pPr lvl="2"/>
            <a:r>
              <a:rPr lang="cs-CZ" dirty="0"/>
              <a:t>Zvláštní městská berně královských a komorních měst</a:t>
            </a:r>
          </a:p>
          <a:p>
            <a:pPr lvl="1"/>
            <a:r>
              <a:rPr lang="cs-CZ" dirty="0"/>
              <a:t>Obsazován z řad vyšší, či nižší šlechty</a:t>
            </a:r>
          </a:p>
          <a:p>
            <a:pPr lvl="1"/>
            <a:r>
              <a:rPr lang="cs-CZ" dirty="0"/>
              <a:t>Pokyny přijímá od české kanceláře/dvorské komory</a:t>
            </a:r>
          </a:p>
          <a:p>
            <a:r>
              <a:rPr lang="cs-CZ" dirty="0" err="1"/>
              <a:t>Rentmistrovský</a:t>
            </a:r>
            <a:r>
              <a:rPr lang="cs-CZ" dirty="0"/>
              <a:t> úřad</a:t>
            </a:r>
          </a:p>
          <a:p>
            <a:pPr lvl="1"/>
            <a:r>
              <a:rPr lang="cs-CZ" dirty="0"/>
              <a:t>Zřízen 1567</a:t>
            </a:r>
          </a:p>
          <a:p>
            <a:pPr lvl="1"/>
            <a:r>
              <a:rPr lang="cs-CZ" dirty="0"/>
              <a:t>Obsazován z řad nižší šlechty/měšťany</a:t>
            </a:r>
          </a:p>
          <a:p>
            <a:pPr lvl="1"/>
            <a:r>
              <a:rPr lang="cs-CZ" dirty="0"/>
              <a:t>Komunikace především s dvorskou komorou</a:t>
            </a:r>
          </a:p>
          <a:p>
            <a:pPr lvl="1"/>
            <a:r>
              <a:rPr lang="cs-CZ" dirty="0"/>
              <a:t>Sekunduje úřadu podkomořího -&gt; vyhranění agendy spotřebních daní</a:t>
            </a:r>
          </a:p>
          <a:p>
            <a:r>
              <a:rPr lang="cs-CZ" dirty="0"/>
              <a:t>Colmistr</a:t>
            </a:r>
          </a:p>
          <a:p>
            <a:pPr lvl="1"/>
            <a:r>
              <a:rPr lang="cs-CZ" dirty="0"/>
              <a:t>Distribuce financí na uherská bojiště</a:t>
            </a:r>
          </a:p>
          <a:p>
            <a:pPr lvl="1"/>
            <a:r>
              <a:rPr lang="cs-CZ" dirty="0"/>
              <a:t>Příslušník rytířského stavu/měšťan</a:t>
            </a:r>
          </a:p>
          <a:p>
            <a:pPr lvl="1"/>
            <a:r>
              <a:rPr lang="cs-CZ" dirty="0"/>
              <a:t>Převzetí peněz od výběrčích berní -&gt; transport</a:t>
            </a:r>
          </a:p>
        </p:txBody>
      </p:sp>
    </p:spTree>
    <p:extLst>
      <p:ext uri="{BB962C8B-B14F-4D97-AF65-F5344CB8AC3E}">
        <p14:creationId xmlns:p14="http://schemas.microsoft.com/office/powerpoint/2010/main" val="3835276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FB680B-6555-4C50-A803-D3778021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berní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C79E3B-6142-4BF8-BA5F-12FA48A34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b="1" dirty="0" err="1"/>
              <a:t>Posudné</a:t>
            </a:r>
            <a:r>
              <a:rPr lang="cs-CZ" b="1" dirty="0"/>
              <a:t>/</a:t>
            </a:r>
            <a:r>
              <a:rPr lang="cs-CZ" b="1" dirty="0" err="1"/>
              <a:t>pobečovné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pam.sněm.II</a:t>
            </a:r>
            <a:r>
              <a:rPr lang="cs-CZ" dirty="0"/>
              <a:t>, fol.2a, </a:t>
            </a:r>
            <a:r>
              <a:rPr lang="cs-CZ" dirty="0" err="1"/>
              <a:t>pam.sněm</a:t>
            </a:r>
            <a:r>
              <a:rPr lang="cs-CZ" dirty="0"/>
              <a:t>. III., </a:t>
            </a:r>
            <a:r>
              <a:rPr lang="cs-CZ" dirty="0" err="1"/>
              <a:t>fol</a:t>
            </a:r>
            <a:r>
              <a:rPr lang="cs-CZ" dirty="0"/>
              <a:t>. 312)</a:t>
            </a:r>
          </a:p>
          <a:p>
            <a:pPr lvl="1"/>
            <a:r>
              <a:rPr lang="cs-CZ" dirty="0"/>
              <a:t>Určena na hrazení nákladů královského dvoru</a:t>
            </a:r>
          </a:p>
          <a:p>
            <a:pPr lvl="1"/>
            <a:r>
              <a:rPr lang="cs-CZ" dirty="0"/>
              <a:t>Z každého prodaného </a:t>
            </a:r>
            <a:r>
              <a:rPr lang="cs-CZ" dirty="0" err="1"/>
              <a:t>čtyřvěderného</a:t>
            </a:r>
            <a:r>
              <a:rPr lang="cs-CZ" dirty="0"/>
              <a:t> sudu piva (v průměru kolem 230 l)</a:t>
            </a:r>
          </a:p>
          <a:p>
            <a:pPr lvl="1"/>
            <a:r>
              <a:rPr lang="cs-CZ" dirty="0"/>
              <a:t>Ve 4 ročních lhůtách ve výši 1-5 grošů (případně vyplacení celé částky a </a:t>
            </a:r>
            <a:r>
              <a:rPr lang="cs-CZ" dirty="0" err="1"/>
              <a:t>posudné</a:t>
            </a:r>
            <a:r>
              <a:rPr lang="cs-CZ" dirty="0"/>
              <a:t> pak stavové vybírali po celý rok)</a:t>
            </a:r>
          </a:p>
          <a:p>
            <a:pPr lvl="1"/>
            <a:r>
              <a:rPr lang="cs-CZ" dirty="0"/>
              <a:t>Poprvé povoleno na sněmu olomouckém 26.března 1546</a:t>
            </a:r>
          </a:p>
          <a:p>
            <a:pPr lvl="1"/>
            <a:r>
              <a:rPr lang="cs-CZ" dirty="0"/>
              <a:t>1580 první soupis usedlých, poddaných a </a:t>
            </a:r>
            <a:r>
              <a:rPr lang="cs-CZ" b="1" dirty="0"/>
              <a:t>pivovarů</a:t>
            </a:r>
          </a:p>
          <a:p>
            <a:pPr lvl="1"/>
            <a:r>
              <a:rPr lang="cs-CZ" dirty="0"/>
              <a:t>1609 přiznání podávají úředníci/správcové pivovarů (nikoli majitelé)</a:t>
            </a:r>
          </a:p>
          <a:p>
            <a:pPr lvl="1"/>
            <a:r>
              <a:rPr lang="cs-CZ" dirty="0"/>
              <a:t>1628 povinná daň jen pro královská města (ungelt) – 1 rýnský zlatý z každého sudu</a:t>
            </a:r>
          </a:p>
          <a:p>
            <a:r>
              <a:rPr lang="cs-CZ" b="1" dirty="0" err="1"/>
              <a:t>Šefflgelt</a:t>
            </a:r>
            <a:r>
              <a:rPr lang="cs-CZ" b="1" dirty="0"/>
              <a:t> = </a:t>
            </a:r>
            <a:r>
              <a:rPr lang="cs-CZ" b="1" dirty="0" err="1"/>
              <a:t>měřičné</a:t>
            </a:r>
            <a:endParaRPr lang="cs-CZ" b="1" dirty="0"/>
          </a:p>
          <a:p>
            <a:pPr lvl="1"/>
            <a:r>
              <a:rPr lang="cs-CZ" dirty="0"/>
              <a:t>Určena na hrazení válečné pomoci, královských dluhů, zemských potřeb</a:t>
            </a:r>
          </a:p>
          <a:p>
            <a:pPr lvl="1"/>
            <a:r>
              <a:rPr lang="cs-CZ" dirty="0"/>
              <a:t>Každý kdo kupoval/prodával jakékoli zboží – nerostné, rostlinné či živočišné</a:t>
            </a:r>
          </a:p>
          <a:p>
            <a:pPr lvl="1"/>
            <a:r>
              <a:rPr lang="cs-CZ" dirty="0"/>
              <a:t>Na Moravě poprvé vzpomínán roku 1540</a:t>
            </a:r>
          </a:p>
          <a:p>
            <a:pPr lvl="1"/>
            <a:r>
              <a:rPr lang="cs-CZ" dirty="0"/>
              <a:t>Ve všech městech, městečkách i vsích byly určeny osoby, které bránily kupčení s </a:t>
            </a:r>
            <a:r>
              <a:rPr lang="cs-CZ" dirty="0" err="1"/>
              <a:t>měřičným</a:t>
            </a:r>
            <a:r>
              <a:rPr lang="cs-CZ" dirty="0"/>
              <a:t> a 1x měsíčně odváděli vybrané berně vrchnosti/starostovi</a:t>
            </a:r>
          </a:p>
          <a:p>
            <a:pPr lvl="1"/>
            <a:r>
              <a:rPr lang="cs-CZ" dirty="0"/>
              <a:t>Zemským sněmem určeny osoby k vybírání </a:t>
            </a:r>
            <a:r>
              <a:rPr lang="cs-CZ" dirty="0" err="1"/>
              <a:t>měřičného</a:t>
            </a:r>
            <a:r>
              <a:rPr lang="cs-CZ" dirty="0"/>
              <a:t> (z každého stavu jeden) ve městech Olomouci, Brně a Znojmě</a:t>
            </a:r>
          </a:p>
        </p:txBody>
      </p:sp>
    </p:spTree>
    <p:extLst>
      <p:ext uri="{BB962C8B-B14F-4D97-AF65-F5344CB8AC3E}">
        <p14:creationId xmlns:p14="http://schemas.microsoft.com/office/powerpoint/2010/main" val="1762206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9A24F5-3A8B-4FBB-8C85-397A2C3F1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berní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8BBE33-80DA-4440-A4AC-FAC6A4228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b="1" dirty="0"/>
              <a:t>Daň desátého groše </a:t>
            </a:r>
            <a:r>
              <a:rPr lang="cs-CZ" dirty="0"/>
              <a:t>(pam.sněm.III.fol.12a)</a:t>
            </a:r>
          </a:p>
          <a:p>
            <a:pPr lvl="1"/>
            <a:r>
              <a:rPr lang="cs-CZ" dirty="0"/>
              <a:t>Určena na hrazení válečných potřeb – vybírána v zájmu panovníka</a:t>
            </a:r>
          </a:p>
          <a:p>
            <a:pPr lvl="1"/>
            <a:r>
              <a:rPr lang="cs-CZ" dirty="0"/>
              <a:t>Poplatek ze všech domů v městech, městečkách i ve všech, ze statků panských, rytířských i </a:t>
            </a:r>
            <a:r>
              <a:rPr lang="cs-CZ" dirty="0" err="1"/>
              <a:t>dvořáckých</a:t>
            </a:r>
            <a:r>
              <a:rPr lang="cs-CZ" dirty="0"/>
              <a:t> usedlostí – obdoba české domovní berně</a:t>
            </a:r>
          </a:p>
          <a:p>
            <a:pPr lvl="1"/>
            <a:r>
              <a:rPr lang="cs-CZ" dirty="0"/>
              <a:t>Zavedena od 2.pol.16.st. – první výběrčí ustanoveni 1570 (vybírána do roku 1611)</a:t>
            </a:r>
          </a:p>
          <a:p>
            <a:pPr lvl="1"/>
            <a:r>
              <a:rPr lang="cs-CZ" dirty="0"/>
              <a:t>Vybírána 2x ročně – termíny sv. Bartoloměje a sv. Mikuláše  -&gt; ekvivalentem daň dvacátého groše – celoroční taxa za oba termíny</a:t>
            </a:r>
          </a:p>
          <a:p>
            <a:pPr lvl="1"/>
            <a:r>
              <a:rPr lang="cs-CZ" dirty="0"/>
              <a:t>Každý hospodář poddanské/předměstské usedlosti odváděl </a:t>
            </a:r>
            <a:r>
              <a:rPr lang="cs-CZ" dirty="0" err="1"/>
              <a:t>berni</a:t>
            </a:r>
            <a:r>
              <a:rPr lang="cs-CZ" dirty="0"/>
              <a:t> své vrchnosti a ta peníze odvedla svým jménem zemským výběrčím</a:t>
            </a:r>
          </a:p>
          <a:p>
            <a:r>
              <a:rPr lang="cs-CZ" b="1" dirty="0" err="1"/>
              <a:t>Skopné</a:t>
            </a:r>
            <a:endParaRPr lang="cs-CZ" b="1" dirty="0"/>
          </a:p>
          <a:p>
            <a:pPr lvl="1"/>
            <a:r>
              <a:rPr lang="cs-CZ" dirty="0"/>
              <a:t>Určena na válečné potřeby - vojsko</a:t>
            </a:r>
          </a:p>
          <a:p>
            <a:pPr lvl="1"/>
            <a:r>
              <a:rPr lang="cs-CZ" dirty="0"/>
              <a:t>Daň z kopy obilí – částka diferenciovaná podle ozimu/jaře, rustikální/dominikální (0,5 – 2 bílé groše)</a:t>
            </a:r>
          </a:p>
          <a:p>
            <a:pPr lvl="1"/>
            <a:r>
              <a:rPr lang="cs-CZ" dirty="0"/>
              <a:t>Poprvé uložena r. 1597 a vybírána do r. 1611</a:t>
            </a:r>
          </a:p>
          <a:p>
            <a:pPr lvl="1"/>
            <a:r>
              <a:rPr lang="cs-CZ" dirty="0"/>
              <a:t>Vybírána 1x ročně</a:t>
            </a:r>
          </a:p>
          <a:p>
            <a:r>
              <a:rPr lang="cs-CZ" b="1" dirty="0"/>
              <a:t>Daň z masa</a:t>
            </a:r>
          </a:p>
          <a:p>
            <a:pPr lvl="1"/>
            <a:r>
              <a:rPr lang="cs-CZ" dirty="0"/>
              <a:t>Určena na potřeby zemské a válečné</a:t>
            </a:r>
          </a:p>
          <a:p>
            <a:pPr lvl="1"/>
            <a:r>
              <a:rPr lang="cs-CZ" dirty="0"/>
              <a:t>Všichni, kdo zpracovávali maso</a:t>
            </a:r>
          </a:p>
          <a:p>
            <a:pPr lvl="1"/>
            <a:r>
              <a:rPr lang="cs-CZ" dirty="0"/>
              <a:t>Zavedena na konci 16.st.</a:t>
            </a:r>
          </a:p>
        </p:txBody>
      </p:sp>
    </p:spTree>
    <p:extLst>
      <p:ext uri="{BB962C8B-B14F-4D97-AF65-F5344CB8AC3E}">
        <p14:creationId xmlns:p14="http://schemas.microsoft.com/office/powerpoint/2010/main" val="2012193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8254D0-69BC-44C0-BC48-3F23BC703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berní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E981F4-DFBE-4FF1-B94B-FAE61D5A5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 err="1"/>
              <a:t>Třicátek</a:t>
            </a:r>
            <a:r>
              <a:rPr lang="cs-CZ" dirty="0"/>
              <a:t> (</a:t>
            </a:r>
            <a:r>
              <a:rPr lang="cs-CZ" dirty="0" err="1"/>
              <a:t>pam.sněm.II</a:t>
            </a:r>
            <a:r>
              <a:rPr lang="cs-CZ" dirty="0"/>
              <a:t>., fol.324a)</a:t>
            </a:r>
          </a:p>
          <a:p>
            <a:pPr lvl="1"/>
            <a:r>
              <a:rPr lang="cs-CZ" dirty="0"/>
              <a:t>Určena na hrazení královských dluhů</a:t>
            </a:r>
          </a:p>
          <a:p>
            <a:pPr lvl="1"/>
            <a:r>
              <a:rPr lang="cs-CZ" dirty="0"/>
              <a:t>Kupci odvádějí každý třicátý zlatý/kopu/groš z kupní ceny (každý týden)</a:t>
            </a:r>
          </a:p>
          <a:p>
            <a:pPr lvl="1"/>
            <a:r>
              <a:rPr lang="cs-CZ" dirty="0"/>
              <a:t>Poprvé připomínán r. 1550 </a:t>
            </a:r>
          </a:p>
          <a:p>
            <a:pPr lvl="1"/>
            <a:r>
              <a:rPr lang="cs-CZ" dirty="0"/>
              <a:t>1570 v každém městě ustanoveni 2 přísežné osoby, které přihlížely k placení </a:t>
            </a:r>
            <a:r>
              <a:rPr lang="cs-CZ" dirty="0" err="1"/>
              <a:t>třicátku</a:t>
            </a:r>
            <a:r>
              <a:rPr lang="cs-CZ" dirty="0"/>
              <a:t> -&gt; berně pak odevzdávají zemským výběrčím ustanoveným zemským sněmem</a:t>
            </a:r>
            <a:endParaRPr lang="cs-CZ" b="1" dirty="0"/>
          </a:p>
          <a:p>
            <a:r>
              <a:rPr lang="cs-CZ" b="1" dirty="0"/>
              <a:t>Turecká berně</a:t>
            </a:r>
          </a:p>
          <a:p>
            <a:pPr lvl="1"/>
            <a:r>
              <a:rPr lang="cs-CZ" dirty="0"/>
              <a:t>Zavedena r. 1595 a vybírána do r. 1612</a:t>
            </a:r>
          </a:p>
          <a:p>
            <a:pPr lvl="1"/>
            <a:r>
              <a:rPr lang="cs-CZ" dirty="0"/>
              <a:t>Od r. 1602 spojována s berní ze spotřebního zboží a se </a:t>
            </a:r>
            <a:r>
              <a:rPr lang="cs-CZ" dirty="0" err="1"/>
              <a:t>skopným</a:t>
            </a:r>
            <a:r>
              <a:rPr lang="cs-CZ" dirty="0"/>
              <a:t> -&gt; ulehčení berního sytému (vyhotovení jednoho společného berního přiznání)</a:t>
            </a:r>
          </a:p>
          <a:p>
            <a:pPr lvl="1"/>
            <a:r>
              <a:rPr lang="cs-CZ" dirty="0"/>
              <a:t>Vybírána 2x ročně</a:t>
            </a:r>
          </a:p>
          <a:p>
            <a:pPr lvl="1"/>
            <a:r>
              <a:rPr lang="cs-CZ" dirty="0"/>
              <a:t>Základem zdanění usedlostí + různé typy rent, kategorie výrobních a podnikatelských prostředků (kapitál), mlýnská kola, pronajaté sklady</a:t>
            </a:r>
          </a:p>
          <a:p>
            <a:pPr lvl="1"/>
            <a:r>
              <a:rPr lang="cs-CZ" dirty="0"/>
              <a:t>Od r. 1601 součástí daň z hlavy (židé)</a:t>
            </a:r>
          </a:p>
        </p:txBody>
      </p:sp>
    </p:spTree>
    <p:extLst>
      <p:ext uri="{BB962C8B-B14F-4D97-AF65-F5344CB8AC3E}">
        <p14:creationId xmlns:p14="http://schemas.microsoft.com/office/powerpoint/2010/main" val="2025014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F5ADF6-91E7-46C0-8CD2-5520C517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berní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CEF776-7A5A-4F27-989F-2EFCDBB33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/>
              <a:t>Berně z usedlých</a:t>
            </a:r>
          </a:p>
          <a:p>
            <a:pPr lvl="1"/>
            <a:r>
              <a:rPr lang="cs-CZ" dirty="0"/>
              <a:t>R. 1600 vyčleněna z turecké berně na válečné výdaje, 1604-1606 na umoření deficitu zemského rozpočtu</a:t>
            </a:r>
          </a:p>
          <a:p>
            <a:pPr lvl="1"/>
            <a:r>
              <a:rPr lang="cs-CZ" dirty="0"/>
              <a:t>1613 základem nového berního systému markrabství</a:t>
            </a:r>
          </a:p>
          <a:p>
            <a:pPr lvl="1"/>
            <a:r>
              <a:rPr lang="cs-CZ" dirty="0"/>
              <a:t>Vybírána 1x ročně -&gt; od r.1613 4x ročně</a:t>
            </a:r>
          </a:p>
          <a:p>
            <a:pPr lvl="1"/>
            <a:r>
              <a:rPr lang="cs-CZ" dirty="0"/>
              <a:t>Základní jednotkou usedlost – poddanská hospodářství na venkově, usedlosti předměšťanů</a:t>
            </a:r>
          </a:p>
          <a:p>
            <a:pPr lvl="1"/>
            <a:r>
              <a:rPr lang="cs-CZ" dirty="0"/>
              <a:t>R. 1600 platí pouze vrchnost/ 15 </a:t>
            </a:r>
            <a:r>
              <a:rPr lang="cs-CZ" dirty="0" err="1"/>
              <a:t>gr.b</a:t>
            </a:r>
            <a:r>
              <a:rPr lang="cs-CZ" dirty="0"/>
              <a:t>. -&gt; 1604 po 5 </a:t>
            </a:r>
            <a:r>
              <a:rPr lang="cs-CZ" dirty="0" err="1"/>
              <a:t>gr.b</a:t>
            </a:r>
            <a:r>
              <a:rPr lang="cs-CZ" dirty="0"/>
              <a:t>. -&gt;1605-1606 po 10 </a:t>
            </a:r>
            <a:r>
              <a:rPr lang="cs-CZ" dirty="0" err="1"/>
              <a:t>gr.b</a:t>
            </a:r>
            <a:r>
              <a:rPr lang="cs-CZ" dirty="0"/>
              <a:t>. (polovinu vrchnost, polovinu držitel gruntu) -&gt;1613 po 15 </a:t>
            </a:r>
            <a:r>
              <a:rPr lang="cs-CZ" dirty="0" err="1"/>
              <a:t>gr.b</a:t>
            </a:r>
            <a:r>
              <a:rPr lang="cs-CZ" dirty="0"/>
              <a:t>. pouze hospodář</a:t>
            </a:r>
            <a:endParaRPr lang="cs-CZ" b="1" dirty="0"/>
          </a:p>
          <a:p>
            <a:r>
              <a:rPr lang="cs-CZ" b="1" dirty="0"/>
              <a:t>Sbírka z předměšťanů a poddaných</a:t>
            </a:r>
          </a:p>
          <a:p>
            <a:pPr lvl="1"/>
            <a:r>
              <a:rPr lang="cs-CZ" dirty="0"/>
              <a:t>Poprvé vyhlášena r. 1594</a:t>
            </a:r>
          </a:p>
          <a:p>
            <a:pPr lvl="1"/>
            <a:r>
              <a:rPr lang="cs-CZ" dirty="0"/>
              <a:t>Výnos určen na válečné výdaje</a:t>
            </a:r>
          </a:p>
          <a:p>
            <a:pPr lvl="1"/>
            <a:r>
              <a:rPr lang="cs-CZ" dirty="0"/>
              <a:t>Jednotkou předměstská/venkovská usedlost, jejíž držitel byl v poddanském poměru k vrchnosti z řad moravských  „obyvatel“</a:t>
            </a:r>
          </a:p>
          <a:p>
            <a:pPr lvl="1"/>
            <a:r>
              <a:rPr lang="cs-CZ" dirty="0"/>
              <a:t>V hodnotě 15 </a:t>
            </a:r>
            <a:r>
              <a:rPr lang="cs-CZ" dirty="0" err="1"/>
              <a:t>gr.b</a:t>
            </a:r>
            <a:r>
              <a:rPr lang="cs-CZ" dirty="0"/>
              <a:t>., od r. 1605 1 </a:t>
            </a:r>
            <a:r>
              <a:rPr lang="cs-CZ" dirty="0" err="1"/>
              <a:t>zl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6991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2869A4-6083-45F0-9286-ED83B735A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berní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C08B0F-AE98-4EAA-BAEC-1846E405B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8302"/>
            <a:ext cx="10515600" cy="4351338"/>
          </a:xfrm>
        </p:spPr>
        <p:txBody>
          <a:bodyPr>
            <a:normAutofit/>
          </a:bodyPr>
          <a:lstStyle/>
          <a:p>
            <a:pPr marL="292608" lvl="1" indent="0">
              <a:buNone/>
            </a:pPr>
            <a:r>
              <a:rPr lang="cs-CZ" b="1" dirty="0"/>
              <a:t>Berně z koní zbrojných</a:t>
            </a:r>
          </a:p>
          <a:p>
            <a:pPr lvl="2"/>
            <a:r>
              <a:rPr lang="cs-CZ" dirty="0"/>
              <a:t>Poprvé vypsána r. 1598</a:t>
            </a:r>
          </a:p>
          <a:p>
            <a:pPr lvl="2"/>
            <a:r>
              <a:rPr lang="cs-CZ" dirty="0"/>
              <a:t>K pokrytí vojenských výdajů země/ hrazení dluhů a úroků rozpočtu markrabství</a:t>
            </a:r>
          </a:p>
          <a:p>
            <a:pPr lvl="2"/>
            <a:r>
              <a:rPr lang="cs-CZ" dirty="0"/>
              <a:t>Od r. 1602 spojována s berní desátého groše</a:t>
            </a:r>
          </a:p>
          <a:p>
            <a:pPr lvl="2"/>
            <a:r>
              <a:rPr lang="cs-CZ" dirty="0"/>
              <a:t>1598-1601 vybírána 1x ročně, od r. 1602 2x ročně</a:t>
            </a:r>
          </a:p>
          <a:p>
            <a:pPr lvl="2"/>
            <a:r>
              <a:rPr lang="cs-CZ" dirty="0"/>
              <a:t>Jednotka zbrojný kůň = majetek ve výši 10 000/8000/7000 zlatých moravských (od r. 1601 hodnota 20 000 </a:t>
            </a:r>
            <a:r>
              <a:rPr lang="cs-CZ" dirty="0" err="1"/>
              <a:t>zl</a:t>
            </a:r>
            <a:r>
              <a:rPr lang="cs-CZ" dirty="0"/>
              <a:t>.)</a:t>
            </a:r>
          </a:p>
          <a:p>
            <a:pPr lvl="2"/>
            <a:r>
              <a:rPr lang="cs-CZ" dirty="0"/>
              <a:t>Taxa za zbrojného koně = 10 </a:t>
            </a:r>
            <a:r>
              <a:rPr lang="cs-CZ" dirty="0" err="1"/>
              <a:t>zl.mor</a:t>
            </a:r>
            <a:r>
              <a:rPr lang="cs-CZ" dirty="0"/>
              <a:t>./rok (ve dvou splátkách)</a:t>
            </a:r>
          </a:p>
          <a:p>
            <a:pPr lvl="2"/>
            <a:r>
              <a:rPr lang="cs-CZ" dirty="0"/>
              <a:t>Jako berní jednotky využívány i u berně z usedlých</a:t>
            </a:r>
            <a:endParaRPr lang="cs-CZ" b="1" dirty="0"/>
          </a:p>
          <a:p>
            <a:pPr marL="475488" lvl="2">
              <a:buNone/>
            </a:pPr>
            <a:r>
              <a:rPr lang="cs-CZ" sz="1800" b="1" dirty="0"/>
              <a:t>Berně ze spotřebního zboží</a:t>
            </a:r>
          </a:p>
          <a:p>
            <a:pPr lvl="2"/>
            <a:r>
              <a:rPr lang="cs-CZ" dirty="0"/>
              <a:t>Od pol.16.st. V rámci berně z desátého groše -&gt; svébytná daň až od r. 1587</a:t>
            </a:r>
          </a:p>
          <a:p>
            <a:pPr lvl="2"/>
            <a:r>
              <a:rPr lang="cs-CZ" dirty="0"/>
              <a:t>Výnos daně odevzdávána podkomořímu – vyhrazeny pro potřeby panovníka (dluhy)</a:t>
            </a:r>
          </a:p>
          <a:p>
            <a:pPr lvl="2"/>
            <a:r>
              <a:rPr lang="cs-CZ" dirty="0"/>
              <a:t>Od r. 1593 jako sbírka k zemi pro potřeby markrabství</a:t>
            </a:r>
          </a:p>
          <a:p>
            <a:pPr lvl="2"/>
            <a:r>
              <a:rPr lang="cs-CZ" dirty="0"/>
              <a:t>Od r. 1602 spojována s tureckou berní a se </a:t>
            </a:r>
            <a:r>
              <a:rPr lang="cs-CZ" dirty="0" err="1"/>
              <a:t>skopným</a:t>
            </a:r>
            <a:endParaRPr lang="cs-CZ" dirty="0"/>
          </a:p>
          <a:p>
            <a:pPr lvl="2"/>
            <a:r>
              <a:rPr lang="cs-CZ" dirty="0"/>
              <a:t>Vypisována 2x ročně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2408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371CA0-B745-4C85-B096-8FD725176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Výběrčí berní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F86E3AB-4830-4260-920F-55B448346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Na každou </a:t>
            </a:r>
            <a:r>
              <a:rPr lang="cs-CZ" dirty="0" err="1"/>
              <a:t>berni</a:t>
            </a:r>
            <a:r>
              <a:rPr lang="cs-CZ" dirty="0"/>
              <a:t> samostatný výběrčí – jmenováni na zemském sněmu při schvalování berně (kromě výběrčího </a:t>
            </a:r>
            <a:r>
              <a:rPr lang="cs-CZ" dirty="0" err="1"/>
              <a:t>posudného</a:t>
            </a:r>
            <a:r>
              <a:rPr lang="cs-CZ" dirty="0"/>
              <a:t> – jmenován králem/královským podkomořím) X konec 16.st. více berní na jeden úřad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 Do každé skupiny výběrčích mělo být voleno po jedné osobě z každého stavu X nedodržováno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Krajští </a:t>
            </a:r>
            <a:r>
              <a:rPr lang="cs-CZ" dirty="0" err="1"/>
              <a:t>berníci</a:t>
            </a:r>
            <a:r>
              <a:rPr lang="cs-CZ" dirty="0"/>
              <a:t> obsazování z řad menších zemských úředníků (komorník, sudí menšího zemského práva) nebo měšťany (olomouckými a brněnskými)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Někdy více skupin výběrčích pro konkrétní typy berní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Placeni zemí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 Zajištění prostor pro vybírání berní – většinou v měšťanském domě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 Zajištění kancelářského materiálu, truhel,…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 Tvorba a aktualizace </a:t>
            </a:r>
            <a:r>
              <a:rPr lang="cs-CZ" dirty="0" err="1"/>
              <a:t>přiznávacích</a:t>
            </a:r>
            <a:r>
              <a:rPr lang="cs-CZ" dirty="0"/>
              <a:t> </a:t>
            </a:r>
            <a:r>
              <a:rPr lang="cs-CZ" dirty="0" err="1"/>
              <a:t>register</a:t>
            </a:r>
            <a:r>
              <a:rPr lang="cs-CZ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Po zaplacení berně vydána poplatníkovi kvitance a sněmu složeny účty z přijatých peněz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3423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5D82CD-F1C6-4B65-931D-D39427782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Účel vybírání berní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CD7C453-EABD-496F-BF23-79EFB6572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dirty="0"/>
              <a:t>Korunovace </a:t>
            </a:r>
          </a:p>
          <a:p>
            <a:pPr lvl="2"/>
            <a:r>
              <a:rPr lang="cs-CZ" dirty="0"/>
              <a:t>Povinná, na financování panovníkovy cesty na Moravu </a:t>
            </a:r>
          </a:p>
          <a:p>
            <a:pPr lvl="1"/>
            <a:r>
              <a:rPr lang="cs-CZ" dirty="0"/>
              <a:t>Královská svatba </a:t>
            </a:r>
          </a:p>
          <a:p>
            <a:pPr lvl="2"/>
            <a:r>
              <a:rPr lang="cs-CZ" dirty="0"/>
              <a:t>Moravskými stavy vnímána jako dar panovníkovi</a:t>
            </a:r>
          </a:p>
          <a:p>
            <a:pPr lvl="1"/>
            <a:r>
              <a:rPr lang="cs-CZ" dirty="0"/>
              <a:t>Královský dvůr </a:t>
            </a:r>
          </a:p>
          <a:p>
            <a:pPr lvl="1"/>
            <a:r>
              <a:rPr lang="cs-CZ" dirty="0"/>
              <a:t>Válečná pomoc (berně turecká)</a:t>
            </a:r>
          </a:p>
          <a:p>
            <a:pPr lvl="1"/>
            <a:r>
              <a:rPr lang="cs-CZ" dirty="0"/>
              <a:t>Úhrada říšský/panovnických a zemských dluhů</a:t>
            </a:r>
          </a:p>
          <a:p>
            <a:pPr lvl="1"/>
            <a:r>
              <a:rPr lang="cs-CZ" dirty="0"/>
              <a:t>Zemské potřeby</a:t>
            </a:r>
          </a:p>
          <a:p>
            <a:pPr lvl="2"/>
            <a:r>
              <a:rPr lang="cs-CZ" dirty="0"/>
              <a:t>Platy zemským lékařům, úředníkům a služebníkům</a:t>
            </a:r>
          </a:p>
          <a:p>
            <a:pPr lvl="2"/>
            <a:r>
              <a:rPr lang="cs-CZ" dirty="0"/>
              <a:t>Ryze interní záležitost zemských sněmů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6393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73032D-4DD9-4A5B-AE36-F4DA6C841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Průběh vybírání daní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197950-1E9B-4655-9BB5-5600F3566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I.A. Shromažďování, uspořádání a kontrola podkladů pro vypracování odhadního rejstříku</a:t>
            </a:r>
          </a:p>
          <a:p>
            <a:r>
              <a:rPr lang="cs-CZ" dirty="0"/>
              <a:t>I.B. Vypracování odhadního rejstříku</a:t>
            </a:r>
          </a:p>
          <a:p>
            <a:r>
              <a:rPr lang="cs-CZ" dirty="0"/>
              <a:t>II.1.A.a. Shromažďování, uspořádání a kontrola berních přiznání</a:t>
            </a:r>
          </a:p>
          <a:p>
            <a:r>
              <a:rPr lang="cs-CZ" dirty="0"/>
              <a:t>II.1.A.b. Shromažďování a zabezpečení berních peněz</a:t>
            </a:r>
          </a:p>
          <a:p>
            <a:r>
              <a:rPr lang="cs-CZ" dirty="0"/>
              <a:t>II.1.B. Vypracování příjmových zápisů berního rejstříku</a:t>
            </a:r>
          </a:p>
          <a:p>
            <a:r>
              <a:rPr lang="cs-CZ" dirty="0"/>
              <a:t>II.2.A. Vyplácení berních peněz</a:t>
            </a:r>
          </a:p>
          <a:p>
            <a:r>
              <a:rPr lang="cs-CZ" dirty="0"/>
              <a:t>II.2.B. Vypracování soupisu vydání</a:t>
            </a:r>
          </a:p>
          <a:p>
            <a:r>
              <a:rPr lang="cs-CZ" dirty="0"/>
              <a:t>II.3. Složení účtů komisaři</a:t>
            </a:r>
          </a:p>
        </p:txBody>
      </p:sp>
    </p:spTree>
    <p:extLst>
      <p:ext uri="{BB962C8B-B14F-4D97-AF65-F5344CB8AC3E}">
        <p14:creationId xmlns:p14="http://schemas.microsoft.com/office/powerpoint/2010/main" val="2213276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75C6B3-3F06-4A2F-9717-1B1038FE9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38502"/>
          </a:xfrm>
        </p:spPr>
        <p:txBody>
          <a:bodyPr/>
          <a:lstStyle/>
          <a:p>
            <a:r>
              <a:rPr lang="cs-CZ" dirty="0"/>
              <a:t>Odhad majetku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4C8695-EAF7-4F46-AEDD-E16DC3A30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Vypracován jen v případě potřeby a sloužil po delší dobu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Odhadováno jmění všech obyvatel: pánů, rytířů, prelátů, měst, </a:t>
            </a:r>
            <a:r>
              <a:rPr lang="cs-CZ" dirty="0" err="1"/>
              <a:t>dvořáků</a:t>
            </a:r>
            <a:r>
              <a:rPr lang="cs-CZ" dirty="0"/>
              <a:t>, </a:t>
            </a:r>
            <a:r>
              <a:rPr lang="cs-CZ" dirty="0" err="1"/>
              <a:t>manů</a:t>
            </a:r>
            <a:r>
              <a:rPr lang="cs-CZ" dirty="0"/>
              <a:t>, </a:t>
            </a:r>
            <a:r>
              <a:rPr lang="cs-CZ" dirty="0" err="1"/>
              <a:t>půhončích</a:t>
            </a:r>
            <a:r>
              <a:rPr lang="cs-CZ" dirty="0"/>
              <a:t>, farářů, kněží, poddaných, podruhů,…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Kdo provádí odhady?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Komise – na základě prodejní ceny či odhadem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Páni, preláti, rytíři a měšťané královských měst odhadovali své jmění sami </a:t>
            </a:r>
            <a:r>
              <a:rPr lang="cs-CZ" dirty="0" err="1"/>
              <a:t>přiznávacími</a:t>
            </a:r>
            <a:r>
              <a:rPr lang="cs-CZ" dirty="0"/>
              <a:t> berními listy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Statky </a:t>
            </a:r>
            <a:r>
              <a:rPr lang="cs-CZ" dirty="0" err="1"/>
              <a:t>dvořáků</a:t>
            </a:r>
            <a:r>
              <a:rPr lang="cs-CZ" dirty="0"/>
              <a:t>, </a:t>
            </a:r>
            <a:r>
              <a:rPr lang="cs-CZ" dirty="0" err="1"/>
              <a:t>manů</a:t>
            </a:r>
            <a:r>
              <a:rPr lang="cs-CZ" dirty="0"/>
              <a:t> a poddaných odhadovali jejich páni; statky </a:t>
            </a:r>
            <a:r>
              <a:rPr lang="cs-CZ" dirty="0" err="1"/>
              <a:t>půhončích</a:t>
            </a:r>
            <a:r>
              <a:rPr lang="cs-CZ" dirty="0"/>
              <a:t> menší zemští úředníci; statky sirotčí zemský hejtman nebo správci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Odhadní/</a:t>
            </a:r>
            <a:r>
              <a:rPr lang="cs-CZ" dirty="0" err="1"/>
              <a:t>šacovní</a:t>
            </a:r>
            <a:r>
              <a:rPr lang="cs-CZ" dirty="0"/>
              <a:t> </a:t>
            </a:r>
            <a:r>
              <a:rPr lang="cs-CZ" dirty="0" err="1"/>
              <a:t>registra</a:t>
            </a:r>
            <a:r>
              <a:rPr lang="cs-CZ" dirty="0"/>
              <a:t> založena podle jmen statků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Slouží jako podklad pro rozvržení daní a jako kontrola pro </a:t>
            </a:r>
            <a:r>
              <a:rPr lang="cs-CZ" dirty="0" err="1"/>
              <a:t>přiznávací</a:t>
            </a:r>
            <a:r>
              <a:rPr lang="cs-CZ" dirty="0"/>
              <a:t> berní listy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Konec 16.st. stavové ze svých řad volili „odhadce“ -&gt; odhady odevzdány nejvyšším zemským úředníkům a zemským soudům</a:t>
            </a:r>
          </a:p>
        </p:txBody>
      </p:sp>
    </p:spTree>
    <p:extLst>
      <p:ext uri="{BB962C8B-B14F-4D97-AF65-F5344CB8AC3E}">
        <p14:creationId xmlns:p14="http://schemas.microsoft.com/office/powerpoint/2010/main" val="3137833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CECAB-FF0E-4C9B-A8B6-07A2C53FF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Přiznávací</a:t>
            </a:r>
            <a:r>
              <a:rPr lang="cs-CZ" dirty="0"/>
              <a:t> berní listy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25196C-C704-4293-A6D4-D2CF2361D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Podává každý „obyvatel“ země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Forma </a:t>
            </a:r>
            <a:r>
              <a:rPr lang="cs-CZ" dirty="0" err="1"/>
              <a:t>přiznávacích</a:t>
            </a:r>
            <a:r>
              <a:rPr lang="cs-CZ" dirty="0"/>
              <a:t> listů ustanovena na zemském sněmu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Vydávány pod jménem a pečetí poplatníků / vrchnostenských úředníků (za nepřítomnosti)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Osoby, které vlastní pečeť nemají, musí požádat pána/rytíře/město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Doručení osobně/skrze pověřeného prostředníka bernímu úřadu nebo krajským hejtmanům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Berní termín = termín vyhotovování </a:t>
            </a:r>
            <a:r>
              <a:rPr lang="cs-CZ" dirty="0" err="1"/>
              <a:t>přiznávacích</a:t>
            </a:r>
            <a:r>
              <a:rPr lang="cs-CZ" dirty="0"/>
              <a:t> listů -&gt; vlastní výběr mnohdy až o několik měsíců později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 err="1"/>
              <a:t>Přiznávací</a:t>
            </a:r>
            <a:r>
              <a:rPr lang="cs-CZ" dirty="0"/>
              <a:t> listy rozděleny do 4 kategorií podle stavů – číslování podle zápisů v berních rejstřících po zaplacení berně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Listinné formule	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err="1"/>
              <a:t>Intitulace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Promulgace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Narace – specifikace sněmovního usnesení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Dispozice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Koroborace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Datace</a:t>
            </a:r>
          </a:p>
        </p:txBody>
      </p:sp>
    </p:spTree>
    <p:extLst>
      <p:ext uri="{BB962C8B-B14F-4D97-AF65-F5344CB8AC3E}">
        <p14:creationId xmlns:p14="http://schemas.microsoft.com/office/powerpoint/2010/main" val="769208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832136-8504-48D8-BFEF-360A82507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Formát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BA58141-2B38-44CE-B98B-4088EC7C7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16004" r="13026" b="22574"/>
          <a:stretch/>
        </p:blipFill>
        <p:spPr>
          <a:xfrm>
            <a:off x="3538923" y="437744"/>
            <a:ext cx="4457213" cy="215644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C1601B-61BB-4228-B36E-928703D8A7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8" t="2695" r="4179" b="1986"/>
          <a:stretch/>
        </p:blipFill>
        <p:spPr>
          <a:xfrm rot="5400000">
            <a:off x="7643887" y="515497"/>
            <a:ext cx="5063610" cy="403261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2B2C152-CFE8-4CED-ABCA-00CDD148B0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8" t="6983" r="22657" b="6209"/>
          <a:stretch/>
        </p:blipFill>
        <p:spPr>
          <a:xfrm>
            <a:off x="1684414" y="2745326"/>
            <a:ext cx="4083115" cy="347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11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078ECE-6C43-497B-8536-305EEAF1D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Písmo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D6637612-6CA0-4ED2-A571-AEABCFFF6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467" y="2514821"/>
            <a:ext cx="4022725" cy="2681816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3A05059-8F8D-4A22-B8D2-20BC4AE039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b="3688"/>
          <a:stretch/>
        </p:blipFill>
        <p:spPr>
          <a:xfrm rot="5400000">
            <a:off x="4080358" y="2445218"/>
            <a:ext cx="4031283" cy="282102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66B65A2-FCD7-4CD7-AB80-13914A0D41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 t="5461" r="10922" b="1348"/>
          <a:stretch/>
        </p:blipFill>
        <p:spPr>
          <a:xfrm rot="5400000">
            <a:off x="7645020" y="2388092"/>
            <a:ext cx="4054386" cy="296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5827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15676</TotalTime>
  <Words>1695</Words>
  <Application>Microsoft Office PowerPoint</Application>
  <PresentationFormat>Širokoúhlá obrazovka</PresentationFormat>
  <Paragraphs>184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Calibri</vt:lpstr>
      <vt:lpstr>Calibri Light</vt:lpstr>
      <vt:lpstr>Courier New</vt:lpstr>
      <vt:lpstr>Retrospektiva</vt:lpstr>
      <vt:lpstr>Výběr zemských berní</vt:lpstr>
      <vt:lpstr>Prezentace aplikace PowerPoint</vt:lpstr>
      <vt:lpstr>Výběrčí berní</vt:lpstr>
      <vt:lpstr>Účel vybírání berní</vt:lpstr>
      <vt:lpstr>Průběh vybírání daní</vt:lpstr>
      <vt:lpstr>Odhad majetku</vt:lpstr>
      <vt:lpstr>Přiznávací berní listy</vt:lpstr>
      <vt:lpstr>Formát</vt:lpstr>
      <vt:lpstr>Písmo</vt:lpstr>
      <vt:lpstr>Písmo</vt:lpstr>
      <vt:lpstr>Vybírání berní</vt:lpstr>
      <vt:lpstr>Berní rejstříky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Soupis vydání </vt:lpstr>
      <vt:lpstr>Prezentace aplikace PowerPoint</vt:lpstr>
      <vt:lpstr>Prezentace aplikace PowerPoint</vt:lpstr>
      <vt:lpstr>Příjemci berních peněz</vt:lpstr>
      <vt:lpstr>Druhy berní</vt:lpstr>
      <vt:lpstr>Druhy berní</vt:lpstr>
      <vt:lpstr>Druhy berní</vt:lpstr>
      <vt:lpstr>Druhy berní</vt:lpstr>
      <vt:lpstr>Druhy berní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Výběr zemských berní</dc:title>
  <dc:creator>Tereza Dleskova</dc:creator>
  <cp:lastModifiedBy>Tereza Dleskova</cp:lastModifiedBy>
  <cp:revision>161</cp:revision>
  <cp:lastPrinted>2018-08-17T13:29:33Z</cp:lastPrinted>
  <dcterms:created xsi:type="dcterms:W3CDTF">2018-06-14T08:39:04Z</dcterms:created>
  <dcterms:modified xsi:type="dcterms:W3CDTF">2018-11-14T14:38:44Z</dcterms:modified>
</cp:coreProperties>
</file>