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5" r:id="rId14"/>
    <p:sldId id="694" r:id="rId15"/>
    <p:sldId id="696" r:id="rId16"/>
    <p:sldId id="697" r:id="rId17"/>
    <p:sldId id="698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713" r:id="rId32"/>
    <p:sldId id="712" r:id="rId33"/>
    <p:sldId id="714" r:id="rId34"/>
    <p:sldId id="715" r:id="rId35"/>
    <p:sldId id="716" r:id="rId36"/>
    <p:sldId id="717" r:id="rId37"/>
    <p:sldId id="718" r:id="rId38"/>
    <p:sldId id="719" r:id="rId39"/>
    <p:sldId id="720" r:id="rId40"/>
    <p:sldId id="721" r:id="rId41"/>
    <p:sldId id="722" r:id="rId42"/>
    <p:sldId id="723" r:id="rId43"/>
    <p:sldId id="724" r:id="rId44"/>
    <p:sldId id="725" r:id="rId45"/>
    <p:sldId id="726" r:id="rId46"/>
    <p:sldId id="727" r:id="rId47"/>
    <p:sldId id="728" r:id="rId48"/>
    <p:sldId id="729" r:id="rId49"/>
    <p:sldId id="730" r:id="rId50"/>
    <p:sldId id="731" r:id="rId51"/>
    <p:sldId id="732" r:id="rId52"/>
    <p:sldId id="733" r:id="rId53"/>
    <p:sldId id="734" r:id="rId54"/>
    <p:sldId id="735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80" r:id="rId88"/>
    <p:sldId id="769" r:id="rId89"/>
    <p:sldId id="781" r:id="rId90"/>
    <p:sldId id="770" r:id="rId91"/>
    <p:sldId id="771" r:id="rId92"/>
    <p:sldId id="772" r:id="rId93"/>
    <p:sldId id="773" r:id="rId94"/>
    <p:sldId id="774" r:id="rId95"/>
    <p:sldId id="775" r:id="rId96"/>
    <p:sldId id="776" r:id="rId97"/>
    <p:sldId id="777" r:id="rId98"/>
    <p:sldId id="778" r:id="rId99"/>
    <p:sldId id="779" r:id="rId100"/>
    <p:sldId id="786" r:id="rId101"/>
    <p:sldId id="787" r:id="rId102"/>
    <p:sldId id="784" r:id="rId103"/>
    <p:sldId id="785" r:id="rId104"/>
    <p:sldId id="782" r:id="rId105"/>
    <p:sldId id="788" r:id="rId106"/>
    <p:sldId id="789" r:id="rId107"/>
    <p:sldId id="790" r:id="rId108"/>
    <p:sldId id="791" r:id="rId109"/>
    <p:sldId id="792" r:id="rId110"/>
    <p:sldId id="793" r:id="rId111"/>
    <p:sldId id="795" r:id="rId112"/>
    <p:sldId id="796" r:id="rId113"/>
    <p:sldId id="794" r:id="rId114"/>
    <p:sldId id="797" r:id="rId115"/>
    <p:sldId id="799" r:id="rId116"/>
    <p:sldId id="798" r:id="rId117"/>
    <p:sldId id="800" r:id="rId118"/>
    <p:sldId id="802" r:id="rId119"/>
    <p:sldId id="803" r:id="rId120"/>
    <p:sldId id="801" r:id="rId121"/>
    <p:sldId id="804" r:id="rId122"/>
    <p:sldId id="805" r:id="rId123"/>
    <p:sldId id="806" r:id="rId124"/>
    <p:sldId id="807" r:id="rId125"/>
    <p:sldId id="808" r:id="rId126"/>
    <p:sldId id="809" r:id="rId127"/>
    <p:sldId id="810" r:id="rId128"/>
    <p:sldId id="811" r:id="rId129"/>
    <p:sldId id="812" r:id="rId130"/>
    <p:sldId id="813" r:id="rId131"/>
    <p:sldId id="815" r:id="rId132"/>
    <p:sldId id="816" r:id="rId133"/>
    <p:sldId id="814" r:id="rId134"/>
    <p:sldId id="817" r:id="rId135"/>
    <p:sldId id="818" r:id="rId136"/>
    <p:sldId id="819" r:id="rId137"/>
    <p:sldId id="823" r:id="rId138"/>
    <p:sldId id="824" r:id="rId139"/>
    <p:sldId id="821" r:id="rId140"/>
    <p:sldId id="822" r:id="rId141"/>
    <p:sldId id="820" r:id="rId142"/>
    <p:sldId id="591" r:id="rId143"/>
  </p:sldIdLst>
  <p:sldSz cx="12192000" cy="6858000"/>
  <p:notesSz cx="6858000" cy="9144000"/>
  <p:custDataLst>
    <p:tags r:id="rId1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36C59-7D31-4E62-BEBA-C6A79BAEBDE7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301A20-9614-46C1-BDC1-A9CE2F102354}">
      <dgm:prSet/>
      <dgm:spPr/>
      <dgm:t>
        <a:bodyPr/>
        <a:lstStyle/>
        <a:p>
          <a:r>
            <a:rPr lang="cs-CZ" dirty="0"/>
            <a:t>interní</a:t>
          </a:r>
          <a:endParaRPr lang="en-US" dirty="0"/>
        </a:p>
      </dgm:t>
    </dgm:pt>
    <dgm:pt modelId="{0694F338-EA3A-41EB-A96E-8FDB47E7C62B}" type="parTrans" cxnId="{054EC394-FED5-4719-8081-884D6A13C1AF}">
      <dgm:prSet/>
      <dgm:spPr/>
      <dgm:t>
        <a:bodyPr/>
        <a:lstStyle/>
        <a:p>
          <a:endParaRPr lang="en-US"/>
        </a:p>
      </dgm:t>
    </dgm:pt>
    <dgm:pt modelId="{08CDCA27-F477-4404-8502-04DE7D007D4F}" type="sibTrans" cxnId="{054EC394-FED5-4719-8081-884D6A13C1AF}">
      <dgm:prSet/>
      <dgm:spPr/>
      <dgm:t>
        <a:bodyPr/>
        <a:lstStyle/>
        <a:p>
          <a:endParaRPr lang="en-US"/>
        </a:p>
      </dgm:t>
    </dgm:pt>
    <dgm:pt modelId="{2E188C70-0887-4F15-9C78-EEB7A767A0C5}">
      <dgm:prSet/>
      <dgm:spPr/>
      <dgm:t>
        <a:bodyPr/>
        <a:lstStyle/>
        <a:p>
          <a:r>
            <a:rPr lang="cs-CZ" dirty="0"/>
            <a:t>externí</a:t>
          </a:r>
          <a:endParaRPr lang="en-US" dirty="0"/>
        </a:p>
      </dgm:t>
    </dgm:pt>
    <dgm:pt modelId="{7D25F00A-6904-4AC2-8079-EB18EEFF46CD}" type="parTrans" cxnId="{A84C790C-A6A6-490E-A5BD-4562BDF87DB1}">
      <dgm:prSet/>
      <dgm:spPr/>
      <dgm:t>
        <a:bodyPr/>
        <a:lstStyle/>
        <a:p>
          <a:endParaRPr lang="en-US"/>
        </a:p>
      </dgm:t>
    </dgm:pt>
    <dgm:pt modelId="{299A4114-7665-4A09-8A2E-3CCADFCB9BB2}" type="sibTrans" cxnId="{A84C790C-A6A6-490E-A5BD-4562BDF87DB1}">
      <dgm:prSet/>
      <dgm:spPr/>
      <dgm:t>
        <a:bodyPr/>
        <a:lstStyle/>
        <a:p>
          <a:endParaRPr lang="en-US"/>
        </a:p>
      </dgm:t>
    </dgm:pt>
    <dgm:pt modelId="{016B0E50-63D3-4EC2-89F1-DE47CA4D7984}" type="pres">
      <dgm:prSet presAssocID="{72736C59-7D31-4E62-BEBA-C6A79BAEBDE7}" presName="compositeShape" presStyleCnt="0">
        <dgm:presLayoutVars>
          <dgm:chMax val="7"/>
          <dgm:dir/>
          <dgm:resizeHandles val="exact"/>
        </dgm:presLayoutVars>
      </dgm:prSet>
      <dgm:spPr/>
    </dgm:pt>
    <dgm:pt modelId="{FC135C4D-C683-4E6C-88F8-F1688C6555F3}" type="pres">
      <dgm:prSet presAssocID="{72736C59-7D31-4E62-BEBA-C6A79BAEBDE7}" presName="wedge1" presStyleLbl="node1" presStyleIdx="0" presStyleCnt="2"/>
      <dgm:spPr/>
    </dgm:pt>
    <dgm:pt modelId="{0C509C96-8E3B-4E73-8D6B-696C533AB851}" type="pres">
      <dgm:prSet presAssocID="{72736C59-7D31-4E62-BEBA-C6A79BAEBDE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B195A0C6-4CA7-49FB-8562-62C0B2DADE20}" type="pres">
      <dgm:prSet presAssocID="{72736C59-7D31-4E62-BEBA-C6A79BAEBDE7}" presName="wedge2" presStyleLbl="node1" presStyleIdx="1" presStyleCnt="2"/>
      <dgm:spPr/>
    </dgm:pt>
    <dgm:pt modelId="{4D6C2816-6CDF-411B-AA9C-31B58B5655F7}" type="pres">
      <dgm:prSet presAssocID="{72736C59-7D31-4E62-BEBA-C6A79BAEBDE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7784603-3002-41D2-BD93-8D6D884A47C0}" type="presOf" srcId="{1D301A20-9614-46C1-BDC1-A9CE2F102354}" destId="{FC135C4D-C683-4E6C-88F8-F1688C6555F3}" srcOrd="0" destOrd="0" presId="urn:microsoft.com/office/officeart/2005/8/layout/chart3"/>
    <dgm:cxn modelId="{A84C790C-A6A6-490E-A5BD-4562BDF87DB1}" srcId="{72736C59-7D31-4E62-BEBA-C6A79BAEBDE7}" destId="{2E188C70-0887-4F15-9C78-EEB7A767A0C5}" srcOrd="1" destOrd="0" parTransId="{7D25F00A-6904-4AC2-8079-EB18EEFF46CD}" sibTransId="{299A4114-7665-4A09-8A2E-3CCADFCB9BB2}"/>
    <dgm:cxn modelId="{EE339644-3570-4C6B-AD71-F0D8C2962650}" type="presOf" srcId="{2E188C70-0887-4F15-9C78-EEB7A767A0C5}" destId="{B195A0C6-4CA7-49FB-8562-62C0B2DADE20}" srcOrd="0" destOrd="0" presId="urn:microsoft.com/office/officeart/2005/8/layout/chart3"/>
    <dgm:cxn modelId="{B114EC49-0831-43ED-93F8-044E9725F8C7}" type="presOf" srcId="{2E188C70-0887-4F15-9C78-EEB7A767A0C5}" destId="{4D6C2816-6CDF-411B-AA9C-31B58B5655F7}" srcOrd="1" destOrd="0" presId="urn:microsoft.com/office/officeart/2005/8/layout/chart3"/>
    <dgm:cxn modelId="{C8B0578A-0AED-4C4E-A6E4-0701CC12F823}" type="presOf" srcId="{72736C59-7D31-4E62-BEBA-C6A79BAEBDE7}" destId="{016B0E50-63D3-4EC2-89F1-DE47CA4D7984}" srcOrd="0" destOrd="0" presId="urn:microsoft.com/office/officeart/2005/8/layout/chart3"/>
    <dgm:cxn modelId="{054EC394-FED5-4719-8081-884D6A13C1AF}" srcId="{72736C59-7D31-4E62-BEBA-C6A79BAEBDE7}" destId="{1D301A20-9614-46C1-BDC1-A9CE2F102354}" srcOrd="0" destOrd="0" parTransId="{0694F338-EA3A-41EB-A96E-8FDB47E7C62B}" sibTransId="{08CDCA27-F477-4404-8502-04DE7D007D4F}"/>
    <dgm:cxn modelId="{C607CAC3-DB98-4A03-8795-9ECB1E139F3A}" type="presOf" srcId="{1D301A20-9614-46C1-BDC1-A9CE2F102354}" destId="{0C509C96-8E3B-4E73-8D6B-696C533AB851}" srcOrd="1" destOrd="0" presId="urn:microsoft.com/office/officeart/2005/8/layout/chart3"/>
    <dgm:cxn modelId="{61B41DB2-3FC9-46D9-81F2-CD860FA9DBAF}" type="presParOf" srcId="{016B0E50-63D3-4EC2-89F1-DE47CA4D7984}" destId="{FC135C4D-C683-4E6C-88F8-F1688C6555F3}" srcOrd="0" destOrd="0" presId="urn:microsoft.com/office/officeart/2005/8/layout/chart3"/>
    <dgm:cxn modelId="{1A723601-D00B-4335-A753-2A199E8E9E0B}" type="presParOf" srcId="{016B0E50-63D3-4EC2-89F1-DE47CA4D7984}" destId="{0C509C96-8E3B-4E73-8D6B-696C533AB851}" srcOrd="1" destOrd="0" presId="urn:microsoft.com/office/officeart/2005/8/layout/chart3"/>
    <dgm:cxn modelId="{D95E27D6-033C-4E4B-A3E8-FFF1EF12E121}" type="presParOf" srcId="{016B0E50-63D3-4EC2-89F1-DE47CA4D7984}" destId="{B195A0C6-4CA7-49FB-8562-62C0B2DADE20}" srcOrd="2" destOrd="0" presId="urn:microsoft.com/office/officeart/2005/8/layout/chart3"/>
    <dgm:cxn modelId="{0DAD15E8-E54F-4CF0-A814-884830CE966D}" type="presParOf" srcId="{016B0E50-63D3-4EC2-89F1-DE47CA4D7984}" destId="{4D6C2816-6CDF-411B-AA9C-31B58B5655F7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E0208-FBD9-453D-A287-C587F8377372}" type="doc">
      <dgm:prSet loTypeId="urn:microsoft.com/office/officeart/2005/8/layout/cycle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0E52C8-C3B6-4746-97C7-796CBA2E181F}">
      <dgm:prSet/>
      <dgm:spPr/>
      <dgm:t>
        <a:bodyPr/>
        <a:lstStyle/>
        <a:p>
          <a:r>
            <a:rPr lang="cs-CZ" dirty="0"/>
            <a:t>Co lze sledovat?</a:t>
          </a:r>
          <a:endParaRPr lang="en-US" dirty="0"/>
        </a:p>
      </dgm:t>
    </dgm:pt>
    <dgm:pt modelId="{73668BDA-414F-4105-9B83-3FB26C55F305}" type="parTrans" cxnId="{BB532BBD-D40D-4E4E-88E7-2F679F7BEBE4}">
      <dgm:prSet/>
      <dgm:spPr/>
      <dgm:t>
        <a:bodyPr/>
        <a:lstStyle/>
        <a:p>
          <a:endParaRPr lang="en-US"/>
        </a:p>
      </dgm:t>
    </dgm:pt>
    <dgm:pt modelId="{1626BDF0-9675-4875-BDA7-54A53843652C}" type="sibTrans" cxnId="{BB532BBD-D40D-4E4E-88E7-2F679F7BEBE4}">
      <dgm:prSet/>
      <dgm:spPr/>
      <dgm:t>
        <a:bodyPr/>
        <a:lstStyle/>
        <a:p>
          <a:endParaRPr lang="en-US"/>
        </a:p>
      </dgm:t>
    </dgm:pt>
    <dgm:pt modelId="{CF4CE9B0-0592-49F1-BBCF-C2720D5EDE16}">
      <dgm:prSet/>
      <dgm:spPr/>
      <dgm:t>
        <a:bodyPr/>
        <a:lstStyle/>
        <a:p>
          <a:r>
            <a:rPr lang="cs-CZ" dirty="0"/>
            <a:t>Jaké systémy?</a:t>
          </a:r>
          <a:endParaRPr lang="en-US" dirty="0"/>
        </a:p>
      </dgm:t>
    </dgm:pt>
    <dgm:pt modelId="{980B8915-1D3B-4F65-AE77-B188FEFAF9D6}" type="parTrans" cxnId="{2C0B7770-BD09-4666-85D1-E90C70A84738}">
      <dgm:prSet/>
      <dgm:spPr/>
      <dgm:t>
        <a:bodyPr/>
        <a:lstStyle/>
        <a:p>
          <a:endParaRPr lang="en-US"/>
        </a:p>
      </dgm:t>
    </dgm:pt>
    <dgm:pt modelId="{4DD30DA9-257A-457A-85FD-D9EC45F1575B}" type="sibTrans" cxnId="{2C0B7770-BD09-4666-85D1-E90C70A84738}">
      <dgm:prSet/>
      <dgm:spPr/>
      <dgm:t>
        <a:bodyPr/>
        <a:lstStyle/>
        <a:p>
          <a:endParaRPr lang="en-US"/>
        </a:p>
      </dgm:t>
    </dgm:pt>
    <dgm:pt modelId="{305D5D39-DE15-4060-B25F-00917C2723EA}" type="pres">
      <dgm:prSet presAssocID="{5A8E0208-FBD9-453D-A287-C587F8377372}" presName="cycle" presStyleCnt="0">
        <dgm:presLayoutVars>
          <dgm:dir/>
          <dgm:resizeHandles val="exact"/>
        </dgm:presLayoutVars>
      </dgm:prSet>
      <dgm:spPr/>
    </dgm:pt>
    <dgm:pt modelId="{1EB3CB0C-113D-402F-8D71-36330A78BE07}" type="pres">
      <dgm:prSet presAssocID="{140E52C8-C3B6-4746-97C7-796CBA2E181F}" presName="node" presStyleLbl="node1" presStyleIdx="0" presStyleCnt="2">
        <dgm:presLayoutVars>
          <dgm:bulletEnabled val="1"/>
        </dgm:presLayoutVars>
      </dgm:prSet>
      <dgm:spPr/>
    </dgm:pt>
    <dgm:pt modelId="{AD2BF8B8-2DCF-4B00-9E62-E853032C5D4E}" type="pres">
      <dgm:prSet presAssocID="{140E52C8-C3B6-4746-97C7-796CBA2E181F}" presName="spNode" presStyleCnt="0"/>
      <dgm:spPr/>
    </dgm:pt>
    <dgm:pt modelId="{B77715F0-B664-454D-B488-395956872637}" type="pres">
      <dgm:prSet presAssocID="{1626BDF0-9675-4875-BDA7-54A53843652C}" presName="sibTrans" presStyleLbl="sibTrans1D1" presStyleIdx="0" presStyleCnt="2"/>
      <dgm:spPr/>
    </dgm:pt>
    <dgm:pt modelId="{91CFB32D-C543-4068-B527-6B3B4C9D85E0}" type="pres">
      <dgm:prSet presAssocID="{CF4CE9B0-0592-49F1-BBCF-C2720D5EDE16}" presName="node" presStyleLbl="node1" presStyleIdx="1" presStyleCnt="2">
        <dgm:presLayoutVars>
          <dgm:bulletEnabled val="1"/>
        </dgm:presLayoutVars>
      </dgm:prSet>
      <dgm:spPr/>
    </dgm:pt>
    <dgm:pt modelId="{20FB30A6-6A13-461E-9E2C-6EE867AED889}" type="pres">
      <dgm:prSet presAssocID="{CF4CE9B0-0592-49F1-BBCF-C2720D5EDE16}" presName="spNode" presStyleCnt="0"/>
      <dgm:spPr/>
    </dgm:pt>
    <dgm:pt modelId="{CAFCB89D-7CAF-472F-B5D2-E7EB44BB08EF}" type="pres">
      <dgm:prSet presAssocID="{4DD30DA9-257A-457A-85FD-D9EC45F1575B}" presName="sibTrans" presStyleLbl="sibTrans1D1" presStyleIdx="1" presStyleCnt="2"/>
      <dgm:spPr/>
    </dgm:pt>
  </dgm:ptLst>
  <dgm:cxnLst>
    <dgm:cxn modelId="{1DEA2412-2889-4FD9-8ED8-65DB9474179A}" type="presOf" srcId="{CF4CE9B0-0592-49F1-BBCF-C2720D5EDE16}" destId="{91CFB32D-C543-4068-B527-6B3B4C9D85E0}" srcOrd="0" destOrd="0" presId="urn:microsoft.com/office/officeart/2005/8/layout/cycle6"/>
    <dgm:cxn modelId="{2C0B7770-BD09-4666-85D1-E90C70A84738}" srcId="{5A8E0208-FBD9-453D-A287-C587F8377372}" destId="{CF4CE9B0-0592-49F1-BBCF-C2720D5EDE16}" srcOrd="1" destOrd="0" parTransId="{980B8915-1D3B-4F65-AE77-B188FEFAF9D6}" sibTransId="{4DD30DA9-257A-457A-85FD-D9EC45F1575B}"/>
    <dgm:cxn modelId="{3A2B9255-02A3-42EC-BC64-8B34D7D4FF7B}" type="presOf" srcId="{1626BDF0-9675-4875-BDA7-54A53843652C}" destId="{B77715F0-B664-454D-B488-395956872637}" srcOrd="0" destOrd="0" presId="urn:microsoft.com/office/officeart/2005/8/layout/cycle6"/>
    <dgm:cxn modelId="{7795847F-8024-4AB3-AE26-F38AC0F5FE1D}" type="presOf" srcId="{4DD30DA9-257A-457A-85FD-D9EC45F1575B}" destId="{CAFCB89D-7CAF-472F-B5D2-E7EB44BB08EF}" srcOrd="0" destOrd="0" presId="urn:microsoft.com/office/officeart/2005/8/layout/cycle6"/>
    <dgm:cxn modelId="{57D2E2A0-C86A-4E02-958D-81DB256711BF}" type="presOf" srcId="{140E52C8-C3B6-4746-97C7-796CBA2E181F}" destId="{1EB3CB0C-113D-402F-8D71-36330A78BE07}" srcOrd="0" destOrd="0" presId="urn:microsoft.com/office/officeart/2005/8/layout/cycle6"/>
    <dgm:cxn modelId="{BB532BBD-D40D-4E4E-88E7-2F679F7BEBE4}" srcId="{5A8E0208-FBD9-453D-A287-C587F8377372}" destId="{140E52C8-C3B6-4746-97C7-796CBA2E181F}" srcOrd="0" destOrd="0" parTransId="{73668BDA-414F-4105-9B83-3FB26C55F305}" sibTransId="{1626BDF0-9675-4875-BDA7-54A53843652C}"/>
    <dgm:cxn modelId="{81EAD8C7-FFC9-419B-82FD-894EDB9CE2B7}" type="presOf" srcId="{5A8E0208-FBD9-453D-A287-C587F8377372}" destId="{305D5D39-DE15-4060-B25F-00917C2723EA}" srcOrd="0" destOrd="0" presId="urn:microsoft.com/office/officeart/2005/8/layout/cycle6"/>
    <dgm:cxn modelId="{36909F46-64AE-4D45-9500-93947E25A461}" type="presParOf" srcId="{305D5D39-DE15-4060-B25F-00917C2723EA}" destId="{1EB3CB0C-113D-402F-8D71-36330A78BE07}" srcOrd="0" destOrd="0" presId="urn:microsoft.com/office/officeart/2005/8/layout/cycle6"/>
    <dgm:cxn modelId="{D1D7525F-0675-4810-8B40-F2B1490510CF}" type="presParOf" srcId="{305D5D39-DE15-4060-B25F-00917C2723EA}" destId="{AD2BF8B8-2DCF-4B00-9E62-E853032C5D4E}" srcOrd="1" destOrd="0" presId="urn:microsoft.com/office/officeart/2005/8/layout/cycle6"/>
    <dgm:cxn modelId="{63437ED6-8EAD-42F0-8FE9-7CB23EE68F34}" type="presParOf" srcId="{305D5D39-DE15-4060-B25F-00917C2723EA}" destId="{B77715F0-B664-454D-B488-395956872637}" srcOrd="2" destOrd="0" presId="urn:microsoft.com/office/officeart/2005/8/layout/cycle6"/>
    <dgm:cxn modelId="{1888D0F5-4625-4A4C-8A24-2989CCF5334C}" type="presParOf" srcId="{305D5D39-DE15-4060-B25F-00917C2723EA}" destId="{91CFB32D-C543-4068-B527-6B3B4C9D85E0}" srcOrd="3" destOrd="0" presId="urn:microsoft.com/office/officeart/2005/8/layout/cycle6"/>
    <dgm:cxn modelId="{34D4B656-69C5-4388-AE18-81A5A5045DEE}" type="presParOf" srcId="{305D5D39-DE15-4060-B25F-00917C2723EA}" destId="{20FB30A6-6A13-461E-9E2C-6EE867AED889}" srcOrd="4" destOrd="0" presId="urn:microsoft.com/office/officeart/2005/8/layout/cycle6"/>
    <dgm:cxn modelId="{86D0B037-57FC-4B54-A1CE-EC5405A99E8D}" type="presParOf" srcId="{305D5D39-DE15-4060-B25F-00917C2723EA}" destId="{CAFCB89D-7CAF-472F-B5D2-E7EB44BB08E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857651A-7454-42C9-BF0E-963C9C745D80}">
      <dgm:prSet/>
      <dgm:spPr/>
      <dgm:t>
        <a:bodyPr/>
        <a:lstStyle/>
        <a:p>
          <a:r>
            <a:rPr lang="cs-CZ" dirty="0"/>
            <a:t>děti</a:t>
          </a:r>
          <a:endParaRPr lang="en-US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/>
      <dgm:spPr/>
      <dgm:t>
        <a:bodyPr/>
        <a:lstStyle/>
        <a:p>
          <a:r>
            <a:rPr lang="cs-CZ" dirty="0"/>
            <a:t>teenageři</a:t>
          </a:r>
          <a:endParaRPr lang="en-US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/>
      <dgm:spPr/>
      <dgm:t>
        <a:bodyPr/>
        <a:lstStyle/>
        <a:p>
          <a:r>
            <a:rPr lang="cs-CZ" dirty="0"/>
            <a:t>dospělí</a:t>
          </a:r>
          <a:endParaRPr lang="en-US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/>
      <dgm:spPr/>
      <dgm:t>
        <a:bodyPr/>
        <a:lstStyle/>
        <a:p>
          <a:r>
            <a:rPr lang="cs-CZ" dirty="0"/>
            <a:t>senioři</a:t>
          </a:r>
          <a:endParaRPr lang="en-US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7651A-7454-42C9-BF0E-963C9C745D80}">
      <dgm:prSet custT="1"/>
      <dgm:spPr/>
      <dgm:t>
        <a:bodyPr/>
        <a:lstStyle/>
        <a:p>
          <a:r>
            <a:rPr lang="cs-CZ" sz="3500" dirty="0"/>
            <a:t>studenti</a:t>
          </a:r>
          <a:endParaRPr lang="en-US" sz="3500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 custT="1"/>
      <dgm:spPr/>
      <dgm:t>
        <a:bodyPr/>
        <a:lstStyle/>
        <a:p>
          <a:r>
            <a:rPr lang="cs-CZ" sz="2800" dirty="0"/>
            <a:t>akademičtí pracovníci</a:t>
          </a:r>
          <a:endParaRPr lang="en-US" sz="2800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 custT="1"/>
      <dgm:spPr/>
      <dgm:t>
        <a:bodyPr/>
        <a:lstStyle/>
        <a:p>
          <a:r>
            <a:rPr lang="cs-CZ" sz="3000" dirty="0"/>
            <a:t>vedení fakulty a univerzity</a:t>
          </a:r>
          <a:endParaRPr lang="en-US" sz="3000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 custT="1"/>
      <dgm:spPr/>
      <dgm:t>
        <a:bodyPr/>
        <a:lstStyle/>
        <a:p>
          <a:r>
            <a:rPr lang="cs-CZ" sz="3200" dirty="0"/>
            <a:t>odborná veřejnost, komunita</a:t>
          </a:r>
          <a:endParaRPr lang="en-US" sz="3200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5C4D-C683-4E6C-88F8-F1688C6555F3}">
      <dsp:nvSpPr>
        <dsp:cNvPr id="0" name=""/>
        <dsp:cNvSpPr/>
      </dsp:nvSpPr>
      <dsp:spPr>
        <a:xfrm>
          <a:off x="1384109" y="404113"/>
          <a:ext cx="4243197" cy="4243197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interní</a:t>
          </a:r>
          <a:endParaRPr lang="en-US" sz="3800" kern="1200" dirty="0"/>
        </a:p>
      </dsp:txBody>
      <dsp:txXfrm>
        <a:off x="3505707" y="1035542"/>
        <a:ext cx="1490170" cy="2980340"/>
      </dsp:txXfrm>
    </dsp:sp>
    <dsp:sp modelId="{B195A0C6-4CA7-49FB-8562-62C0B2DADE20}">
      <dsp:nvSpPr>
        <dsp:cNvPr id="0" name=""/>
        <dsp:cNvSpPr/>
      </dsp:nvSpPr>
      <dsp:spPr>
        <a:xfrm>
          <a:off x="1283080" y="404113"/>
          <a:ext cx="4243197" cy="42431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externí</a:t>
          </a:r>
          <a:endParaRPr lang="en-US" sz="3800" kern="1200" dirty="0"/>
        </a:p>
      </dsp:txBody>
      <dsp:txXfrm>
        <a:off x="1889251" y="1035542"/>
        <a:ext cx="1490170" cy="2980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3CB0C-113D-402F-8D71-36330A78BE07}">
      <dsp:nvSpPr>
        <dsp:cNvPr id="0" name=""/>
        <dsp:cNvSpPr/>
      </dsp:nvSpPr>
      <dsp:spPr>
        <a:xfrm>
          <a:off x="960205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Co lze sledovat?</a:t>
          </a:r>
          <a:endParaRPr lang="en-US" sz="6400" kern="1200" dirty="0"/>
        </a:p>
      </dsp:txBody>
      <dsp:txXfrm>
        <a:off x="1083907" y="1477853"/>
        <a:ext cx="3651119" cy="2286636"/>
      </dsp:txXfrm>
    </dsp:sp>
    <dsp:sp modelId="{B77715F0-B664-454D-B488-395956872637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433651" y="855288"/>
              </a:moveTo>
              <a:arcTo wR="2150214" hR="2150214" stAng="130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FB32D-C543-4068-B527-6B3B4C9D85E0}">
      <dsp:nvSpPr>
        <dsp:cNvPr id="0" name=""/>
        <dsp:cNvSpPr/>
      </dsp:nvSpPr>
      <dsp:spPr>
        <a:xfrm>
          <a:off x="5260633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kern="1200" dirty="0"/>
            <a:t>Jaké systémy?</a:t>
          </a:r>
          <a:endParaRPr lang="en-US" sz="6400" kern="1200" dirty="0"/>
        </a:p>
      </dsp:txBody>
      <dsp:txXfrm>
        <a:off x="5384335" y="1477853"/>
        <a:ext cx="3651119" cy="2286636"/>
      </dsp:txXfrm>
    </dsp:sp>
    <dsp:sp modelId="{CAFCB89D-7CAF-472F-B5D2-E7EB44BB08EF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3866776" y="3445140"/>
              </a:moveTo>
              <a:arcTo wR="2150214" hR="2150214" stAng="22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děti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teenageři</a:t>
          </a:r>
          <a:endParaRPr lang="en-US" sz="35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dospělí</a:t>
          </a:r>
          <a:endParaRPr lang="en-US" sz="35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senioři</a:t>
          </a:r>
          <a:endParaRPr lang="en-US" sz="3500" kern="1200" dirty="0"/>
        </a:p>
      </dsp:txBody>
      <dsp:txXfrm>
        <a:off x="7990572" y="660305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500" kern="1200" dirty="0"/>
            <a:t>studenti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akademičtí pracovníci</a:t>
          </a:r>
          <a:endParaRPr lang="en-US" sz="28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vedení fakulty a univerzity</a:t>
          </a:r>
          <a:endParaRPr lang="en-US" sz="30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odborná veřejnost, komunita</a:t>
          </a:r>
          <a:endParaRPr lang="en-US" sz="3200" kern="1200" dirty="0"/>
        </a:p>
      </dsp:txBody>
      <dsp:txXfrm>
        <a:off x="7990572" y="66030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www.digitalniknihovna.cz/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m.nkp.cz/docs/stat/DVK2011_2012_Silny.pdf" TargetMode="External"/><Relationship Id="rId2" Type="http://schemas.openxmlformats.org/officeDocument/2006/relationships/hyperlink" Target="http://www.nipos-mk.cz/?cat=8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sekce.php3?page=01_stat.htm" TargetMode="External"/><Relationship Id="rId4" Type="http://schemas.openxmlformats.org/officeDocument/2006/relationships/hyperlink" Target="http://knihovnam.nkp.cz/docs/MereniVirtualnichNavstev.pdf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ctenar.svkkl.cz/clanky/2009-roc-61/02-2009/tema-benchmarking-knihoven-55-329.htm" TargetMode="External"/><Relationship Id="rId2" Type="http://schemas.openxmlformats.org/officeDocument/2006/relationships/hyperlink" Target="http://knihovnam.nkp.cz/sekce.php3?page=02_Odb/Benchmark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kba.sk/dokumenty/2011/dohnalkova-AK-28062011.pdf" TargetMode="External"/><Relationship Id="rId4" Type="http://schemas.openxmlformats.org/officeDocument/2006/relationships/hyperlink" Target="http://inhd.cz/videos/144-mereni-vykonu-a-cinnosti-knihoven-projekt-benchmarking-knihoven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docstock.com" TargetMode="External"/><Relationship Id="rId2" Type="http://schemas.openxmlformats.org/officeDocument/2006/relationships/hyperlink" Target="issuu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vimeo.com" TargetMode="External"/><Relationship Id="rId4" Type="http://schemas.openxmlformats.org/officeDocument/2006/relationships/hyperlink" Target="http://www.screentoaster.com/" TargetMode="Externa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4u.cz/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mashable.com/2011/03/30/nypl-foursquare/" TargetMode="External"/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bz.cz/DOWNLOAD/km_prirucka.pdf" TargetMode="External"/><Relationship Id="rId2" Type="http://schemas.openxmlformats.org/officeDocument/2006/relationships/hyperlink" Target="http://texty.jinonice.cuni.cz/studijni-texty/stocklova-anna/stocklova_04.pdf/attachment_download/f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docs/IFLA_zivelni_pohromy.pdf" TargetMode="External"/><Relationship Id="rId4" Type="http://schemas.openxmlformats.org/officeDocument/2006/relationships/hyperlink" Target="http://www.nkp.cz/pages/page.php3?page=weba_vlivy.htm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www.tydenik-knihy.cz/" TargetMode="External"/><Relationship Id="rId7" Type="http://schemas.openxmlformats.org/officeDocument/2006/relationships/hyperlink" Target="http://www.ulrichsweb.com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sckn.cz/ceskekni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manachlabyrint.cz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krevue.cz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sigma.nkp.cz/web/ok.htm" TargetMode="Externa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etrhdetskeknihy.cz/" TargetMode="External"/><Relationship Id="rId2" Type="http://schemas.openxmlformats.org/officeDocument/2006/relationships/hyperlink" Target="http://www.svetknih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pziger-buchmesse.de/" TargetMode="External"/><Relationship Id="rId4" Type="http://schemas.openxmlformats.org/officeDocument/2006/relationships/hyperlink" Target="http://www.buchmesse.de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enoviny.cz/zpravy/cesi-loni-utratili-za-knihy-7-8-miliardy-kc-mezirocne-o-4-vice/155299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weco.cz/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hyperlink" Target="http://www.phoenixbooks.co.uk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s.cz/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hyperlink" Target="http://www.devar.cz/" TargetMode="External"/><Relationship Id="rId4" Type="http://schemas.openxmlformats.org/officeDocument/2006/relationships/hyperlink" Target="http://www.minerva.at/csp/miw/vmiw/vhomepage.csp" TargetMode="External"/><Relationship Id="rId9" Type="http://schemas.openxmlformats.org/officeDocument/2006/relationships/image" Target="../media/image22.png"/><Relationship Id="rId14" Type="http://schemas.openxmlformats.org/officeDocument/2006/relationships/hyperlink" Target="http://www.euromedia.cz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s.cz/" TargetMode="External"/><Relationship Id="rId7" Type="http://schemas.openxmlformats.org/officeDocument/2006/relationships/hyperlink" Target="http://www.euromedia.cz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books.co.uk/" TargetMode="External"/><Relationship Id="rId5" Type="http://schemas.openxmlformats.org/officeDocument/2006/relationships/hyperlink" Target="http://www.devar.cz/" TargetMode="External"/><Relationship Id="rId4" Type="http://schemas.openxmlformats.org/officeDocument/2006/relationships/hyperlink" Target="http://www.suweco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hyperlink" Target="http://www.barvic-novotny.cz/" TargetMode="External"/><Relationship Id="rId12" Type="http://schemas.openxmlformats.org/officeDocument/2006/relationships/image" Target="../media/image32.png"/><Relationship Id="rId2" Type="http://schemas.openxmlformats.org/officeDocument/2006/relationships/hyperlink" Target="http://www.kosm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hyperlink" Target="http://knihy.cpress.cz/" TargetMode="External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hyperlink" Target="http://www.knizniweb.cz/" TargetMode="External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konspekt.nkp.cz/" TargetMode="External"/><Relationship Id="rId2" Type="http://schemas.openxmlformats.org/officeDocument/2006/relationships/hyperlink" Target="http://konspekt.nkp.cz/konspekt.phtm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?func=file&amp;file_name=find-a&amp;local_base=aut" TargetMode="External"/><Relationship Id="rId2" Type="http://schemas.openxmlformats.org/officeDocument/2006/relationships/hyperlink" Target="http://autority.nk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af.org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B2ctsCfb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://scantailor.sourceforge.net/" TargetMode="External"/><Relationship Id="rId7" Type="http://schemas.openxmlformats.org/officeDocument/2006/relationships/hyperlink" Target="http://www.irislink.com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hyperlink" Target="http://www.nuance.com/for-individuals/by-product/omnipage/index.htm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://finereader.abbyy.com/" TargetMode="Externa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nbhLStChMc" TargetMode="External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hyperlink" Target="http://www.youtube.com/watch?v=-oOXXpxzETA" TargetMode="External"/><Relationship Id="rId4" Type="http://schemas.openxmlformats.org/officeDocument/2006/relationships/image" Target="../media/image94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niha, ZÃ¡pisnÃ­k, UÄenÃ­, UÄit Se, ÄtenÃ­, Kultura">
            <a:extLst>
              <a:ext uri="{FF2B5EF4-FFF2-40B4-BE49-F238E27FC236}">
                <a16:creationId xmlns:a16="http://schemas.microsoft.com/office/drawing/2014/main" id="{85396C4A-040A-4AB9-83DD-CD04E1F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3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Procesy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33421" cy="1143000"/>
          </a:xfrm>
        </p:spPr>
        <p:txBody>
          <a:bodyPr>
            <a:normAutofit/>
          </a:bodyPr>
          <a:lstStyle/>
          <a:p>
            <a:r>
              <a:rPr lang="cs-CZ" dirty="0"/>
              <a:t>akvizice, katalogizace, správa fondu, automatizace,…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VIKBA04 Metody knihovnické práce, podzim 2018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asopis, Barvy, MÃ©dia, StrÃ¡nky, BarevnÃ©, ÄÃ­st, UmÄnÃ­">
            <a:extLst>
              <a:ext uri="{FF2B5EF4-FFF2-40B4-BE49-F238E27FC236}">
                <a16:creationId xmlns:a16="http://schemas.microsoft.com/office/drawing/2014/main" id="{07AD251D-152E-4996-89A8-A790D20B6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0D71AAE-3B3E-45B1-A78F-58CC453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Činnosti v akvizici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D2ED4C-9941-47EC-881F-FCD5EE5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profilování knihovního fondu</a:t>
            </a:r>
          </a:p>
          <a:p>
            <a:r>
              <a:rPr lang="cs-CZ" dirty="0">
                <a:solidFill>
                  <a:schemeClr val="tx1"/>
                </a:solidFill>
              </a:rPr>
              <a:t>sledování produkce</a:t>
            </a:r>
          </a:p>
          <a:p>
            <a:r>
              <a:rPr lang="cs-CZ" dirty="0">
                <a:solidFill>
                  <a:schemeClr val="tx1"/>
                </a:solidFill>
              </a:rPr>
              <a:t>proces objednání do KF</a:t>
            </a:r>
          </a:p>
          <a:p>
            <a:r>
              <a:rPr lang="cs-CZ" dirty="0">
                <a:solidFill>
                  <a:schemeClr val="tx1"/>
                </a:solidFill>
              </a:rPr>
              <a:t>evidence přírůstků/úbytků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67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38E8C-5A57-4DAA-92C2-318028E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LTP = long term </a:t>
            </a:r>
            <a:r>
              <a:rPr lang="cs-CZ" dirty="0" err="1"/>
              <a:t>preservation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49D2C7-4353-4D7A-B3B3-34130BE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68247" cy="3912278"/>
          </a:xfrm>
        </p:spPr>
        <p:txBody>
          <a:bodyPr/>
          <a:lstStyle/>
          <a:p>
            <a:r>
              <a:rPr lang="cs-CZ" dirty="0"/>
              <a:t>dlouhodobé uchovávání dokumentů</a:t>
            </a:r>
          </a:p>
          <a:p>
            <a:r>
              <a:rPr lang="cs-CZ" dirty="0"/>
              <a:t>digitální objekty</a:t>
            </a:r>
          </a:p>
          <a:p>
            <a:pPr lvl="1"/>
            <a:r>
              <a:rPr lang="cs-CZ" dirty="0"/>
              <a:t>nebudou nikdy ztraceny nebo poškozeny</a:t>
            </a:r>
          </a:p>
          <a:p>
            <a:pPr lvl="1"/>
            <a:r>
              <a:rPr lang="cs-CZ" dirty="0"/>
              <a:t>jsou důvěryhodné</a:t>
            </a:r>
          </a:p>
          <a:p>
            <a:pPr lvl="1"/>
            <a:r>
              <a:rPr lang="cs-CZ" dirty="0"/>
              <a:t>je možné je vždy najít</a:t>
            </a:r>
          </a:p>
          <a:p>
            <a:pPr lvl="1"/>
            <a:r>
              <a:rPr lang="cs-CZ" dirty="0"/>
              <a:t>je možné jim vždy rozumět i přes problémy zastarávání technologií</a:t>
            </a:r>
          </a:p>
        </p:txBody>
      </p:sp>
    </p:spTree>
    <p:extLst>
      <p:ext uri="{BB962C8B-B14F-4D97-AF65-F5344CB8AC3E}">
        <p14:creationId xmlns:p14="http://schemas.microsoft.com/office/powerpoint/2010/main" val="32264408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4BD230-B265-4E0E-9122-788C0B0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LTP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697735-87AA-4D64-8753-6CC7F31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emulace</a:t>
            </a:r>
          </a:p>
          <a:p>
            <a:pPr lvl="1"/>
            <a:r>
              <a:rPr lang="cs-CZ" dirty="0"/>
              <a:t>uchovávání digitálních objektů s originálním SW i operačním systémem</a:t>
            </a:r>
          </a:p>
          <a:p>
            <a:r>
              <a:rPr lang="cs-CZ" dirty="0"/>
              <a:t>migrace</a:t>
            </a:r>
          </a:p>
          <a:p>
            <a:pPr lvl="1"/>
            <a:r>
              <a:rPr lang="cs-CZ" dirty="0"/>
              <a:t>konverze do novějších formátů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4043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BE088-E12E-499A-BD12-FE971D1C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Metadata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40EC3C-D438-4070-A371-88DE0EDA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 o datech</a:t>
            </a:r>
          </a:p>
          <a:p>
            <a:pPr lvl="1"/>
            <a:r>
              <a:rPr lang="cs-CZ" dirty="0"/>
              <a:t>strukturovaná data, která nesou </a:t>
            </a:r>
            <a:r>
              <a:rPr lang="cs-CZ" dirty="0" err="1"/>
              <a:t>info</a:t>
            </a:r>
            <a:r>
              <a:rPr lang="cs-CZ" dirty="0"/>
              <a:t> o dokumentech</a:t>
            </a:r>
          </a:p>
          <a:p>
            <a:pPr lvl="1"/>
            <a:r>
              <a:rPr lang="cs-CZ" dirty="0"/>
              <a:t>zejména ve vztahu k e-dokumentům</a:t>
            </a:r>
          </a:p>
          <a:p>
            <a:r>
              <a:rPr lang="cs-CZ" dirty="0"/>
              <a:t>jsou součástí zdroje</a:t>
            </a:r>
          </a:p>
          <a:p>
            <a:pPr lvl="1"/>
            <a:r>
              <a:rPr lang="cs-CZ" dirty="0"/>
              <a:t>např. </a:t>
            </a:r>
            <a:r>
              <a:rPr lang="cs-CZ" dirty="0" err="1"/>
              <a:t>metatagy</a:t>
            </a:r>
            <a:r>
              <a:rPr lang="cs-CZ" dirty="0"/>
              <a:t> v HTML</a:t>
            </a:r>
          </a:p>
          <a:p>
            <a:r>
              <a:rPr lang="cs-CZ" dirty="0"/>
              <a:t>metadatové formáty</a:t>
            </a:r>
          </a:p>
          <a:p>
            <a:pPr lvl="1"/>
            <a:r>
              <a:rPr lang="cs-CZ" dirty="0"/>
              <a:t> Dublin </a:t>
            </a:r>
            <a:r>
              <a:rPr lang="cs-CZ" dirty="0" err="1"/>
              <a:t>Core</a:t>
            </a:r>
            <a:r>
              <a:rPr lang="cs-CZ" dirty="0"/>
              <a:t>, MARCXML, MODS, METS, TEI, EAD,…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57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D3A55-396E-4692-8F5F-6F251269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metadat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4E092-60B5-4EBB-8C34-50639264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416275"/>
          </a:xfrm>
        </p:spPr>
        <p:txBody>
          <a:bodyPr/>
          <a:lstStyle/>
          <a:p>
            <a:r>
              <a:rPr lang="cs-CZ" dirty="0"/>
              <a:t>popisná</a:t>
            </a:r>
          </a:p>
          <a:p>
            <a:pPr lvl="1"/>
            <a:r>
              <a:rPr lang="cs-CZ" dirty="0"/>
              <a:t>údaje o tvůrcích, názvu, vydavateli, roku vydání,…</a:t>
            </a:r>
          </a:p>
          <a:p>
            <a:r>
              <a:rPr lang="cs-CZ" dirty="0"/>
              <a:t>administrativní</a:t>
            </a:r>
          </a:p>
          <a:p>
            <a:pPr lvl="1"/>
            <a:r>
              <a:rPr lang="cs-CZ" dirty="0"/>
              <a:t>archivační = původ a historie objektu,…</a:t>
            </a:r>
          </a:p>
          <a:p>
            <a:pPr lvl="1"/>
            <a:r>
              <a:rPr lang="cs-CZ" dirty="0"/>
              <a:t>technická = formát, komprese, velikost souboru,…</a:t>
            </a:r>
          </a:p>
          <a:p>
            <a:pPr lvl="1"/>
            <a:r>
              <a:rPr lang="cs-CZ" dirty="0"/>
              <a:t>právní + přístupová = jak nakládat s dokumentem </a:t>
            </a:r>
          </a:p>
          <a:p>
            <a:r>
              <a:rPr lang="cs-CZ" dirty="0"/>
              <a:t>strukturální</a:t>
            </a:r>
          </a:p>
          <a:p>
            <a:pPr lvl="1"/>
            <a:r>
              <a:rPr lang="cs-CZ" dirty="0" err="1"/>
              <a:t>info</a:t>
            </a:r>
            <a:r>
              <a:rPr lang="cs-CZ" dirty="0"/>
              <a:t> o vnitřní struktuře digitálního objektu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4893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06461-B198-484D-AB9F-3608DEA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Národní digitální knihovna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B896C-FCD2-4304-B292-80C31D4A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/>
          <a:lstStyle/>
          <a:p>
            <a:r>
              <a:rPr lang="cs-CZ">
                <a:hlinkClick r:id="rId2"/>
              </a:rPr>
              <a:t>http://www.digitalniknihovna.cz</a:t>
            </a:r>
            <a:endParaRPr lang="cs-CZ"/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E01EE01-1658-49CD-A434-CB85ADD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" y="2684985"/>
            <a:ext cx="7132320" cy="35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745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roquest">
            <a:extLst>
              <a:ext uri="{FF2B5EF4-FFF2-40B4-BE49-F238E27FC236}">
                <a16:creationId xmlns:a16="http://schemas.microsoft.com/office/drawing/2014/main" id="{5522E593-BF50-49E1-9C50-7F940B22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8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D392DBE-0F10-45CE-B59A-7C667FE4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Správa e-zdrojů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37B580-736B-4734-9106-9313B36DA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akvizice EIZ</a:t>
            </a:r>
          </a:p>
          <a:p>
            <a:r>
              <a:rPr lang="cs-CZ" dirty="0">
                <a:solidFill>
                  <a:schemeClr val="tx1"/>
                </a:solidFill>
              </a:rPr>
              <a:t>propagace</a:t>
            </a:r>
          </a:p>
          <a:p>
            <a:r>
              <a:rPr lang="cs-CZ" dirty="0">
                <a:solidFill>
                  <a:schemeClr val="tx1"/>
                </a:solidFill>
              </a:rPr>
              <a:t>školení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5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39749F-6D6C-42F1-B16C-25A94013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2D1296-DD6D-4695-B444-BAD4496F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nákup zdrojů</a:t>
            </a:r>
          </a:p>
          <a:p>
            <a:r>
              <a:rPr lang="cs-CZ" dirty="0"/>
              <a:t>sledování produkce a trendů</a:t>
            </a:r>
          </a:p>
          <a:p>
            <a:r>
              <a:rPr lang="cs-CZ" dirty="0"/>
              <a:t>zkušební přístup</a:t>
            </a:r>
          </a:p>
          <a:p>
            <a:r>
              <a:rPr lang="cs-CZ" dirty="0"/>
              <a:t>zohlednit požadavky uživatelů</a:t>
            </a:r>
          </a:p>
          <a:p>
            <a:r>
              <a:rPr lang="cs-CZ" dirty="0"/>
              <a:t>zohlednit statistiky</a:t>
            </a:r>
          </a:p>
          <a:p>
            <a:r>
              <a:rPr lang="cs-CZ" dirty="0"/>
              <a:t>producenti a zprostředkovatelé – např. </a:t>
            </a:r>
            <a:r>
              <a:rPr lang="cs-CZ" dirty="0" err="1"/>
              <a:t>AiP</a:t>
            </a:r>
            <a:r>
              <a:rPr lang="cs-CZ" dirty="0"/>
              <a:t>, </a:t>
            </a:r>
            <a:r>
              <a:rPr lang="cs-CZ" dirty="0" err="1"/>
              <a:t>Suweco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8277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B983-1C6F-4B7F-9870-94B6EBA7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7CD01C-5196-4AA8-999C-F55E17AF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školení uživatelů</a:t>
            </a:r>
          </a:p>
          <a:p>
            <a:r>
              <a:rPr lang="cs-CZ" dirty="0"/>
              <a:t>návody a manuály</a:t>
            </a:r>
          </a:p>
          <a:p>
            <a:r>
              <a:rPr lang="cs-CZ" dirty="0"/>
              <a:t>osobní konzultace uživatelům</a:t>
            </a:r>
          </a:p>
          <a:p>
            <a:r>
              <a:rPr lang="cs-CZ" dirty="0"/>
              <a:t>integrace do výuky</a:t>
            </a:r>
          </a:p>
          <a:p>
            <a:r>
              <a:rPr lang="cs-CZ" dirty="0"/>
              <a:t>školení, semináře a konference</a:t>
            </a:r>
          </a:p>
          <a:p>
            <a:pPr lvl="1"/>
            <a:r>
              <a:rPr lang="cs-CZ" dirty="0" err="1"/>
              <a:t>Inforum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3404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anÄnÃ­, Analytics, Rozmazat, PodnikÃ¡nÃ­, Detail">
            <a:extLst>
              <a:ext uri="{FF2B5EF4-FFF2-40B4-BE49-F238E27FC236}">
                <a16:creationId xmlns:a16="http://schemas.microsoft.com/office/drawing/2014/main" id="{F333D7E5-35CC-4AE0-9C19-01AF6801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6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495E678-832C-4900-95C1-6ED5738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Statistiky, evidence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3268F7-82B3-4C4B-A8E3-9F39CDC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726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3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5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7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9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4CBB38-17C5-457D-BAFD-6FC8044E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0" dirty="0"/>
              <a:t>Nevěřím žádné </a:t>
            </a:r>
            <a:r>
              <a:rPr lang="cs-CZ" sz="9600" dirty="0">
                <a:solidFill>
                  <a:schemeClr val="accent1"/>
                </a:solidFill>
              </a:rPr>
              <a:t>statistice</a:t>
            </a:r>
            <a:r>
              <a:rPr lang="cs-CZ" sz="5400" b="0" dirty="0"/>
              <a:t>, kterou jsem sám nezfalšoval.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292520-AE6C-45D5-869D-D062A30B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511037"/>
            <a:ext cx="4603019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cs-CZ" altLang="cs-CZ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Winston </a:t>
            </a:r>
            <a:r>
              <a:rPr lang="cs-CZ" altLang="cs-CZ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Churchil</a:t>
            </a:r>
            <a:endParaRPr lang="en-US" altLang="cs-CZ" sz="2000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0" name="Picture 2" descr="VÃ½sledek obrÃ¡zku pro churchill">
            <a:extLst>
              <a:ext uri="{FF2B5EF4-FFF2-40B4-BE49-F238E27FC236}">
                <a16:creationId xmlns:a16="http://schemas.microsoft.com/office/drawing/2014/main" id="{8F233E14-6432-41D9-8995-9B43551A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r="22167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6" name="Straight Connector 81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08A264-71AA-41D2-828F-42B06AE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Profilování KF</a:t>
            </a:r>
          </a:p>
        </p:txBody>
      </p:sp>
      <p:pic>
        <p:nvPicPr>
          <p:cNvPr id="4" name="Picture 2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7DB2B12A-3753-4F1A-B1EB-9E5C03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080489"/>
            <a:ext cx="4001315" cy="44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DD7F2B-A66A-4FB8-8633-87132EE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trvalá a stěžejní funkce akvizice</a:t>
            </a:r>
          </a:p>
          <a:p>
            <a:r>
              <a:rPr lang="cs-CZ" dirty="0"/>
              <a:t>optimální struktura a profil fondu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2411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4CE3AD-C754-4F1E-A76F-1EDDF717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38B743-4443-4735-BFC2-B514F640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8C8D5-42F9-4ECF-8F17-605451A6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77" y="1413164"/>
            <a:ext cx="6723789" cy="5096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6000" dirty="0">
                <a:solidFill>
                  <a:srgbClr val="FFFFFF"/>
                </a:solidFill>
              </a:rPr>
              <a:t>Nejsou důležitá data, ale jejich správná </a:t>
            </a:r>
            <a:r>
              <a:rPr lang="cs-CZ" altLang="cs-CZ" sz="7200" dirty="0">
                <a:solidFill>
                  <a:srgbClr val="FFC000"/>
                </a:solidFill>
              </a:rPr>
              <a:t>interpretace!</a:t>
            </a:r>
          </a:p>
          <a:p>
            <a:endParaRPr lang="cs-CZ" sz="6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VÃ½sledek obrÃ¡zku pro vykÅiÄnÃ­k">
            <a:extLst>
              <a:ext uri="{FF2B5EF4-FFF2-40B4-BE49-F238E27FC236}">
                <a16:creationId xmlns:a16="http://schemas.microsoft.com/office/drawing/2014/main" id="{ADCAA027-E08B-41B2-8F4F-3422757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625600"/>
            <a:ext cx="38909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0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DB76B-746F-489F-907E-584949A2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Statistiky v knihovnách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C5096-EC94-463F-A1AC-EE68B312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96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roční výkaz knihovny</a:t>
            </a:r>
          </a:p>
          <a:p>
            <a:pPr lvl="1"/>
            <a:r>
              <a:rPr lang="cs-CZ" altLang="cs-CZ" dirty="0"/>
              <a:t>akademické knihovny</a:t>
            </a:r>
          </a:p>
          <a:p>
            <a:pPr lvl="1"/>
            <a:r>
              <a:rPr lang="cs-CZ" altLang="cs-CZ" dirty="0">
                <a:hlinkClick r:id="rId2"/>
              </a:rPr>
              <a:t>veřejné knihovny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3"/>
              </a:rPr>
              <a:t>deník knihovny</a:t>
            </a:r>
            <a:endParaRPr lang="cs-CZ" altLang="cs-CZ" dirty="0"/>
          </a:p>
          <a:p>
            <a:pPr lvl="1"/>
            <a:r>
              <a:rPr lang="cs-CZ" altLang="cs-CZ" dirty="0"/>
              <a:t>evidence kulturních akcí veřejné knihovny</a:t>
            </a:r>
          </a:p>
          <a:p>
            <a:pPr lvl="1"/>
            <a:r>
              <a:rPr lang="cs-CZ" altLang="cs-CZ" dirty="0"/>
              <a:t>podklad pro roční výkaz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4"/>
              </a:rPr>
              <a:t>metodika</a:t>
            </a:r>
            <a:r>
              <a:rPr lang="cs-CZ" altLang="cs-CZ" dirty="0"/>
              <a:t> pro měření virtuálních návštěv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více informací na </a:t>
            </a:r>
            <a:r>
              <a:rPr lang="cs-CZ" altLang="cs-CZ" dirty="0">
                <a:hlinkClick r:id="rId5"/>
              </a:rPr>
              <a:t>webu NKP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26939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8231B-350B-4EA7-93C3-98DBAFC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Možnosti výstupů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A085EBA-E446-4280-A63D-1E13132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286603"/>
            <a:ext cx="4518025" cy="2922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394398D-8238-465A-9B91-9E259B5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3483512"/>
            <a:ext cx="4518025" cy="266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6E04380-CD24-4DA1-9436-926B86B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2459419"/>
            <a:ext cx="6665476" cy="26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199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0809E-171A-404B-B8C9-D2536299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Benchmarking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12EA50-C6AD-4190-83E7-0ED6A525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nástroj strategického managementu</a:t>
            </a:r>
          </a:p>
          <a:p>
            <a:pPr lvl="1"/>
            <a:r>
              <a:rPr lang="cs-CZ" altLang="cs-CZ" dirty="0"/>
              <a:t>vznik – 80. léta Xerox</a:t>
            </a:r>
          </a:p>
          <a:p>
            <a:r>
              <a:rPr lang="cs-CZ" altLang="cs-CZ" dirty="0"/>
              <a:t>srovnání s jinými knihovnami</a:t>
            </a:r>
          </a:p>
          <a:p>
            <a:pPr lvl="1"/>
            <a:r>
              <a:rPr lang="cs-CZ" altLang="cs-CZ" dirty="0"/>
              <a:t>zlepšení praxe</a:t>
            </a:r>
          </a:p>
          <a:p>
            <a:pPr lvl="1"/>
            <a:r>
              <a:rPr lang="cs-CZ" altLang="cs-CZ" dirty="0"/>
              <a:t>efektivnost služeb</a:t>
            </a:r>
          </a:p>
          <a:p>
            <a:pPr lvl="1"/>
            <a:r>
              <a:rPr lang="cs-CZ" altLang="cs-CZ" dirty="0"/>
              <a:t>kvalifikace a schopnosti zaměstnanců</a:t>
            </a:r>
          </a:p>
          <a:p>
            <a:pPr lvl="1"/>
            <a:r>
              <a:rPr lang="cs-CZ" altLang="cs-CZ" dirty="0"/>
              <a:t>potřeby uživatelů</a:t>
            </a:r>
          </a:p>
          <a:p>
            <a:pPr lvl="1"/>
            <a:r>
              <a:rPr lang="cs-CZ" altLang="cs-CZ" dirty="0"/>
              <a:t>podklady pro zřizovatele</a:t>
            </a:r>
          </a:p>
          <a:p>
            <a:r>
              <a:rPr lang="cs-CZ" altLang="cs-CZ" dirty="0"/>
              <a:t>uplatnění nejlepších výsledků ve vlastní knihovně</a:t>
            </a:r>
          </a:p>
        </p:txBody>
      </p:sp>
    </p:spTree>
    <p:extLst>
      <p:ext uri="{BB962C8B-B14F-4D97-AF65-F5344CB8AC3E}">
        <p14:creationId xmlns:p14="http://schemas.microsoft.com/office/powerpoint/2010/main" val="18555040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BB60E-9D0D-436E-856E-0719020A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cs-CZ" sz="4100"/>
              <a:t>Dělení benchmarkingu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3BD240C1-2A1F-4912-9648-CE0DA1CC3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5436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53772058-9707-4E46-BD52-E7F53E7B0886}"/>
              </a:ext>
            </a:extLst>
          </p:cNvPr>
          <p:cNvSpPr txBox="1"/>
          <p:nvPr/>
        </p:nvSpPr>
        <p:spPr>
          <a:xfrm>
            <a:off x="2397760" y="3596640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srovnávání podobných institucí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3FBB94C-9506-46B9-AEC5-94D56836693B}"/>
              </a:ext>
            </a:extLst>
          </p:cNvPr>
          <p:cNvSpPr txBox="1"/>
          <p:nvPr/>
        </p:nvSpPr>
        <p:spPr>
          <a:xfrm>
            <a:off x="4328160" y="3614863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srovnávání uvnitř instituce</a:t>
            </a:r>
          </a:p>
        </p:txBody>
      </p:sp>
    </p:spTree>
    <p:extLst>
      <p:ext uri="{BB962C8B-B14F-4D97-AF65-F5344CB8AC3E}">
        <p14:creationId xmlns:p14="http://schemas.microsoft.com/office/powerpoint/2010/main" val="38247526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770ED-BF39-4454-890D-2DEAC1C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5399F1-C014-463F-9D50-D46D5DB8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konkurenční</a:t>
            </a:r>
            <a:r>
              <a:rPr lang="cs-CZ" dirty="0"/>
              <a:t> – orientace na produkty a služby, porovnání s přímými konkurenty, velmi náročné</a:t>
            </a:r>
          </a:p>
          <a:p>
            <a:r>
              <a:rPr lang="cs-CZ" b="1" dirty="0"/>
              <a:t>funkcionální</a:t>
            </a:r>
            <a:r>
              <a:rPr lang="cs-CZ" dirty="0"/>
              <a:t> – orientace na jednu nebo více funkci organizace</a:t>
            </a:r>
          </a:p>
          <a:p>
            <a:r>
              <a:rPr lang="cs-CZ" b="1" dirty="0"/>
              <a:t>procesní (generický) </a:t>
            </a:r>
            <a:r>
              <a:rPr lang="cs-CZ" dirty="0"/>
              <a:t>– orientace na konkrétní procesy organizací s podobnou činností (nemusí být konkurenti)</a:t>
            </a:r>
          </a:p>
          <a:p>
            <a:r>
              <a:rPr lang="cs-CZ" b="1" dirty="0"/>
              <a:t>zákaznický</a:t>
            </a:r>
            <a:r>
              <a:rPr lang="cs-CZ" dirty="0"/>
              <a:t> - srovnává poskytované služby a požadavky uživatelů/zákazníků</a:t>
            </a:r>
          </a:p>
          <a:p>
            <a:r>
              <a:rPr lang="cs-CZ" b="1" dirty="0"/>
              <a:t>taktický</a:t>
            </a:r>
            <a:r>
              <a:rPr lang="cs-CZ" dirty="0"/>
              <a:t> - procesy v jednotlivých odvětvích</a:t>
            </a:r>
          </a:p>
        </p:txBody>
      </p:sp>
    </p:spTree>
    <p:extLst>
      <p:ext uri="{BB962C8B-B14F-4D97-AF65-F5344CB8AC3E}">
        <p14:creationId xmlns:p14="http://schemas.microsoft.com/office/powerpoint/2010/main" val="32730617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D0479-83BF-4E66-A5C3-41C2306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52766A-8144-4FFC-B295-53AF358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>
                <a:hlinkClick r:id="rId2"/>
              </a:rPr>
              <a:t>Projekt „</a:t>
            </a:r>
            <a:r>
              <a:rPr lang="cs-CZ" altLang="cs-CZ" dirty="0" err="1">
                <a:hlinkClick r:id="rId2"/>
              </a:rPr>
              <a:t>Benchmarking</a:t>
            </a:r>
            <a:r>
              <a:rPr lang="cs-CZ" altLang="cs-CZ" dirty="0">
                <a:hlinkClick r:id="rId2"/>
              </a:rPr>
              <a:t> knihoven“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/>
              <a:t>článek </a:t>
            </a:r>
            <a:r>
              <a:rPr lang="cs-CZ" altLang="cs-CZ" dirty="0" err="1">
                <a:hlinkClick r:id="rId3"/>
              </a:rPr>
              <a:t>Benchmarking</a:t>
            </a:r>
            <a:r>
              <a:rPr lang="cs-CZ" altLang="cs-CZ" dirty="0">
                <a:hlinkClick r:id="rId3"/>
              </a:rPr>
              <a:t> knihoven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přednáška </a:t>
            </a:r>
            <a:r>
              <a:rPr lang="cs-CZ" altLang="cs-CZ" dirty="0">
                <a:hlinkClick r:id="rId4"/>
              </a:rPr>
              <a:t>Měření výkonu a činnosti knihoven: projekt </a:t>
            </a:r>
            <a:r>
              <a:rPr lang="cs-CZ" altLang="cs-CZ" dirty="0" err="1">
                <a:hlinkClick r:id="rId4"/>
              </a:rPr>
              <a:t>Benchmarking</a:t>
            </a:r>
            <a:r>
              <a:rPr lang="cs-CZ" altLang="cs-CZ" dirty="0">
                <a:hlinkClick r:id="rId4"/>
              </a:rPr>
              <a:t> knihoven</a:t>
            </a:r>
            <a:r>
              <a:rPr lang="cs-CZ" altLang="cs-CZ" dirty="0"/>
              <a:t> (v rámci Bloku expertů)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prezentace </a:t>
            </a:r>
            <a:r>
              <a:rPr lang="cs-CZ" altLang="cs-CZ" dirty="0" err="1">
                <a:hlinkClick r:id="rId5"/>
              </a:rPr>
              <a:t>Benchmarking</a:t>
            </a:r>
            <a:r>
              <a:rPr lang="cs-CZ" altLang="cs-CZ" dirty="0">
                <a:hlinkClick r:id="rId5"/>
              </a:rPr>
              <a:t> jako EBL metoda v KUK MU Brno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Z. Dohnálková</a:t>
            </a:r>
          </a:p>
        </p:txBody>
      </p:sp>
    </p:spTree>
    <p:extLst>
      <p:ext uri="{BB962C8B-B14F-4D97-AF65-F5344CB8AC3E}">
        <p14:creationId xmlns:p14="http://schemas.microsoft.com/office/powerpoint/2010/main" val="27824178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A230B3-9CB2-4E22-BC88-2F2A4FCD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Akademické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7DA55D-3C10-4876-9AF5-64A8CA18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 pod AKVŠ</a:t>
            </a:r>
          </a:p>
          <a:p>
            <a:r>
              <a:rPr lang="cs-CZ" dirty="0"/>
              <a:t>hledání systému</a:t>
            </a:r>
          </a:p>
          <a:p>
            <a:pPr lvl="1"/>
            <a:r>
              <a:rPr lang="cs-CZ" dirty="0" err="1"/>
              <a:t>LibQual</a:t>
            </a:r>
            <a:r>
              <a:rPr lang="cs-CZ" dirty="0"/>
              <a:t>+, BIX, jiný na míru</a:t>
            </a:r>
          </a:p>
          <a:p>
            <a:r>
              <a:rPr lang="cs-CZ" dirty="0"/>
              <a:t>nová podoba ročního výkazu AK</a:t>
            </a:r>
          </a:p>
          <a:p>
            <a:pPr lvl="1"/>
            <a:r>
              <a:rPr lang="cs-CZ" dirty="0"/>
              <a:t>workshopy odborníků</a:t>
            </a:r>
          </a:p>
          <a:p>
            <a:r>
              <a:rPr lang="cs-CZ" dirty="0"/>
              <a:t>řešení v roce 2015???  ne říjen 2018!!!</a:t>
            </a:r>
          </a:p>
          <a:p>
            <a:pPr lvl="1"/>
            <a:r>
              <a:rPr lang="cs-CZ" dirty="0"/>
              <a:t>zatím systém pro sběr, chystá se analytika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928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72863-5928-4A69-BF48-5A2BAAE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měření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D6CD4E-BD66-42E1-BDDC-BF4CA702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ROI = return on </a:t>
            </a:r>
            <a:r>
              <a:rPr lang="cs-CZ" dirty="0" err="1"/>
              <a:t>investments</a:t>
            </a:r>
            <a:endParaRPr lang="cs-CZ" dirty="0"/>
          </a:p>
          <a:p>
            <a:pPr lvl="1"/>
            <a:r>
              <a:rPr lang="cs-CZ" dirty="0"/>
              <a:t>návratnost investic</a:t>
            </a:r>
          </a:p>
          <a:p>
            <a:pPr lvl="1"/>
            <a:r>
              <a:rPr lang="cs-CZ" dirty="0"/>
              <a:t>kolikrát se vrátí každá investovaná koruna</a:t>
            </a:r>
          </a:p>
          <a:p>
            <a:pPr lvl="1"/>
            <a:r>
              <a:rPr lang="cs-CZ" dirty="0" err="1"/>
              <a:t>MěK</a:t>
            </a:r>
            <a:r>
              <a:rPr lang="cs-CZ" dirty="0"/>
              <a:t> v Praze</a:t>
            </a:r>
          </a:p>
          <a:p>
            <a:r>
              <a:rPr lang="cs-CZ" dirty="0"/>
              <a:t>datová analytika</a:t>
            </a:r>
          </a:p>
          <a:p>
            <a:pPr lvl="1"/>
            <a:r>
              <a:rPr lang="cs-CZ" dirty="0"/>
              <a:t>chování uživatelů v systémech knihoven</a:t>
            </a:r>
          </a:p>
        </p:txBody>
      </p:sp>
    </p:spTree>
    <p:extLst>
      <p:ext uri="{BB962C8B-B14F-4D97-AF65-F5344CB8AC3E}">
        <p14:creationId xmlns:p14="http://schemas.microsoft.com/office/powerpoint/2010/main" val="29021954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3E00694-E403-4987-8634-15F6D8E4C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92AB27AC-62A6-4C39-A1BB-F64F214A0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94697"/>
              </p:ext>
            </p:extLst>
          </p:nvPr>
        </p:nvGraphicFramePr>
        <p:xfrm>
          <a:off x="1036319" y="680936"/>
          <a:ext cx="10119362" cy="524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82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467B6-0FFE-43C7-95F5-C695E7A1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Hledisko profilování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17B7C2-CA1F-4067-A4B0-B8AABD57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57657"/>
          </a:xfrm>
        </p:spPr>
        <p:txBody>
          <a:bodyPr/>
          <a:lstStyle/>
          <a:p>
            <a:r>
              <a:rPr lang="cs-CZ" dirty="0"/>
              <a:t>tematické - klasifikace v knihovně</a:t>
            </a:r>
          </a:p>
          <a:p>
            <a:r>
              <a:rPr lang="cs-CZ" dirty="0"/>
              <a:t>druhové - druhy dokumentů</a:t>
            </a:r>
          </a:p>
          <a:p>
            <a:r>
              <a:rPr lang="cs-CZ" dirty="0"/>
              <a:t>geografické – významné země dle expertů </a:t>
            </a:r>
          </a:p>
          <a:p>
            <a:r>
              <a:rPr lang="cs-CZ" dirty="0"/>
              <a:t>institucionální – top pracoviště</a:t>
            </a:r>
          </a:p>
          <a:p>
            <a:r>
              <a:rPr lang="cs-CZ" dirty="0"/>
              <a:t>autorské – top autoři oboru</a:t>
            </a:r>
          </a:p>
          <a:p>
            <a:r>
              <a:rPr lang="cs-CZ" dirty="0"/>
              <a:t>životnost – zastarávání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81061790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propagace">
            <a:extLst>
              <a:ext uri="{FF2B5EF4-FFF2-40B4-BE49-F238E27FC236}">
                <a16:creationId xmlns:a16="http://schemas.microsoft.com/office/drawing/2014/main" id="{E371816A-E7E2-4FAA-93BE-92ED278E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23697BE-7353-40C9-BB51-73B650D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FBAADA-50EE-425F-A440-CBEF44EE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jak dát o knihovně vědět</a:t>
            </a:r>
          </a:p>
          <a:p>
            <a:r>
              <a:rPr lang="cs-CZ" dirty="0">
                <a:solidFill>
                  <a:schemeClr val="tx1"/>
                </a:solidFill>
              </a:rPr>
              <a:t>jaké nástroje používat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2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9785A-FE8B-4528-964A-793950A6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Základní oblasti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89DEC6-EC37-4705-8119-1E4248B8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57388"/>
            <a:ext cx="10912475" cy="4249737"/>
          </a:xfrm>
        </p:spPr>
        <p:txBody>
          <a:bodyPr>
            <a:normAutofit/>
          </a:bodyPr>
          <a:lstStyle/>
          <a:p>
            <a:r>
              <a:rPr lang="cs-CZ" altLang="cs-CZ" dirty="0"/>
              <a:t>druh knihovny </a:t>
            </a:r>
            <a:r>
              <a:rPr lang="cs-CZ" altLang="cs-CZ" sz="2800" dirty="0"/>
              <a:t>(jakou knihovnu propagujeme)</a:t>
            </a:r>
          </a:p>
          <a:p>
            <a:r>
              <a:rPr lang="cs-CZ" altLang="cs-CZ" dirty="0"/>
              <a:t>objekt propagace</a:t>
            </a:r>
            <a:r>
              <a:rPr lang="cs-CZ" altLang="cs-CZ" sz="2800" dirty="0"/>
              <a:t> (co chceme propagovat)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cílová skupiny</a:t>
            </a:r>
            <a:r>
              <a:rPr lang="cs-CZ" altLang="cs-CZ" sz="2800" dirty="0"/>
              <a:t> (pro koho)</a:t>
            </a:r>
            <a:endParaRPr lang="cs-CZ" altLang="cs-CZ" dirty="0"/>
          </a:p>
          <a:p>
            <a:r>
              <a:rPr lang="cs-CZ" altLang="cs-CZ" dirty="0"/>
              <a:t>cíle propagace</a:t>
            </a:r>
            <a:r>
              <a:rPr lang="cs-CZ" altLang="cs-CZ" sz="2800" dirty="0"/>
              <a:t> (čeho chceme dosáhnout)</a:t>
            </a:r>
            <a:endParaRPr lang="cs-CZ" altLang="cs-CZ" dirty="0"/>
          </a:p>
          <a:p>
            <a:r>
              <a:rPr lang="cs-CZ" altLang="cs-CZ" dirty="0"/>
              <a:t>forma propagace</a:t>
            </a:r>
            <a:r>
              <a:rPr lang="cs-CZ" altLang="cs-CZ" sz="2800" dirty="0"/>
              <a:t> (jak budeme propagovat, jaké nástroje použijeme)</a:t>
            </a:r>
            <a:endParaRPr lang="cs-CZ" altLang="cs-CZ" dirty="0"/>
          </a:p>
          <a:p>
            <a:r>
              <a:rPr lang="cs-CZ" altLang="cs-CZ" dirty="0"/>
              <a:t>místo propagace</a:t>
            </a:r>
            <a:r>
              <a:rPr lang="cs-CZ" altLang="cs-CZ" sz="2800" dirty="0"/>
              <a:t> (kde budeme propagovat)</a:t>
            </a:r>
          </a:p>
        </p:txBody>
      </p:sp>
    </p:spTree>
    <p:extLst>
      <p:ext uri="{BB962C8B-B14F-4D97-AF65-F5344CB8AC3E}">
        <p14:creationId xmlns:p14="http://schemas.microsoft.com/office/powerpoint/2010/main" val="27220718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8F7C4-A960-4652-96C3-FE83CA0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budeme propagovat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892508-2115-4FDF-B65B-F03C0A88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/>
          </a:bodyPr>
          <a:lstStyle/>
          <a:p>
            <a:r>
              <a:rPr lang="cs-CZ" altLang="cs-CZ" dirty="0"/>
              <a:t>přesně popsat předmět propagace</a:t>
            </a:r>
          </a:p>
          <a:p>
            <a:pPr lvl="1"/>
            <a:r>
              <a:rPr lang="cs-CZ" altLang="cs-CZ" dirty="0"/>
              <a:t>služba - EDD, MVS, kopírování</a:t>
            </a:r>
          </a:p>
          <a:p>
            <a:pPr lvl="1"/>
            <a:r>
              <a:rPr lang="cs-CZ" altLang="cs-CZ" dirty="0"/>
              <a:t>produkt - vlastní katalog, EIZ</a:t>
            </a:r>
          </a:p>
          <a:p>
            <a:pPr lvl="1"/>
            <a:r>
              <a:rPr lang="cs-CZ" altLang="cs-CZ" dirty="0"/>
              <a:t>image - např. změna image knihovny, budování a posílení značky</a:t>
            </a:r>
          </a:p>
          <a:p>
            <a:r>
              <a:rPr lang="cs-CZ" altLang="cs-CZ" dirty="0"/>
              <a:t>znát ho a vědět o něm vše</a:t>
            </a:r>
          </a:p>
          <a:p>
            <a:pPr lvl="1"/>
            <a:r>
              <a:rPr lang="cs-CZ" altLang="cs-CZ" dirty="0"/>
              <a:t>klady i zápory</a:t>
            </a:r>
          </a:p>
          <a:p>
            <a:pPr lvl="1"/>
            <a:r>
              <a:rPr lang="cs-CZ" altLang="cs-CZ" dirty="0"/>
              <a:t>v čem je přínos</a:t>
            </a:r>
          </a:p>
          <a:p>
            <a:pPr lvl="1"/>
            <a:r>
              <a:rPr lang="cs-CZ" altLang="cs-CZ" dirty="0"/>
              <a:t>proč začít používat</a:t>
            </a:r>
          </a:p>
        </p:txBody>
      </p:sp>
    </p:spTree>
    <p:extLst>
      <p:ext uri="{BB962C8B-B14F-4D97-AF65-F5344CB8AC3E}">
        <p14:creationId xmlns:p14="http://schemas.microsoft.com/office/powerpoint/2010/main" val="39160000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58949-FDA8-4836-8B56-1A88170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Cílová skupina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66D2A55B-2A12-4CEA-B8B3-C27F43AF0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701136"/>
              </p:ext>
            </p:extLst>
          </p:nvPr>
        </p:nvGraphicFramePr>
        <p:xfrm>
          <a:off x="1096963" y="3934691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FC412CC5-30D4-4346-8E3E-17FF689A9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944890"/>
              </p:ext>
            </p:extLst>
          </p:nvPr>
        </p:nvGraphicFramePr>
        <p:xfrm>
          <a:off x="1096963" y="1828800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2C8232E-9F4F-44E4-B09C-3E90A7FC8C2F}"/>
              </a:ext>
            </a:extLst>
          </p:cNvPr>
          <p:cNvSpPr txBox="1"/>
          <p:nvPr/>
        </p:nvSpPr>
        <p:spPr>
          <a:xfrm>
            <a:off x="360371" y="1847272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AKADEMICKÉ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7E0024F-004C-4725-9EDF-096A29181AAF}"/>
              </a:ext>
            </a:extLst>
          </p:cNvPr>
          <p:cNvSpPr txBox="1"/>
          <p:nvPr/>
        </p:nvSpPr>
        <p:spPr>
          <a:xfrm>
            <a:off x="360371" y="3934691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ZÁKLADNÍ</a:t>
            </a:r>
          </a:p>
        </p:txBody>
      </p:sp>
    </p:spTree>
    <p:extLst>
      <p:ext uri="{BB962C8B-B14F-4D97-AF65-F5344CB8AC3E}">
        <p14:creationId xmlns:p14="http://schemas.microsoft.com/office/powerpoint/2010/main" val="8353108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3DBCA4-9E54-4842-BF8A-D6C088DF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BF43AA-1CCC-4A80-82F4-7A66F6771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proč propagujeme???</a:t>
            </a:r>
          </a:p>
          <a:p>
            <a:r>
              <a:rPr lang="cs-CZ" altLang="cs-CZ" dirty="0"/>
              <a:t>jaký má být výsledek???</a:t>
            </a:r>
          </a:p>
          <a:p>
            <a:pPr lvl="1"/>
            <a:r>
              <a:rPr lang="cs-CZ" altLang="cs-CZ" dirty="0"/>
              <a:t>dostat do povědomí</a:t>
            </a:r>
          </a:p>
          <a:p>
            <a:pPr lvl="1"/>
            <a:r>
              <a:rPr lang="cs-CZ" altLang="cs-CZ" dirty="0"/>
              <a:t>naučit efektivně využívat</a:t>
            </a:r>
          </a:p>
          <a:p>
            <a:pPr lvl="1"/>
            <a:r>
              <a:rPr lang="cs-CZ" altLang="cs-CZ" dirty="0"/>
              <a:t>lobby u vedení, ZŘIZOVATELE</a:t>
            </a:r>
          </a:p>
          <a:p>
            <a:pPr lvl="1"/>
            <a:r>
              <a:rPr lang="cs-CZ" altLang="cs-CZ" dirty="0"/>
              <a:t>???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9507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CA82C-F1B5-4F02-80AD-BB5BA7DD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D0D2A6-7EED-4FEE-A3AA-CA3837FD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altLang="cs-CZ" dirty="0"/>
              <a:t>nezanedbávat klasickou propagaci</a:t>
            </a:r>
          </a:p>
          <a:p>
            <a:pPr lvl="1"/>
            <a:r>
              <a:rPr lang="cs-CZ" altLang="cs-CZ" dirty="0"/>
              <a:t>nástěnky, upozornění na dveřích, propagační materiály</a:t>
            </a:r>
          </a:p>
          <a:p>
            <a:r>
              <a:rPr lang="cs-CZ" altLang="cs-CZ" dirty="0"/>
              <a:t>propagace v online prostředí</a:t>
            </a:r>
          </a:p>
          <a:p>
            <a:pPr lvl="1"/>
            <a:r>
              <a:rPr lang="cs-CZ" altLang="cs-CZ" dirty="0"/>
              <a:t>web knihovny</a:t>
            </a:r>
          </a:p>
          <a:p>
            <a:pPr lvl="1"/>
            <a:r>
              <a:rPr lang="cs-CZ" altLang="cs-CZ" dirty="0"/>
              <a:t>sdílení online</a:t>
            </a:r>
          </a:p>
          <a:p>
            <a:pPr lvl="2"/>
            <a:r>
              <a:rPr lang="cs-CZ" altLang="cs-CZ" dirty="0"/>
              <a:t>dokumenty (</a:t>
            </a:r>
            <a:r>
              <a:rPr lang="cs-CZ" altLang="cs-CZ" dirty="0" err="1">
                <a:hlinkClick r:id="rId2" action="ppaction://hlinkfile"/>
              </a:rPr>
              <a:t>Issuu</a:t>
            </a:r>
            <a:r>
              <a:rPr lang="cs-CZ" altLang="cs-CZ" dirty="0"/>
              <a:t>, </a:t>
            </a:r>
            <a:r>
              <a:rPr lang="cs-CZ" altLang="cs-CZ" dirty="0" err="1">
                <a:hlinkClick r:id="rId3" action="ppaction://hlinkfile"/>
              </a:rPr>
              <a:t>DocStock</a:t>
            </a:r>
            <a:r>
              <a:rPr lang="cs-CZ" altLang="cs-CZ" dirty="0"/>
              <a:t>,...), </a:t>
            </a:r>
            <a:r>
              <a:rPr lang="cs-CZ" altLang="cs-CZ" dirty="0" err="1"/>
              <a:t>videotutoriály</a:t>
            </a:r>
            <a:r>
              <a:rPr lang="cs-CZ" altLang="cs-CZ" dirty="0"/>
              <a:t> (</a:t>
            </a:r>
            <a:r>
              <a:rPr lang="cs-CZ" altLang="cs-CZ" dirty="0" err="1">
                <a:hlinkClick r:id="rId4"/>
              </a:rPr>
              <a:t>Screentoaster</a:t>
            </a:r>
            <a:r>
              <a:rPr lang="cs-CZ" altLang="cs-CZ" dirty="0"/>
              <a:t>, </a:t>
            </a:r>
            <a:r>
              <a:rPr lang="cs-CZ" altLang="cs-CZ" dirty="0" err="1">
                <a:hlinkClick r:id="rId5" action="ppaction://hlinkfile"/>
              </a:rPr>
              <a:t>Vimeo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blogy, RSS</a:t>
            </a:r>
          </a:p>
          <a:p>
            <a:pPr lvl="1"/>
            <a:r>
              <a:rPr lang="cs-CZ" altLang="cs-CZ" dirty="0" err="1"/>
              <a:t>komix</a:t>
            </a:r>
            <a:r>
              <a:rPr lang="cs-CZ" altLang="cs-CZ" dirty="0"/>
              <a:t>, virtuální prohlídky,...</a:t>
            </a:r>
          </a:p>
          <a:p>
            <a:pPr lvl="1"/>
            <a:r>
              <a:rPr lang="cs-CZ" altLang="cs-CZ" dirty="0"/>
              <a:t>obrazovky PC - pronájem ve Zlíně</a:t>
            </a:r>
          </a:p>
        </p:txBody>
      </p:sp>
    </p:spTree>
    <p:extLst>
      <p:ext uri="{BB962C8B-B14F-4D97-AF65-F5344CB8AC3E}">
        <p14:creationId xmlns:p14="http://schemas.microsoft.com/office/powerpoint/2010/main" val="26542665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BD9AD3-CB47-4CB6-9859-9F92A6E4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Propagujeme všude?</a:t>
            </a:r>
          </a:p>
        </p:txBody>
      </p:sp>
      <p:pic>
        <p:nvPicPr>
          <p:cNvPr id="23" name="Zástupný symbol pro obsah 4" descr="Obsah obrázku toaleta, interiér, objekt, zeď&#10;&#10;Popis se vygeneroval automaticky.">
            <a:extLst>
              <a:ext uri="{FF2B5EF4-FFF2-40B4-BE49-F238E27FC236}">
                <a16:creationId xmlns:a16="http://schemas.microsoft.com/office/drawing/2014/main" id="{E245C6B5-18F4-480D-8AD7-64064297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0" r="1" b="1"/>
          <a:stretch/>
        </p:blipFill>
        <p:spPr>
          <a:xfrm rot="5400000">
            <a:off x="91190" y="1441071"/>
            <a:ext cx="5086933" cy="344623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2381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Ã½sledek obrÃ¡zku pro propagace knihoven">
            <a:extLst>
              <a:ext uri="{FF2B5EF4-FFF2-40B4-BE49-F238E27FC236}">
                <a16:creationId xmlns:a16="http://schemas.microsoft.com/office/drawing/2014/main" id="{70F4F756-05D8-405D-AF02-3F77B3C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2" y="1274846"/>
            <a:ext cx="3200816" cy="4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ouvisejÃ­cÃ­ obrÃ¡zek">
            <a:extLst>
              <a:ext uri="{FF2B5EF4-FFF2-40B4-BE49-F238E27FC236}">
                <a16:creationId xmlns:a16="http://schemas.microsoft.com/office/drawing/2014/main" id="{A87FB4A8-4CE7-4410-A6AC-E1D698EC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4" y="1274846"/>
            <a:ext cx="3356685" cy="47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Obsah obrázku interiér, ležící, kniha, osoba&#10;&#10;Popis se vygeneroval automaticky.">
            <a:extLst>
              <a:ext uri="{FF2B5EF4-FFF2-40B4-BE49-F238E27FC236}">
                <a16:creationId xmlns:a16="http://schemas.microsoft.com/office/drawing/2014/main" id="{182DA3D9-8561-48ED-93C1-2049FEB2E7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6082"/>
          <a:stretch/>
        </p:blipFill>
        <p:spPr>
          <a:xfrm rot="5400000">
            <a:off x="7553685" y="2036913"/>
            <a:ext cx="4414561" cy="31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7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2C494-41EE-4407-8BB3-98F4E8D7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6CBF42-5A55-4704-81E6-DD13D20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e-mail, telefon, formulář na webu,...</a:t>
            </a:r>
          </a:p>
          <a:p>
            <a:r>
              <a:rPr lang="cs-CZ" altLang="cs-CZ" dirty="0"/>
              <a:t>sociální sítě</a:t>
            </a:r>
          </a:p>
          <a:p>
            <a:pPr lvl="1"/>
            <a:r>
              <a:rPr lang="cs-CZ" altLang="cs-CZ" dirty="0" err="1"/>
              <a:t>Facebook</a:t>
            </a:r>
            <a:r>
              <a:rPr lang="cs-CZ" altLang="cs-CZ" dirty="0"/>
              <a:t>, </a:t>
            </a:r>
            <a:r>
              <a:rPr lang="cs-CZ" altLang="cs-CZ" dirty="0" err="1"/>
              <a:t>Twitter</a:t>
            </a:r>
            <a:r>
              <a:rPr lang="cs-CZ" altLang="cs-CZ" dirty="0"/>
              <a:t>, </a:t>
            </a:r>
            <a:r>
              <a:rPr lang="cs-CZ" altLang="cs-CZ" dirty="0" err="1"/>
              <a:t>Ning</a:t>
            </a:r>
            <a:r>
              <a:rPr lang="cs-CZ" altLang="cs-CZ" dirty="0"/>
              <a:t>, </a:t>
            </a:r>
            <a:r>
              <a:rPr lang="cs-CZ" altLang="cs-CZ" dirty="0">
                <a:hlinkClick r:id="rId2"/>
              </a:rPr>
              <a:t>K4U</a:t>
            </a:r>
            <a:endParaRPr lang="cs-CZ" altLang="cs-CZ" dirty="0"/>
          </a:p>
          <a:p>
            <a:r>
              <a:rPr lang="cs-CZ" altLang="cs-CZ" dirty="0"/>
              <a:t>webové stránky</a:t>
            </a:r>
          </a:p>
          <a:p>
            <a:r>
              <a:rPr lang="cs-CZ" altLang="cs-CZ" dirty="0"/>
              <a:t>školení, propagační akce, průzkumy</a:t>
            </a:r>
          </a:p>
          <a:p>
            <a:r>
              <a:rPr lang="cs-CZ" altLang="cs-CZ" dirty="0"/>
              <a:t>osobní setkání - vyučující, open </a:t>
            </a:r>
            <a:r>
              <a:rPr lang="cs-CZ" altLang="cs-CZ" dirty="0" err="1"/>
              <a:t>coffee</a:t>
            </a:r>
            <a:endParaRPr lang="cs-CZ" altLang="cs-CZ" dirty="0"/>
          </a:p>
          <a:p>
            <a:r>
              <a:rPr lang="cs-CZ" altLang="cs-CZ" dirty="0"/>
              <a:t>média – lokální, celostátní</a:t>
            </a:r>
          </a:p>
          <a:p>
            <a:pPr lvl="1"/>
            <a:r>
              <a:rPr lang="cs-CZ" altLang="cs-CZ" dirty="0"/>
              <a:t>tiskové zprávy, pozvání do pořadů</a:t>
            </a:r>
          </a:p>
        </p:txBody>
      </p:sp>
    </p:spTree>
    <p:extLst>
      <p:ext uri="{BB962C8B-B14F-4D97-AF65-F5344CB8AC3E}">
        <p14:creationId xmlns:p14="http://schemas.microsoft.com/office/powerpoint/2010/main" val="40467049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2656E-F6F6-4693-ACDC-4503B04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oddělení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990D7E-6D78-46CD-91DE-92984852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velké knihovny</a:t>
            </a:r>
          </a:p>
          <a:p>
            <a:r>
              <a:rPr lang="cs-CZ" dirty="0"/>
              <a:t>zajišťují komunikaci s veřejností, médii,…</a:t>
            </a:r>
          </a:p>
          <a:p>
            <a:r>
              <a:rPr lang="cs-CZ" dirty="0"/>
              <a:t>jednotný vizuální styl, design manuál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20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Äasopisy, ÄtenÃ­, VolnÃ½ Äas, Informace, ÄÃ­st, Informovat">
            <a:extLst>
              <a:ext uri="{FF2B5EF4-FFF2-40B4-BE49-F238E27FC236}">
                <a16:creationId xmlns:a16="http://schemas.microsoft.com/office/drawing/2014/main" id="{CE849EAD-F1B9-4FC0-BBF4-68EFC465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E90B605-ECD1-46C2-9499-D0E89673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3628F8-0E25-4991-978B-32819C62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nakupujeme do knihovny</a:t>
            </a:r>
          </a:p>
          <a:p>
            <a:r>
              <a:rPr lang="cs-CZ" dirty="0">
                <a:solidFill>
                  <a:schemeClr val="tx1"/>
                </a:solidFill>
              </a:rPr>
              <a:t>kde najdeme informace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455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VÃ½sledek obrÃ¡zku pro kjm tramvaj">
            <a:extLst>
              <a:ext uri="{FF2B5EF4-FFF2-40B4-BE49-F238E27FC236}">
                <a16:creationId xmlns:a16="http://schemas.microsoft.com/office/drawing/2014/main" id="{2CDB0ADE-8E80-4375-B5E4-B26DECF8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2" r="-3" b="4555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C902B61B-A047-45A8-89EA-1DA16091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3" b="1181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pr oddÄlenÃ­ kjm">
            <a:extLst>
              <a:ext uri="{FF2B5EF4-FFF2-40B4-BE49-F238E27FC236}">
                <a16:creationId xmlns:a16="http://schemas.microsoft.com/office/drawing/2014/main" id="{89AF2FFF-DD70-4173-A693-9E76858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43351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Ã­cÃ­ obrÃ¡zek">
            <a:extLst>
              <a:ext uri="{FF2B5EF4-FFF2-40B4-BE49-F238E27FC236}">
                <a16:creationId xmlns:a16="http://schemas.microsoft.com/office/drawing/2014/main" id="{4758EAFD-8221-4DAC-964C-A851B0AC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3319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89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40BFB-5B01-4311-9283-AF8A0262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propagace?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5BB228-AFB7-4849-8B33-49507833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10304"/>
          </a:xfrm>
        </p:spPr>
        <p:txBody>
          <a:bodyPr/>
          <a:lstStyle/>
          <a:p>
            <a:r>
              <a:rPr lang="cs-CZ" altLang="cs-CZ" dirty="0" err="1"/>
              <a:t>guerrilla</a:t>
            </a:r>
            <a:r>
              <a:rPr lang="cs-CZ" altLang="cs-CZ" dirty="0"/>
              <a:t> marketing</a:t>
            </a:r>
          </a:p>
          <a:p>
            <a:pPr lvl="1"/>
            <a:r>
              <a:rPr lang="cs-CZ" altLang="cs-CZ" dirty="0" err="1">
                <a:hlinkClick r:id="rId2"/>
              </a:rPr>
              <a:t>Guerrilla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Readers</a:t>
            </a:r>
            <a:endParaRPr lang="cs-CZ" altLang="cs-CZ" dirty="0"/>
          </a:p>
          <a:p>
            <a:r>
              <a:rPr lang="cs-CZ" altLang="cs-CZ" dirty="0" err="1"/>
              <a:t>geolokace</a:t>
            </a:r>
            <a:endParaRPr lang="cs-CZ" altLang="cs-CZ" dirty="0"/>
          </a:p>
          <a:p>
            <a:pPr lvl="1"/>
            <a:r>
              <a:rPr lang="cs-CZ" altLang="cs-CZ" dirty="0" err="1"/>
              <a:t>geocaching</a:t>
            </a:r>
            <a:r>
              <a:rPr lang="cs-CZ" altLang="cs-CZ" dirty="0"/>
              <a:t>, </a:t>
            </a:r>
            <a:r>
              <a:rPr lang="cs-CZ" altLang="cs-CZ" dirty="0" err="1"/>
              <a:t>Gowalla</a:t>
            </a:r>
            <a:r>
              <a:rPr lang="cs-CZ" altLang="cs-CZ" dirty="0"/>
              <a:t>, </a:t>
            </a:r>
            <a:r>
              <a:rPr lang="cs-CZ" altLang="cs-CZ" dirty="0" err="1"/>
              <a:t>Foursquare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NYPL</a:t>
            </a:r>
            <a:r>
              <a:rPr lang="cs-CZ" altLang="cs-CZ" dirty="0"/>
              <a:t>, </a:t>
            </a:r>
            <a:r>
              <a:rPr lang="cs-CZ" altLang="cs-CZ" dirty="0" err="1"/>
              <a:t>LoC</a:t>
            </a:r>
            <a:endParaRPr lang="cs-CZ" altLang="cs-CZ" dirty="0"/>
          </a:p>
          <a:p>
            <a:r>
              <a:rPr lang="cs-CZ" altLang="cs-CZ" dirty="0"/>
              <a:t>slevové portály</a:t>
            </a:r>
          </a:p>
          <a:p>
            <a:r>
              <a:rPr lang="cs-CZ" altLang="cs-CZ" dirty="0"/>
              <a:t>něco jiného???</a:t>
            </a:r>
          </a:p>
        </p:txBody>
      </p:sp>
    </p:spTree>
    <p:extLst>
      <p:ext uri="{BB962C8B-B14F-4D97-AF65-F5344CB8AC3E}">
        <p14:creationId xmlns:p14="http://schemas.microsoft.com/office/powerpoint/2010/main" val="39392008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61DA6-580F-41AE-8ECC-86A09129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32E217-0DC3-43FF-BF3A-01C831AF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prostory knihovny</a:t>
            </a:r>
          </a:p>
          <a:p>
            <a:r>
              <a:rPr lang="cs-CZ" altLang="cs-CZ" dirty="0"/>
              <a:t>mimo knihovnu</a:t>
            </a:r>
          </a:p>
          <a:p>
            <a:r>
              <a:rPr lang="cs-CZ" altLang="cs-CZ" dirty="0"/>
              <a:t>online prostředí</a:t>
            </a:r>
          </a:p>
          <a:p>
            <a:r>
              <a:rPr lang="cs-CZ" altLang="cs-CZ" dirty="0"/>
              <a:t>možnost kombinace</a:t>
            </a:r>
          </a:p>
        </p:txBody>
      </p:sp>
    </p:spTree>
    <p:extLst>
      <p:ext uri="{BB962C8B-B14F-4D97-AF65-F5344CB8AC3E}">
        <p14:creationId xmlns:p14="http://schemas.microsoft.com/office/powerpoint/2010/main" val="13788756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kjm styl">
            <a:extLst>
              <a:ext uri="{FF2B5EF4-FFF2-40B4-BE49-F238E27FC236}">
                <a16:creationId xmlns:a16="http://schemas.microsoft.com/office/drawing/2014/main" id="{B9FCB328-F416-4B81-831D-769CD92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502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218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ek obrÃ¡zku pro kjm styl">
            <a:extLst>
              <a:ext uri="{FF2B5EF4-FFF2-40B4-BE49-F238E27FC236}">
                <a16:creationId xmlns:a16="http://schemas.microsoft.com/office/drawing/2014/main" id="{134C6430-AD6F-43E6-88DE-07374F54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031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3710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isterlibrariesnaple.files.wordpress.com/2015/07/dsc_8984.jpg">
            <a:extLst>
              <a:ext uri="{FF2B5EF4-FFF2-40B4-BE49-F238E27FC236}">
                <a16:creationId xmlns:a16="http://schemas.microsoft.com/office/drawing/2014/main" id="{E3AB2F2F-6FD0-488F-9A02-407AC3D4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0" b="36216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140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263F3F-9FBA-4127-9F92-F86F77A17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364" name="Picture 4" descr="VÃ½sledek obrÃ¡zku pro knihovna v aquaparku">
            <a:extLst>
              <a:ext uri="{FF2B5EF4-FFF2-40B4-BE49-F238E27FC236}">
                <a16:creationId xmlns:a16="http://schemas.microsoft.com/office/drawing/2014/main" id="{A7B2002C-EEEF-4ADB-8E5B-66696F4D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1" b="32637"/>
          <a:stretch/>
        </p:blipFill>
        <p:spPr bwMode="auto">
          <a:xfrm>
            <a:off x="20" y="10"/>
            <a:ext cx="753463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Ã½sledek obrÃ¡zku pro knihovna v aquaparku">
            <a:extLst>
              <a:ext uri="{FF2B5EF4-FFF2-40B4-BE49-F238E27FC236}">
                <a16:creationId xmlns:a16="http://schemas.microsoft.com/office/drawing/2014/main" id="{F80CE0B7-274F-4D99-B1D4-78574545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3" b="3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DD68E7F-659B-44FA-A7DB-573D131D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26236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knihovnÃ­ festival">
            <a:extLst>
              <a:ext uri="{FF2B5EF4-FFF2-40B4-BE49-F238E27FC236}">
                <a16:creationId xmlns:a16="http://schemas.microsoft.com/office/drawing/2014/main" id="{438E6ADC-028C-48A0-9EB8-1967CC11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328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379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id="{0B2F22E2-FF62-4A46-89EE-9A623691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3208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2161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nÃ¡stroje propagace">
            <a:extLst>
              <a:ext uri="{FF2B5EF4-FFF2-40B4-BE49-F238E27FC236}">
                <a16:creationId xmlns:a16="http://schemas.microsoft.com/office/drawing/2014/main" id="{F7B11148-40B4-4EA4-A880-9BCEB7BA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3" y="146642"/>
            <a:ext cx="9942193" cy="6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55DA7F-FEEA-40AD-B301-7F00A05CB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0"/>
            <a:ext cx="2804160" cy="2080260"/>
          </a:xfrm>
        </p:spPr>
        <p:txBody>
          <a:bodyPr/>
          <a:lstStyle/>
          <a:p>
            <a:r>
              <a:rPr lang="cs-CZ" b="1" dirty="0"/>
              <a:t>Nástroje propagace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2CD0344-6A06-4086-99BE-62E3C4322554}"/>
              </a:ext>
            </a:extLst>
          </p:cNvPr>
          <p:cNvSpPr txBox="1"/>
          <p:nvPr/>
        </p:nvSpPr>
        <p:spPr>
          <a:xfrm>
            <a:off x="5420695" y="5037514"/>
            <a:ext cx="1001126" cy="338554"/>
          </a:xfrm>
          <a:prstGeom prst="rect">
            <a:avLst/>
          </a:prstGeom>
          <a:solidFill>
            <a:srgbClr val="0386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Knihovna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5474C-3FD7-4F0E-A7A2-F1FDD76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A05801-E365-4543-BE80-B7AE4C1A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a soustavné</a:t>
            </a:r>
          </a:p>
          <a:p>
            <a:r>
              <a:rPr lang="cs-CZ" dirty="0"/>
              <a:t>návštěvy knihkupectví</a:t>
            </a:r>
          </a:p>
          <a:p>
            <a:r>
              <a:rPr lang="cs-CZ" dirty="0"/>
              <a:t>účast na knižních veletrzích a výstavách</a:t>
            </a:r>
          </a:p>
          <a:p>
            <a:r>
              <a:rPr lang="cs-CZ" dirty="0"/>
              <a:t>recenze, literární novinky</a:t>
            </a:r>
          </a:p>
          <a:p>
            <a:r>
              <a:rPr lang="cs-CZ" dirty="0"/>
              <a:t>ediční plány vydavatelů, knihkupců</a:t>
            </a:r>
          </a:p>
          <a:p>
            <a:r>
              <a:rPr lang="cs-CZ" dirty="0"/>
              <a:t>spolupráce s uživateli</a:t>
            </a:r>
          </a:p>
        </p:txBody>
      </p:sp>
    </p:spTree>
    <p:extLst>
      <p:ext uri="{BB962C8B-B14F-4D97-AF65-F5344CB8AC3E}">
        <p14:creationId xmlns:p14="http://schemas.microsoft.com/office/powerpoint/2010/main" val="31625113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3B3B6C5-748F-437C-AE76-DB11FEA9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7CEB5D-9BB2-475C-BA8D-AC88BB8C9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E142EE-2F47-4CC8-A7A8-E7E6BEC2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Skvělými službami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1A187C-DB91-499F-91A5-E1846133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cs-CZ" sz="2800" cap="all" spc="200" dirty="0">
                <a:solidFill>
                  <a:schemeClr val="tx2"/>
                </a:solidFill>
                <a:latin typeface="+mj-lt"/>
              </a:rPr>
              <a:t>propagujte</a:t>
            </a:r>
            <a:endParaRPr lang="en-US" sz="28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14AD1F-ADD5-46E7-966F-4C0290232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329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A701A-59C4-4BD6-B8F3-75FA63A4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C7488D-0FE0-4431-A85B-B431649E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85695"/>
            <a:ext cx="10058400" cy="4525265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tabLst/>
            </a:pPr>
            <a:r>
              <a:rPr lang="cs-CZ" altLang="cs-CZ" dirty="0"/>
              <a:t>STÖCKLOVÁ, Anna. </a:t>
            </a:r>
            <a:r>
              <a:rPr lang="cs-CZ" altLang="cs-CZ" i="1" dirty="0"/>
              <a:t>Organizace a ochrana knihovního fondu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Verze 1.0. Praha, 2008 [cit. 2011-09-13]. Dostupné z WWW</a:t>
            </a:r>
            <a:r>
              <a:rPr lang="en-US" altLang="cs-CZ" dirty="0"/>
              <a:t> po </a:t>
            </a:r>
            <a:r>
              <a:rPr lang="en-US" altLang="cs-CZ" dirty="0" err="1"/>
              <a:t>autentizaci</a:t>
            </a:r>
            <a:r>
              <a:rPr lang="cs-CZ" altLang="cs-CZ" dirty="0"/>
              <a:t>: </a:t>
            </a:r>
            <a:r>
              <a:rPr lang="en-US" altLang="cs-CZ" dirty="0">
                <a:hlinkClick r:id="rId2"/>
              </a:rPr>
              <a:t>http://texty.jinonice.cuni.cz/studijni-texty/stocklova-anna/stocklova_04.pdf/attachment_download/file</a:t>
            </a:r>
            <a:endParaRPr lang="en-US" altLang="cs-CZ" dirty="0"/>
          </a:p>
          <a:p>
            <a:pPr marL="361950" indent="-361950">
              <a:tabLst/>
            </a:pPr>
            <a:r>
              <a:rPr lang="cs-CZ" altLang="cs-CZ" i="1" dirty="0"/>
              <a:t>K</a:t>
            </a:r>
            <a:r>
              <a:rPr lang="en-US" altLang="cs-CZ" i="1" dirty="0" err="1"/>
              <a:t>nihovnick</a:t>
            </a:r>
            <a:r>
              <a:rPr lang="cs-CZ" altLang="cs-CZ" i="1" dirty="0"/>
              <a:t>é</a:t>
            </a:r>
            <a:r>
              <a:rPr lang="en-US" altLang="cs-CZ" i="1" dirty="0"/>
              <a:t> minimum</a:t>
            </a:r>
            <a:r>
              <a:rPr lang="cs-CZ" altLang="cs-CZ" i="1" dirty="0"/>
              <a:t>: příručka pro účastníky kurzu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Zlín, </a:t>
            </a:r>
            <a:r>
              <a:rPr lang="en-US" altLang="cs-CZ" dirty="0" err="1"/>
              <a:t>Krajsk</a:t>
            </a:r>
            <a:r>
              <a:rPr lang="cs-CZ" altLang="cs-CZ" dirty="0"/>
              <a:t>á</a:t>
            </a:r>
            <a:r>
              <a:rPr lang="en-US" altLang="cs-CZ" dirty="0"/>
              <a:t> </a:t>
            </a:r>
            <a:r>
              <a:rPr lang="en-US" altLang="cs-CZ" dirty="0" err="1"/>
              <a:t>knihovna</a:t>
            </a:r>
            <a:r>
              <a:rPr lang="en-US" altLang="cs-CZ" dirty="0"/>
              <a:t> F. </a:t>
            </a:r>
            <a:r>
              <a:rPr lang="en-US" altLang="cs-CZ" dirty="0" err="1"/>
              <a:t>Barto</a:t>
            </a:r>
            <a:r>
              <a:rPr lang="cs-CZ" altLang="cs-CZ" dirty="0"/>
              <a:t>š</a:t>
            </a:r>
            <a:r>
              <a:rPr lang="en-US" altLang="cs-CZ" dirty="0"/>
              <a:t>e</a:t>
            </a:r>
            <a:r>
              <a:rPr lang="cs-CZ" altLang="cs-CZ" dirty="0"/>
              <a:t>, 2006 [cit. 2011-09-13]. Dostupné z: </a:t>
            </a:r>
            <a:r>
              <a:rPr lang="cs-CZ" altLang="cs-CZ" dirty="0">
                <a:hlinkClick r:id="rId3"/>
              </a:rPr>
              <a:t>http://www.kfbz.cz/DOWNLOAD/km_prirucka.pdf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i="1" dirty="0"/>
              <a:t>Národní knihovna České republiky</a:t>
            </a:r>
            <a:r>
              <a:rPr lang="cs-CZ" altLang="cs-CZ" dirty="0"/>
              <a:t> [online]. Praha : Národní knihovna České republiky, 2006, 15.08.2007 [cit. 2011-09-13]. Ochrana knihovních fondů. Dostupné z: </a:t>
            </a:r>
            <a:r>
              <a:rPr lang="cs-CZ" altLang="cs-CZ" dirty="0">
                <a:hlinkClick r:id="rId4"/>
              </a:rPr>
              <a:t>http://www.nkp.cz/pages/page.php3?page=weba_vlivy.htm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dirty="0" err="1"/>
              <a:t>McILWAINE</a:t>
            </a:r>
            <a:r>
              <a:rPr lang="cs-CZ" altLang="cs-CZ" dirty="0"/>
              <a:t>, John. </a:t>
            </a:r>
            <a:r>
              <a:rPr lang="cs-CZ" altLang="cs-CZ" i="1" dirty="0"/>
              <a:t>Živelní pohromy a havárie: prevence a plánování: stručný manuál </a:t>
            </a:r>
            <a:r>
              <a:rPr lang="en-US" altLang="cs-CZ" dirty="0"/>
              <a:t>[online].</a:t>
            </a:r>
            <a:r>
              <a:rPr lang="cs-CZ" altLang="cs-CZ" dirty="0"/>
              <a:t> Z </a:t>
            </a:r>
            <a:r>
              <a:rPr lang="cs-CZ" altLang="cs-CZ" dirty="0" err="1"/>
              <a:t>angl</a:t>
            </a:r>
            <a:r>
              <a:rPr lang="cs-CZ" altLang="cs-CZ" dirty="0"/>
              <a:t> </a:t>
            </a:r>
            <a:r>
              <a:rPr lang="cs-CZ" altLang="cs-CZ" dirty="0" err="1"/>
              <a:t>orig</a:t>
            </a:r>
            <a:r>
              <a:rPr lang="cs-CZ" altLang="cs-CZ" dirty="0"/>
              <a:t>. přel. M. </a:t>
            </a:r>
            <a:r>
              <a:rPr lang="cs-CZ" altLang="cs-CZ" dirty="0" err="1"/>
              <a:t>Ressler</a:t>
            </a:r>
            <a:r>
              <a:rPr lang="cs-CZ" altLang="cs-CZ" dirty="0"/>
              <a:t>. 1. vyd. Praha</a:t>
            </a:r>
            <a:r>
              <a:rPr lang="en-US" altLang="cs-CZ" dirty="0"/>
              <a:t>:</a:t>
            </a:r>
            <a:r>
              <a:rPr lang="cs-CZ" altLang="cs-CZ" dirty="0"/>
              <a:t> Národní knihovna ČR, 2007. 67 s. Dostupné z: </a:t>
            </a:r>
            <a:r>
              <a:rPr lang="cs-CZ" altLang="cs-CZ" dirty="0">
                <a:hlinkClick r:id="rId5"/>
              </a:rPr>
              <a:t>http://knihovnam.nkp.cz/docs/IFL</a:t>
            </a:r>
            <a:r>
              <a:rPr lang="cs-CZ" altLang="cs-CZ" dirty="0">
                <a:hlinkClick r:id="rId5"/>
              </a:rPr>
              <a:t>A</a:t>
            </a:r>
            <a:r>
              <a:rPr lang="cs-CZ" altLang="cs-CZ" dirty="0">
                <a:hlinkClick r:id="rId5"/>
              </a:rPr>
              <a:t>_zivelni_pohromy.pdf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99938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6550D-479F-47F9-A4FA-CEF19DB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 novinkách na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61E17D-9ECB-4D03-B054-952CD6C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ediční plány nakladatelů</a:t>
            </a:r>
          </a:p>
          <a:p>
            <a:r>
              <a:rPr lang="cs-CZ" dirty="0"/>
              <a:t>webové stránky nakladatelů</a:t>
            </a:r>
          </a:p>
          <a:p>
            <a:r>
              <a:rPr lang="cs-CZ" dirty="0">
                <a:hlinkClick r:id="rId2"/>
              </a:rPr>
              <a:t>České knihy</a:t>
            </a:r>
            <a:r>
              <a:rPr lang="cs-CZ" dirty="0"/>
              <a:t> (SČNK)</a:t>
            </a:r>
          </a:p>
          <a:p>
            <a:r>
              <a:rPr lang="cs-CZ" dirty="0">
                <a:hlinkClick r:id="rId3"/>
              </a:rPr>
              <a:t>Knihy</a:t>
            </a:r>
            <a:r>
              <a:rPr lang="cs-CZ" dirty="0"/>
              <a:t> (týdeník)</a:t>
            </a:r>
          </a:p>
          <a:p>
            <a:r>
              <a:rPr lang="cs-CZ" dirty="0">
                <a:hlinkClick r:id="rId4"/>
              </a:rPr>
              <a:t>Ohlášené knihy</a:t>
            </a:r>
            <a:r>
              <a:rPr lang="cs-CZ" dirty="0"/>
              <a:t> (NKP)</a:t>
            </a:r>
          </a:p>
          <a:p>
            <a:r>
              <a:rPr lang="cs-CZ" dirty="0">
                <a:hlinkClick r:id="rId5"/>
              </a:rPr>
              <a:t>K-revue </a:t>
            </a:r>
            <a:r>
              <a:rPr lang="cs-CZ" dirty="0"/>
              <a:t>(měsíčník)</a:t>
            </a:r>
          </a:p>
          <a:p>
            <a:r>
              <a:rPr lang="cs-CZ" dirty="0">
                <a:hlinkClick r:id="rId6"/>
              </a:rPr>
              <a:t>Almanach Labyrint</a:t>
            </a:r>
            <a:r>
              <a:rPr lang="cs-CZ" dirty="0"/>
              <a:t> (ročenka)</a:t>
            </a:r>
          </a:p>
          <a:p>
            <a:r>
              <a:rPr lang="cs-CZ" dirty="0" err="1">
                <a:hlinkClick r:id="rId7"/>
              </a:rPr>
              <a:t>Ulrichsweb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Directory</a:t>
            </a:r>
            <a:endParaRPr lang="cs-CZ" dirty="0"/>
          </a:p>
          <a:p>
            <a:pPr lvl="1"/>
            <a:r>
              <a:rPr lang="cs-CZ" dirty="0"/>
              <a:t>časopisy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78C6D242-1F16-4C63-912F-DF2CCFF9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3" y="2106661"/>
            <a:ext cx="11541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4CB8503-A452-447E-A785-0FA2B09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0" y="2858348"/>
            <a:ext cx="1014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70BAEB5-EE58-4111-982A-04B1E6EA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4" y="3604473"/>
            <a:ext cx="1393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7FDA85D2-30F5-4507-B563-395588F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74" y="4620255"/>
            <a:ext cx="15890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5DAD2C-E4E4-4E3A-B97F-597FC30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9" y="4656847"/>
            <a:ext cx="19161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6E7CCDA-92DB-4237-ABB0-837F204A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5" y="5490731"/>
            <a:ext cx="23510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0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5BA10-C442-4809-910A-D1C11C2D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knižní veletrhy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B71B7E-7FB6-4258-ABE4-DDD973D2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Svět knihy</a:t>
            </a:r>
            <a:r>
              <a:rPr lang="cs-CZ" dirty="0"/>
              <a:t> – Praha, květen, mezinárodní</a:t>
            </a:r>
          </a:p>
          <a:p>
            <a:r>
              <a:rPr lang="cs-CZ" dirty="0"/>
              <a:t>LIBRI – Olomouc, listopad</a:t>
            </a:r>
          </a:p>
          <a:p>
            <a:r>
              <a:rPr lang="cs-CZ" dirty="0">
                <a:hlinkClick r:id="rId3"/>
              </a:rPr>
              <a:t>Veletrh dětské knihy</a:t>
            </a:r>
            <a:r>
              <a:rPr lang="cs-CZ" dirty="0"/>
              <a:t> – Liberec, duben</a:t>
            </a:r>
          </a:p>
          <a:p>
            <a:r>
              <a:rPr lang="cs-CZ" dirty="0" err="1">
                <a:hlinkClick r:id="rId4"/>
              </a:rPr>
              <a:t>Frankfurter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Buchmesse</a:t>
            </a:r>
            <a:r>
              <a:rPr lang="cs-CZ" dirty="0"/>
              <a:t> – Frankfurt nad Mohanem, říjen</a:t>
            </a:r>
          </a:p>
          <a:p>
            <a:r>
              <a:rPr lang="cs-CZ" dirty="0" err="1">
                <a:hlinkClick r:id="rId5"/>
              </a:rPr>
              <a:t>Leipziger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Buchmesse</a:t>
            </a:r>
            <a:r>
              <a:rPr lang="cs-CZ" dirty="0"/>
              <a:t> – Lipsko, březen</a:t>
            </a:r>
          </a:p>
        </p:txBody>
      </p:sp>
    </p:spTree>
    <p:extLst>
      <p:ext uri="{BB962C8B-B14F-4D97-AF65-F5344CB8AC3E}">
        <p14:creationId xmlns:p14="http://schemas.microsoft.com/office/powerpoint/2010/main" val="4059131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F4B6F6-64E5-46E1-943F-C522C4F1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trh -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5E8240-F006-4CA5-8000-BC6D0F62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/>
          <a:lstStyle/>
          <a:p>
            <a:r>
              <a:rPr lang="cs-CZ" dirty="0"/>
              <a:t>Střední trh, +SVK</a:t>
            </a:r>
          </a:p>
          <a:p>
            <a:r>
              <a:rPr lang="cs-CZ" dirty="0"/>
              <a:t>Obvyklý náklad: 3000-5000 výt.</a:t>
            </a:r>
          </a:p>
          <a:p>
            <a:r>
              <a:rPr lang="cs-CZ" dirty="0"/>
              <a:t>Nejvyšší náklad: 60000 výtisků</a:t>
            </a:r>
          </a:p>
          <a:p>
            <a:r>
              <a:rPr lang="cs-CZ" dirty="0"/>
              <a:t>Překlady: 1/3 produkce</a:t>
            </a:r>
          </a:p>
          <a:p>
            <a:r>
              <a:rPr lang="cs-CZ" dirty="0"/>
              <a:t>Cena knihy: </a:t>
            </a:r>
            <a:r>
              <a:rPr lang="cs-CZ" dirty="0">
                <a:hlinkClick r:id="rId2"/>
              </a:rPr>
              <a:t>průměr 261 Kč</a:t>
            </a:r>
            <a:endParaRPr lang="cs-CZ" dirty="0"/>
          </a:p>
          <a:p>
            <a:r>
              <a:rPr lang="cs-CZ" dirty="0"/>
              <a:t>Hromadná sleva pro knihovny: 5-10%</a:t>
            </a:r>
          </a:p>
        </p:txBody>
      </p:sp>
    </p:spTree>
    <p:extLst>
      <p:ext uri="{BB962C8B-B14F-4D97-AF65-F5344CB8AC3E}">
        <p14:creationId xmlns:p14="http://schemas.microsoft.com/office/powerpoint/2010/main" val="2594693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00E02-D0EE-47F7-A629-EF7EC30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id="{5C740258-2B2B-45BA-A046-2EAD17A8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376863"/>
            <a:ext cx="2520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id="{B02744F2-4A82-4580-99BE-B659DCE6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0" y="4351092"/>
            <a:ext cx="2667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/>
            <a:extLst>
              <a:ext uri="{FF2B5EF4-FFF2-40B4-BE49-F238E27FC236}">
                <a16:creationId xmlns:a16="http://schemas.microsoft.com/office/drawing/2014/main" id="{58C89A35-FB2D-47B6-97F6-997E0741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08" y="2473613"/>
            <a:ext cx="2209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/>
            <a:extLst>
              <a:ext uri="{FF2B5EF4-FFF2-40B4-BE49-F238E27FC236}">
                <a16:creationId xmlns:a16="http://schemas.microsoft.com/office/drawing/2014/main" id="{D05B8559-ECD9-4101-9973-5C39A5D4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2" y="3779592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10"/>
            <a:extLst>
              <a:ext uri="{FF2B5EF4-FFF2-40B4-BE49-F238E27FC236}">
                <a16:creationId xmlns:a16="http://schemas.microsoft.com/office/drawing/2014/main" id="{46717798-3686-4032-8DC6-75733C8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1" y="2334506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hlinkClick r:id="rId12"/>
            <a:extLst>
              <a:ext uri="{FF2B5EF4-FFF2-40B4-BE49-F238E27FC236}">
                <a16:creationId xmlns:a16="http://schemas.microsoft.com/office/drawing/2014/main" id="{6196BC49-813C-4677-81AB-F2D841A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93" y="2435369"/>
            <a:ext cx="1771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14"/>
            <a:extLst>
              <a:ext uri="{FF2B5EF4-FFF2-40B4-BE49-F238E27FC236}">
                <a16:creationId xmlns:a16="http://schemas.microsoft.com/office/drawing/2014/main" id="{7C26776E-C699-49B5-A913-A174BF2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06" y="5376863"/>
            <a:ext cx="4010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CC4E2-BDF1-4B78-89BB-5EA6CEEC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8836DB-106A-4D03-B779-1A1F7E5B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13075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hlinkClick r:id="rId2"/>
              </a:rPr>
              <a:t>Starman</a:t>
            </a:r>
            <a:r>
              <a:rPr lang="cs-CZ" dirty="0">
                <a:hlinkClick r:id="rId2"/>
              </a:rPr>
              <a:t> Bohemia</a:t>
            </a:r>
            <a:r>
              <a:rPr lang="cs-CZ" dirty="0"/>
              <a:t> – knihy</a:t>
            </a:r>
          </a:p>
          <a:p>
            <a:r>
              <a:rPr lang="cs-CZ" dirty="0" err="1">
                <a:hlinkClick r:id="rId3"/>
              </a:rPr>
              <a:t>Intes</a:t>
            </a:r>
            <a:r>
              <a:rPr lang="cs-CZ" dirty="0"/>
              <a:t> – knihy</a:t>
            </a:r>
          </a:p>
          <a:p>
            <a:r>
              <a:rPr lang="cs-CZ" dirty="0">
                <a:hlinkClick r:id="rId4"/>
              </a:rPr>
              <a:t>SUWECO</a:t>
            </a:r>
            <a:r>
              <a:rPr lang="cs-CZ" dirty="0"/>
              <a:t> – časopisy</a:t>
            </a:r>
          </a:p>
          <a:p>
            <a:r>
              <a:rPr lang="cs-CZ" dirty="0" err="1"/>
              <a:t>Ebsco+Minerva</a:t>
            </a:r>
            <a:r>
              <a:rPr lang="cs-CZ" dirty="0"/>
              <a:t> – časopisy</a:t>
            </a:r>
          </a:p>
          <a:p>
            <a:r>
              <a:rPr lang="cs-CZ" dirty="0" err="1">
                <a:hlinkClick r:id="rId5"/>
              </a:rPr>
              <a:t>Devar</a:t>
            </a:r>
            <a:r>
              <a:rPr lang="cs-CZ" dirty="0"/>
              <a:t> - učebnice</a:t>
            </a:r>
          </a:p>
          <a:p>
            <a:r>
              <a:rPr lang="cs-CZ" dirty="0">
                <a:hlinkClick r:id="rId6"/>
              </a:rPr>
              <a:t>Phoenix </a:t>
            </a:r>
            <a:r>
              <a:rPr lang="cs-CZ" dirty="0" err="1">
                <a:hlinkClick r:id="rId6"/>
              </a:rPr>
              <a:t>Books</a:t>
            </a:r>
            <a:r>
              <a:rPr lang="cs-CZ" dirty="0"/>
              <a:t> – knihy, UK</a:t>
            </a:r>
          </a:p>
          <a:p>
            <a:r>
              <a:rPr lang="cs-CZ" dirty="0" err="1">
                <a:hlinkClick r:id="rId7"/>
              </a:rPr>
              <a:t>Euromedia</a:t>
            </a:r>
            <a:r>
              <a:rPr lang="cs-CZ" dirty="0">
                <a:hlinkClick r:id="rId7"/>
              </a:rPr>
              <a:t> Group</a:t>
            </a:r>
            <a:r>
              <a:rPr lang="cs-CZ" dirty="0"/>
              <a:t> - knihy</a:t>
            </a:r>
          </a:p>
        </p:txBody>
      </p:sp>
    </p:spTree>
    <p:extLst>
      <p:ext uri="{BB962C8B-B14F-4D97-AF65-F5344CB8AC3E}">
        <p14:creationId xmlns:p14="http://schemas.microsoft.com/office/powerpoint/2010/main" val="4070725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8A00FE-1CB5-46AB-A094-87CF00D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Akvizice</a:t>
            </a:r>
          </a:p>
        </p:txBody>
      </p:sp>
      <p:pic>
        <p:nvPicPr>
          <p:cNvPr id="2053" name="Picture 2" descr="Knihovna, Knihy, Å½ena DrÅ¾Ã­ Knihy, ÄtenÃ­, VzdÄlÃ¡vÃ¡nÃ­">
            <a:extLst>
              <a:ext uri="{FF2B5EF4-FFF2-40B4-BE49-F238E27FC236}">
                <a16:creationId xmlns:a16="http://schemas.microsoft.com/office/drawing/2014/main" id="{6CCE6CBF-18C2-4476-A51C-5BCC43D03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2485" b="-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16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1C142-CD36-4190-B135-D8A3CBB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Internetová knihkupectví</a:t>
            </a:r>
          </a:p>
        </p:txBody>
      </p:sp>
      <p:pic>
        <p:nvPicPr>
          <p:cNvPr id="4" name="Picture 11">
            <a:hlinkClick r:id="rId2"/>
            <a:extLst>
              <a:ext uri="{FF2B5EF4-FFF2-40B4-BE49-F238E27FC236}">
                <a16:creationId xmlns:a16="http://schemas.microsoft.com/office/drawing/2014/main" id="{F5EF761C-2791-4AB1-9045-B38114F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2" y="2264006"/>
            <a:ext cx="2254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Logo obchodu MEGAKNIHY.cz">
            <a:extLst>
              <a:ext uri="{FF2B5EF4-FFF2-40B4-BE49-F238E27FC236}">
                <a16:creationId xmlns:a16="http://schemas.microsoft.com/office/drawing/2014/main" id="{CA2A0863-D3DB-429C-AEAF-6A0A7C2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87538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DA6682B3-3290-4ED1-8D7B-A5B6102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3872866"/>
            <a:ext cx="266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7"/>
            <a:extLst>
              <a:ext uri="{FF2B5EF4-FFF2-40B4-BE49-F238E27FC236}">
                <a16:creationId xmlns:a16="http://schemas.microsoft.com/office/drawing/2014/main" id="{1B86803E-5EE5-481F-B813-E7794E4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" y="5038813"/>
            <a:ext cx="257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hlinkClick r:id="rId9"/>
            <a:extLst>
              <a:ext uri="{FF2B5EF4-FFF2-40B4-BE49-F238E27FC236}">
                <a16:creationId xmlns:a16="http://schemas.microsoft.com/office/drawing/2014/main" id="{642FE425-F9E1-410A-B795-29D93B2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002300"/>
            <a:ext cx="2400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Ã½sledek obrÃ¡zku pro luxor logo">
            <a:extLst>
              <a:ext uri="{FF2B5EF4-FFF2-40B4-BE49-F238E27FC236}">
                <a16:creationId xmlns:a16="http://schemas.microsoft.com/office/drawing/2014/main" id="{02E63904-FC50-4856-B467-7AB307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0" y="3641269"/>
            <a:ext cx="2661920" cy="8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knihy dobrovskÃ½ logo">
            <a:extLst>
              <a:ext uri="{FF2B5EF4-FFF2-40B4-BE49-F238E27FC236}">
                <a16:creationId xmlns:a16="http://schemas.microsoft.com/office/drawing/2014/main" id="{3A44C765-6678-45F1-86C5-E826146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010296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Ã½sledek obrÃ¡zku pro knihy logo">
            <a:extLst>
              <a:ext uri="{FF2B5EF4-FFF2-40B4-BE49-F238E27FC236}">
                <a16:creationId xmlns:a16="http://schemas.microsoft.com/office/drawing/2014/main" id="{E03F526A-482A-48C9-A33F-D0E1A29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4966082"/>
            <a:ext cx="2640899" cy="7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Ã½sledek obrÃ¡zku pro martinus logo">
            <a:extLst>
              <a:ext uri="{FF2B5EF4-FFF2-40B4-BE49-F238E27FC236}">
                <a16:creationId xmlns:a16="http://schemas.microsoft.com/office/drawing/2014/main" id="{AB92EFB0-0E1C-43E7-BB90-E632260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3770685"/>
            <a:ext cx="3017520" cy="6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Ã½sledek obrÃ¡zku pro alza media">
            <a:extLst>
              <a:ext uri="{FF2B5EF4-FFF2-40B4-BE49-F238E27FC236}">
                <a16:creationId xmlns:a16="http://schemas.microsoft.com/office/drawing/2014/main" id="{F95D8FC5-23E9-41A1-A793-177B406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612" y="18426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66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4BA87-BD98-4CE7-8563-2F681F3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Desideráta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01BE06-9FA6-4FE0-ADC4-48661BEF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požadované tituly spadající do profilu knihovny</a:t>
            </a:r>
          </a:p>
          <a:p>
            <a:r>
              <a:rPr lang="cs-CZ" dirty="0"/>
              <a:t>nejen nové věci, ale i starší tituly</a:t>
            </a:r>
          </a:p>
          <a:p>
            <a:r>
              <a:rPr lang="cs-CZ" dirty="0"/>
              <a:t>pravidelná aktualizace</a:t>
            </a:r>
          </a:p>
          <a:p>
            <a:r>
              <a:rPr lang="cs-CZ" dirty="0"/>
              <a:t>návaznost na akviziční systém</a:t>
            </a:r>
          </a:p>
          <a:p>
            <a:pPr lvl="1"/>
            <a:r>
              <a:rPr lang="cs-CZ" dirty="0"/>
              <a:t>modul akvizice v 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18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EFFB3A-9139-4E80-B3D9-47F957F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objednávek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14A712-E62A-40AD-99AE-425709E67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85366"/>
          </a:xfrm>
        </p:spPr>
        <p:txBody>
          <a:bodyPr>
            <a:normAutofit/>
          </a:bodyPr>
          <a:lstStyle/>
          <a:p>
            <a:r>
              <a:rPr lang="cs-CZ" dirty="0"/>
              <a:t>podklad o objednání</a:t>
            </a:r>
          </a:p>
          <a:p>
            <a:pPr lvl="1"/>
            <a:r>
              <a:rPr lang="cs-CZ" dirty="0"/>
              <a:t>pro vyloučení duplicit</a:t>
            </a:r>
          </a:p>
          <a:p>
            <a:pPr lvl="1"/>
            <a:r>
              <a:rPr lang="cs-CZ" dirty="0"/>
              <a:t>pro účetnictví</a:t>
            </a:r>
          </a:p>
          <a:p>
            <a:r>
              <a:rPr lang="cs-CZ" dirty="0"/>
              <a:t>tištěná evidence</a:t>
            </a:r>
          </a:p>
          <a:p>
            <a:r>
              <a:rPr lang="cs-CZ" dirty="0"/>
              <a:t>elektronická evidence</a:t>
            </a:r>
          </a:p>
          <a:p>
            <a:r>
              <a:rPr lang="cs-CZ" dirty="0"/>
              <a:t>provázání na systémy knihovny</a:t>
            </a:r>
          </a:p>
          <a:p>
            <a:pPr lvl="1"/>
            <a:r>
              <a:rPr lang="cs-CZ" dirty="0"/>
              <a:t>AKS, účetní systém, evidenční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491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8A5A82BC-3629-49A0-9603-A759F1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21">
            <a:off x="1352127" y="1735200"/>
            <a:ext cx="6819743" cy="43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7E2A004-A3BC-4AB7-866F-297EB7F0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knihy na FSS MU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36F7E0AD-ABE0-4E78-B48E-2E5D3781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47" y="2058353"/>
            <a:ext cx="2243884" cy="22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5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E8607-8A60-40ED-B878-10521A9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E23189-C584-47C9-AF5B-D558989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535920" cy="4200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označení objednávka</a:t>
            </a:r>
          </a:p>
          <a:p>
            <a:r>
              <a:rPr lang="cs-CZ" dirty="0"/>
              <a:t>adresa dodavatele</a:t>
            </a:r>
          </a:p>
          <a:p>
            <a:r>
              <a:rPr lang="cs-CZ" dirty="0"/>
              <a:t>fakturační údaje objednávajícího</a:t>
            </a:r>
          </a:p>
          <a:p>
            <a:pPr lvl="1"/>
            <a:r>
              <a:rPr lang="cs-CZ" dirty="0"/>
              <a:t>adresa, IČ, DIČ, kontaktní údaje</a:t>
            </a:r>
          </a:p>
          <a:p>
            <a:r>
              <a:rPr lang="cs-CZ" dirty="0"/>
              <a:t>seznam knih (jednoznačná identifikace)</a:t>
            </a:r>
          </a:p>
          <a:p>
            <a:r>
              <a:rPr lang="cs-CZ" dirty="0"/>
              <a:t>počet výtisků</a:t>
            </a:r>
          </a:p>
          <a:p>
            <a:r>
              <a:rPr lang="cs-CZ" dirty="0"/>
              <a:t>verifikace objednávky</a:t>
            </a:r>
          </a:p>
          <a:p>
            <a:pPr lvl="1"/>
            <a:r>
              <a:rPr lang="cs-CZ" dirty="0"/>
              <a:t>razítko, podpis vedoucího knihovny nebo oprávněné osoby, jméno zpracovatele objednávky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69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EFCC92-3272-42D6-9716-E1252A1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objednávka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439CE-2E4A-41E6-AF63-C734960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1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vyplnění formuláře u objednávajícího</a:t>
            </a:r>
          </a:p>
          <a:p>
            <a:r>
              <a:rPr lang="cs-CZ" dirty="0"/>
              <a:t>registrace + účet</a:t>
            </a:r>
          </a:p>
          <a:p>
            <a:pPr lvl="1"/>
            <a:r>
              <a:rPr lang="cs-CZ" dirty="0"/>
              <a:t>výhodné pro pravidelné objednávky</a:t>
            </a:r>
          </a:p>
          <a:p>
            <a:pPr lvl="1"/>
            <a:r>
              <a:rPr lang="cs-CZ" dirty="0"/>
              <a:t>objednávky uloženy v systému dodavatele</a:t>
            </a:r>
          </a:p>
          <a:p>
            <a:pPr lvl="1"/>
            <a:r>
              <a:rPr lang="cs-CZ" dirty="0"/>
              <a:t>stav objednávky</a:t>
            </a:r>
          </a:p>
          <a:p>
            <a:pPr lvl="1"/>
            <a:r>
              <a:rPr lang="cs-CZ" dirty="0"/>
              <a:t>rychlost</a:t>
            </a:r>
          </a:p>
          <a:p>
            <a:r>
              <a:rPr lang="cs-CZ" dirty="0"/>
              <a:t>vytištění objednávky</a:t>
            </a:r>
          </a:p>
          <a:p>
            <a:r>
              <a:rPr lang="cs-CZ" dirty="0"/>
              <a:t>jednodušší</a:t>
            </a:r>
          </a:p>
          <a:p>
            <a:pPr lvl="1"/>
            <a:r>
              <a:rPr lang="cs-CZ" dirty="0"/>
              <a:t>např. odpadá problém identifikace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64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D60F-7674-4559-BE8C-BC16BDA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Urgence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DD729B-B767-4A61-963C-677EF3CA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nedodržení termínu dodávky</a:t>
            </a:r>
          </a:p>
          <a:p>
            <a:r>
              <a:rPr lang="cs-CZ" dirty="0"/>
              <a:t>datum urgence!!!</a:t>
            </a:r>
          </a:p>
          <a:p>
            <a:r>
              <a:rPr lang="cs-CZ" dirty="0"/>
              <a:t>sledování nedodaných dokumentů v AKS nebo interních systémech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542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635464-191E-4955-BD48-C1677907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Dodání dokumentu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97AE5-01B6-4324-9919-2097C3DC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27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příjem dokumentu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průvodní seznam (výměna)</a:t>
            </a:r>
          </a:p>
          <a:p>
            <a:pPr lvl="1"/>
            <a:r>
              <a:rPr lang="cs-CZ" dirty="0"/>
              <a:t>darovací seznam (dar)</a:t>
            </a:r>
          </a:p>
          <a:p>
            <a:r>
              <a:rPr lang="cs-CZ" dirty="0"/>
              <a:t>verifikace + kontrola knihy</a:t>
            </a:r>
          </a:p>
          <a:p>
            <a:r>
              <a:rPr lang="cs-CZ" dirty="0"/>
              <a:t>odstranění ze systému objednávek</a:t>
            </a:r>
          </a:p>
          <a:p>
            <a:r>
              <a:rPr lang="cs-CZ" dirty="0"/>
              <a:t>adjustace = označení vlastnictví</a:t>
            </a:r>
          </a:p>
          <a:p>
            <a:r>
              <a:rPr lang="cs-CZ" dirty="0"/>
              <a:t>likvidace faktur = proplacení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1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54584-854E-48F3-B020-D1C9D062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faktur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514982-4EBC-4620-A121-667CCAEB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faktura</a:t>
            </a:r>
          </a:p>
          <a:p>
            <a:r>
              <a:rPr lang="cs-CZ" dirty="0"/>
              <a:t>hotovost</a:t>
            </a:r>
          </a:p>
          <a:p>
            <a:r>
              <a:rPr lang="cs-CZ" dirty="0"/>
              <a:t>paragon nebo daňový doklad</a:t>
            </a:r>
          </a:p>
          <a:p>
            <a:r>
              <a:rPr lang="cs-CZ" dirty="0"/>
              <a:t>kartou</a:t>
            </a:r>
          </a:p>
          <a:p>
            <a:pPr lvl="1"/>
            <a:r>
              <a:rPr lang="cs-CZ" dirty="0"/>
              <a:t>v praxi pouze do zahraničí (omezeně)</a:t>
            </a:r>
          </a:p>
          <a:p>
            <a:pPr lvl="1"/>
            <a:r>
              <a:rPr lang="cs-CZ" dirty="0"/>
              <a:t>např. Amazon</a:t>
            </a:r>
          </a:p>
          <a:p>
            <a:pPr lvl="1"/>
            <a:r>
              <a:rPr lang="cs-CZ" dirty="0"/>
              <a:t>pokud nelze, pak zprostředkovatelé (např. Phoenix </a:t>
            </a:r>
            <a:r>
              <a:rPr lang="cs-CZ" dirty="0" err="1"/>
              <a:t>Books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6294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CCBED-DD10-472D-85D0-39B1DD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Prvotní evidence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9CF2B3-139C-4D3C-927B-CA451358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přírůstkový seznam</a:t>
            </a:r>
          </a:p>
          <a:p>
            <a:pPr lvl="1"/>
            <a:r>
              <a:rPr lang="cs-CZ" dirty="0"/>
              <a:t>hlavní účetní doklad o fondu</a:t>
            </a:r>
          </a:p>
          <a:p>
            <a:pPr lvl="1"/>
            <a:r>
              <a:rPr lang="cs-CZ" dirty="0"/>
              <a:t>jednotlivé dokumenty</a:t>
            </a:r>
          </a:p>
          <a:p>
            <a:pPr lvl="1"/>
            <a:r>
              <a:rPr lang="cs-CZ" dirty="0"/>
              <a:t>u seriálů pouze celý ročník nebo svazek</a:t>
            </a:r>
          </a:p>
          <a:p>
            <a:pPr lvl="1"/>
            <a:r>
              <a:rPr lang="cs-CZ" dirty="0"/>
              <a:t>vyhláška MK ČR č. 88/2002</a:t>
            </a:r>
          </a:p>
          <a:p>
            <a:pPr lvl="1"/>
            <a:r>
              <a:rPr lang="cs-CZ" dirty="0"/>
              <a:t>neurčena forma</a:t>
            </a:r>
          </a:p>
          <a:p>
            <a:pPr lvl="1"/>
            <a:r>
              <a:rPr lang="cs-CZ" dirty="0"/>
              <a:t>datum zapsání, </a:t>
            </a:r>
            <a:r>
              <a:rPr lang="cs-CZ" dirty="0" err="1"/>
              <a:t>přír</a:t>
            </a:r>
            <a:r>
              <a:rPr lang="cs-CZ" dirty="0"/>
              <a:t>. číslo, způsob nabytí autora, název, místo a rok vydání (včetně případného omezení doby platnosti) + jiné údaje zaručující nezaměnitelnost</a:t>
            </a:r>
          </a:p>
          <a:p>
            <a:r>
              <a:rPr lang="cs-CZ" dirty="0" err="1"/>
              <a:t>tištěně</a:t>
            </a:r>
            <a:r>
              <a:rPr lang="cs-CZ" dirty="0"/>
              <a:t> x elektronicky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22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AE7BFA-217A-42BB-8C95-1C04BD7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D77F22C-98CD-4784-8193-53F21F7B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doplňování knihovního fondu</a:t>
            </a:r>
          </a:p>
          <a:p>
            <a:r>
              <a:rPr lang="cs-CZ" dirty="0"/>
              <a:t>vhodná akviziční politika</a:t>
            </a:r>
          </a:p>
          <a:p>
            <a:pPr lvl="1"/>
            <a:r>
              <a:rPr lang="cs-CZ" dirty="0"/>
              <a:t>návaznost na další procesy</a:t>
            </a:r>
          </a:p>
          <a:p>
            <a:pPr lvl="1"/>
            <a:r>
              <a:rPr lang="cs-CZ" dirty="0"/>
              <a:t>znalost oboru a knihovny</a:t>
            </a:r>
          </a:p>
          <a:p>
            <a:pPr lvl="1"/>
            <a:r>
              <a:rPr lang="cs-CZ" dirty="0"/>
              <a:t>znalost cílové skupiny</a:t>
            </a:r>
          </a:p>
          <a:p>
            <a:r>
              <a:rPr lang="cs-CZ" dirty="0"/>
              <a:t>koordinovaná akvizice</a:t>
            </a:r>
          </a:p>
        </p:txBody>
      </p:sp>
      <p:pic>
        <p:nvPicPr>
          <p:cNvPr id="4" name="Picture 2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id="{167558BC-F145-479A-BA71-1A183DC4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0" y="2186161"/>
            <a:ext cx="3135109" cy="2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3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3E6F6E-996B-4D4E-990B-CE94CD02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Přírůstkový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7C0327-368B-468D-8471-672E04DD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B0A0F-CB20-4AFE-867C-CBE01D9B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jedinečné přírůstkové číslo</a:t>
            </a:r>
          </a:p>
          <a:p>
            <a:r>
              <a:rPr lang="cs-CZ" dirty="0"/>
              <a:t>čitelnost PS</a:t>
            </a:r>
          </a:p>
          <a:p>
            <a:r>
              <a:rPr lang="cs-CZ" dirty="0"/>
              <a:t>jasné opravy</a:t>
            </a:r>
          </a:p>
          <a:p>
            <a:pPr lvl="1"/>
            <a:r>
              <a:rPr lang="cs-CZ" sz="2600" dirty="0"/>
              <a:t>škrtnutí, přepis</a:t>
            </a:r>
          </a:p>
          <a:p>
            <a:r>
              <a:rPr lang="cs-CZ" dirty="0"/>
              <a:t>nepadělatelný</a:t>
            </a:r>
          </a:p>
          <a:p>
            <a:r>
              <a:rPr lang="cs-CZ" dirty="0"/>
              <a:t>zdroj pro statistiky</a:t>
            </a:r>
          </a:p>
          <a:p>
            <a:pPr lvl="1"/>
            <a:r>
              <a:rPr lang="cs-CZ" sz="2600" dirty="0"/>
              <a:t>spíše přes AKS a evidenční systémy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880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55E5A-D3FF-42E6-8EAA-18FCBD03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Úbytkový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8E083A9-C7F1-42C3-9EE8-1FCBDAF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D8064E-DC02-43D4-9D1E-23204645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/>
          </a:bodyPr>
          <a:lstStyle/>
          <a:p>
            <a:r>
              <a:rPr lang="cs-CZ" dirty="0"/>
              <a:t>co bylo vyřazeno</a:t>
            </a:r>
          </a:p>
          <a:p>
            <a:r>
              <a:rPr lang="cs-CZ" dirty="0"/>
              <a:t>náležitosti:</a:t>
            </a:r>
          </a:p>
          <a:p>
            <a:pPr lvl="1"/>
            <a:r>
              <a:rPr lang="cs-CZ" sz="2600" dirty="0"/>
              <a:t>datum zapsání</a:t>
            </a:r>
          </a:p>
          <a:p>
            <a:pPr lvl="1"/>
            <a:r>
              <a:rPr lang="cs-CZ" sz="2600" dirty="0"/>
              <a:t>číslo úbytku, </a:t>
            </a:r>
          </a:p>
          <a:p>
            <a:pPr lvl="1"/>
            <a:r>
              <a:rPr lang="cs-CZ" sz="2600" dirty="0"/>
              <a:t>přírůstkové číslo, signatura, </a:t>
            </a:r>
          </a:p>
          <a:p>
            <a:pPr lvl="1"/>
            <a:r>
              <a:rPr lang="cs-CZ" sz="2600" dirty="0"/>
              <a:t>autor, název, místo a rok vydání</a:t>
            </a:r>
          </a:p>
          <a:p>
            <a:pPr lvl="1"/>
            <a:r>
              <a:rPr lang="cs-CZ" sz="2600" dirty="0"/>
              <a:t>důvod odpisu nebo vyřazení + odvolání na příslušný schvalovací doklad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31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699AA-8FCC-435D-8C17-2B0D039A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Úbytkový seznam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268274-FF58-4C77-B0AC-E78286AF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hromadné úbytky</a:t>
            </a:r>
          </a:p>
          <a:p>
            <a:r>
              <a:rPr lang="cs-CZ" dirty="0"/>
              <a:t>odkaz na samostatný seznam</a:t>
            </a:r>
          </a:p>
          <a:p>
            <a:r>
              <a:rPr lang="cs-CZ" dirty="0"/>
              <a:t>ne dokumenty s omezenou dobou platnosti</a:t>
            </a:r>
          </a:p>
        </p:txBody>
      </p:sp>
    </p:spTree>
    <p:extLst>
      <p:ext uri="{BB962C8B-B14F-4D97-AF65-F5344CB8AC3E}">
        <p14:creationId xmlns:p14="http://schemas.microsoft.com/office/powerpoint/2010/main" val="4224769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F66D58-7831-4F23-8E20-0953C9BC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Katalogizace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http://4.bp.blogspot.com/-xtry8nuA6Hc/Uz0_fw0M5iI/AAAAAAAAKCU/Ez5Yfpyv7cQ/s1600/Default+framework.png">
            <a:extLst>
              <a:ext uri="{FF2B5EF4-FFF2-40B4-BE49-F238E27FC236}">
                <a16:creationId xmlns:a16="http://schemas.microsoft.com/office/drawing/2014/main" id="{658E7DE1-1C64-4249-BDF5-274068FB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22023"/>
          <a:stretch/>
        </p:blipFill>
        <p:spPr bwMode="auto">
          <a:xfrm>
            <a:off x="205" y="0"/>
            <a:ext cx="12188825" cy="4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40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374713-ED9F-49E5-B984-B4816288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Katalogizace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959BC17-DEB3-48DA-86DE-D6AA19E2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23128"/>
            <a:ext cx="4020297" cy="23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9B6085C6-40AA-468A-A94A-A00B829C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3273537"/>
            <a:ext cx="3236933" cy="3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8C5F03-BF9B-4A26-9DC4-C6CD7B5B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zpracování/popis fondů</a:t>
            </a:r>
          </a:p>
          <a:p>
            <a:r>
              <a:rPr lang="cs-CZ" dirty="0"/>
              <a:t>umožňuje vyhledání dokumentů</a:t>
            </a:r>
          </a:p>
          <a:p>
            <a:r>
              <a:rPr lang="cs-CZ" dirty="0"/>
              <a:t>výsledek procesu katalogizace:</a:t>
            </a:r>
          </a:p>
          <a:p>
            <a:pPr lvl="1"/>
            <a:r>
              <a:rPr lang="cs-CZ" dirty="0"/>
              <a:t>bibliografický záznam (např. ČNB)</a:t>
            </a:r>
          </a:p>
          <a:p>
            <a:pPr lvl="1"/>
            <a:r>
              <a:rPr lang="cs-CZ" dirty="0"/>
              <a:t>katalogizační záznam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4917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E50614-4585-47AB-9CA6-0200FFB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Bibliografický </a:t>
            </a:r>
            <a:r>
              <a:rPr lang="cs-CZ" sz="3600" dirty="0">
                <a:solidFill>
                  <a:schemeClr val="accent2"/>
                </a:solidFill>
              </a:rPr>
              <a:t>x</a:t>
            </a:r>
            <a:r>
              <a:rPr lang="cs-CZ" dirty="0"/>
              <a:t> katalogizační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4F7355-C512-4122-9F65-D2953BC8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42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bibliografický záznam</a:t>
            </a:r>
          </a:p>
          <a:p>
            <a:pPr lvl="1"/>
            <a:r>
              <a:rPr lang="cs-CZ" dirty="0"/>
              <a:t>informuje o existenci dokumentu</a:t>
            </a:r>
          </a:p>
          <a:p>
            <a:pPr lvl="1"/>
            <a:r>
              <a:rPr lang="cs-CZ" dirty="0"/>
              <a:t>neinformuje o umístění dokumentu</a:t>
            </a:r>
          </a:p>
          <a:p>
            <a:r>
              <a:rPr lang="cs-CZ" dirty="0"/>
              <a:t>katalogizační záznam</a:t>
            </a:r>
          </a:p>
          <a:p>
            <a:pPr lvl="1"/>
            <a:r>
              <a:rPr lang="cs-CZ" dirty="0"/>
              <a:t>záznam v katalogu knihovny</a:t>
            </a:r>
          </a:p>
          <a:p>
            <a:pPr lvl="1"/>
            <a:r>
              <a:rPr lang="cs-CZ" dirty="0"/>
              <a:t>odkaz na umístění ve fondu</a:t>
            </a:r>
          </a:p>
          <a:p>
            <a:pPr lvl="1"/>
            <a:r>
              <a:rPr lang="cs-CZ" dirty="0"/>
              <a:t>odkaz na knihovnu (sigla)</a:t>
            </a:r>
          </a:p>
          <a:p>
            <a:endParaRPr lang="cs-CZ" dirty="0"/>
          </a:p>
          <a:p>
            <a:r>
              <a:rPr lang="cs-CZ" b="1" dirty="0"/>
              <a:t>úkol: </a:t>
            </a:r>
            <a:r>
              <a:rPr lang="cs-CZ" dirty="0"/>
              <a:t>zjistěte siglu své knihovny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513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37FA008-4B70-444D-8D4F-633D136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2" y="922466"/>
            <a:ext cx="4867274" cy="4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2C13C62-4293-4F45-8EC1-C149944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1" y="2463512"/>
            <a:ext cx="5509212" cy="32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067A6A52-D7D8-413F-938C-4494D1A2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67" y="4512670"/>
            <a:ext cx="3205782" cy="10151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75BC4CC-186C-4FB9-98C5-49CBCF57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4350328"/>
            <a:ext cx="2998224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</a:rPr>
              <a:t>lokace v knihovně, signatura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7083A0E-39B9-467F-9542-3A2960534D9F}"/>
              </a:ext>
            </a:extLst>
          </p:cNvPr>
          <p:cNvSpPr txBox="1"/>
          <p:nvPr/>
        </p:nvSpPr>
        <p:spPr>
          <a:xfrm>
            <a:off x="6271490" y="1038516"/>
            <a:ext cx="374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popisné údaje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selekční údaje</a:t>
            </a:r>
          </a:p>
        </p:txBody>
      </p:sp>
    </p:spTree>
    <p:extLst>
      <p:ext uri="{BB962C8B-B14F-4D97-AF65-F5344CB8AC3E}">
        <p14:creationId xmlns:p14="http://schemas.microsoft.com/office/powerpoint/2010/main" val="2069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B7E68-7275-48E1-A26A-516D0298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4CE73E-B37B-4D52-9810-0A92187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slouží pro identifikaci popisné jednotky</a:t>
            </a:r>
          </a:p>
          <a:p>
            <a:r>
              <a:rPr lang="cs-CZ" dirty="0"/>
              <a:t>oblast údajů:</a:t>
            </a:r>
          </a:p>
          <a:p>
            <a:pPr lvl="1"/>
            <a:r>
              <a:rPr lang="cs-CZ" dirty="0"/>
              <a:t>o názvu a odpovědnosti</a:t>
            </a:r>
          </a:p>
          <a:p>
            <a:pPr lvl="1"/>
            <a:r>
              <a:rPr lang="cs-CZ" dirty="0"/>
              <a:t>o vydání</a:t>
            </a:r>
          </a:p>
          <a:p>
            <a:pPr lvl="1"/>
            <a:r>
              <a:rPr lang="cs-CZ" dirty="0"/>
              <a:t>nakladatelských</a:t>
            </a:r>
          </a:p>
          <a:p>
            <a:pPr lvl="1"/>
            <a:r>
              <a:rPr lang="cs-CZ" dirty="0"/>
              <a:t>fyzického popisu</a:t>
            </a:r>
          </a:p>
          <a:p>
            <a:pPr lvl="1"/>
            <a:r>
              <a:rPr lang="cs-CZ" dirty="0"/>
              <a:t>o edici</a:t>
            </a:r>
          </a:p>
          <a:p>
            <a:pPr lvl="1"/>
            <a:r>
              <a:rPr lang="cs-CZ" dirty="0"/>
              <a:t>poznámek</a:t>
            </a:r>
          </a:p>
          <a:p>
            <a:pPr lvl="1"/>
            <a:r>
              <a:rPr lang="cs-CZ" dirty="0"/>
              <a:t>standardního čísla</a:t>
            </a:r>
          </a:p>
        </p:txBody>
      </p:sp>
    </p:spTree>
    <p:extLst>
      <p:ext uri="{BB962C8B-B14F-4D97-AF65-F5344CB8AC3E}">
        <p14:creationId xmlns:p14="http://schemas.microsoft.com/office/powerpoint/2010/main" val="2290999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A2935-0EB6-4B62-B53D-1FED13A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bibliografických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7A7F1E-28E0-428F-8DFA-8FF06CED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derivované údaje</a:t>
            </a:r>
          </a:p>
          <a:p>
            <a:pPr lvl="1"/>
            <a:r>
              <a:rPr lang="cs-CZ" dirty="0"/>
              <a:t>převzaté z dokumentu</a:t>
            </a:r>
          </a:p>
          <a:p>
            <a:r>
              <a:rPr lang="cs-CZ" dirty="0" err="1"/>
              <a:t>askribované</a:t>
            </a:r>
            <a:r>
              <a:rPr lang="cs-CZ" dirty="0"/>
              <a:t> údaje</a:t>
            </a:r>
          </a:p>
          <a:p>
            <a:pPr lvl="1"/>
            <a:r>
              <a:rPr lang="cs-CZ" dirty="0"/>
              <a:t>doplněné zpracovatelem záznamu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595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DB479-E12A-4AF3-AD19-FC10607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Selekční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18E295-F92A-4670-855C-F7D7FB1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pro vyhledání dokumentů</a:t>
            </a:r>
          </a:p>
          <a:p>
            <a:r>
              <a:rPr lang="cs-CZ" dirty="0"/>
              <a:t>dělení</a:t>
            </a:r>
          </a:p>
          <a:p>
            <a:pPr lvl="1"/>
            <a:r>
              <a:rPr lang="cs-CZ" dirty="0"/>
              <a:t>jmenné</a:t>
            </a:r>
          </a:p>
          <a:p>
            <a:pPr lvl="1"/>
            <a:r>
              <a:rPr lang="cs-CZ" dirty="0"/>
              <a:t>věcné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874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AFEF1-239C-467E-AB1A-F59496DB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3E1AD6-7744-4F38-B92E-B12AF3BC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  <a:p>
            <a:r>
              <a:rPr lang="cs-CZ" dirty="0"/>
              <a:t>výměna</a:t>
            </a:r>
          </a:p>
          <a:p>
            <a:r>
              <a:rPr lang="cs-CZ" dirty="0"/>
              <a:t>dar</a:t>
            </a:r>
          </a:p>
          <a:p>
            <a:r>
              <a:rPr lang="cs-CZ" dirty="0"/>
              <a:t>povinný výtisk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7839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63C90-EFC6-424C-BB6A-6C7B27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B42F7E-D1B5-4440-BF83-457DDBED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803904"/>
          </a:xfrm>
        </p:spPr>
        <p:txBody>
          <a:bodyPr>
            <a:normAutofit/>
          </a:bodyPr>
          <a:lstStyle/>
          <a:p>
            <a:r>
              <a:rPr lang="cs-CZ" dirty="0"/>
              <a:t>soubor pravidel, metodických pokynů a zásad pro výběr a formalizaci údajů v katalogizačním a bibliografickém záznamu</a:t>
            </a:r>
          </a:p>
          <a:p>
            <a:r>
              <a:rPr lang="cs-CZ" dirty="0"/>
              <a:t>cíle katalogizačních pravidel:</a:t>
            </a:r>
          </a:p>
          <a:p>
            <a:pPr lvl="1"/>
            <a:r>
              <a:rPr lang="cs-CZ" dirty="0"/>
              <a:t>původně pokyny a zásady pro vytváření a organizaci katalogu jmenného, předmětového, popř. i systematického. </a:t>
            </a:r>
          </a:p>
          <a:p>
            <a:pPr lvl="1"/>
            <a:r>
              <a:rPr lang="cs-CZ" dirty="0"/>
              <a:t>dosažení jednotnosti (předpoklad k výměně záznamů)</a:t>
            </a:r>
          </a:p>
        </p:txBody>
      </p:sp>
    </p:spTree>
    <p:extLst>
      <p:ext uri="{BB962C8B-B14F-4D97-AF65-F5344CB8AC3E}">
        <p14:creationId xmlns:p14="http://schemas.microsoft.com/office/powerpoint/2010/main" val="3326961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82BAED-695A-434A-8A00-F7985B7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978BD-5F03-43A7-B08A-1FACBC2D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1921</a:t>
            </a:r>
          </a:p>
          <a:p>
            <a:pPr lvl="1"/>
            <a:r>
              <a:rPr lang="cs-CZ" dirty="0"/>
              <a:t>Tobolka – Pravidla jimiž se řídí budování abecedního seznamu jmenného</a:t>
            </a:r>
          </a:p>
          <a:p>
            <a:r>
              <a:rPr lang="cs-CZ" dirty="0"/>
              <a:t>1925</a:t>
            </a:r>
          </a:p>
          <a:p>
            <a:pPr lvl="1"/>
            <a:r>
              <a:rPr lang="cs-CZ" dirty="0"/>
              <a:t>Borecký – Pravidla katalogu základního (lístkového abecedního seznamu jmenného) s dodatkem popisu spisů drobných</a:t>
            </a:r>
          </a:p>
          <a:p>
            <a:r>
              <a:rPr lang="cs-CZ" dirty="0"/>
              <a:t>1950</a:t>
            </a:r>
          </a:p>
          <a:p>
            <a:pPr lvl="1"/>
            <a:r>
              <a:rPr lang="cs-CZ" dirty="0" err="1"/>
              <a:t>Prozatimní</a:t>
            </a:r>
            <a:r>
              <a:rPr lang="cs-CZ" dirty="0"/>
              <a:t> pravidla abecedního seznamu jmenného</a:t>
            </a:r>
          </a:p>
          <a:p>
            <a:r>
              <a:rPr lang="cs-CZ" dirty="0"/>
              <a:t>1959</a:t>
            </a:r>
          </a:p>
          <a:p>
            <a:pPr lvl="1"/>
            <a:r>
              <a:rPr lang="cs-CZ" dirty="0"/>
              <a:t>Nádvorník a kol. – Pravidla jmenného katalogu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448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C9824B-C2EB-462F-A751-D69A645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EB56E7-7D98-4AFA-9B1A-02EC8774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1960</a:t>
            </a:r>
          </a:p>
          <a:p>
            <a:pPr lvl="1"/>
            <a:r>
              <a:rPr lang="cs-CZ" dirty="0"/>
              <a:t>Pravidla jmenného katalogu pro střední a menší knihovny</a:t>
            </a:r>
          </a:p>
          <a:p>
            <a:r>
              <a:rPr lang="cs-CZ" dirty="0"/>
              <a:t>1964</a:t>
            </a:r>
          </a:p>
          <a:p>
            <a:pPr lvl="1"/>
            <a:r>
              <a:rPr lang="cs-CZ" dirty="0"/>
              <a:t>ČSN 01 0195 Bibliografický (dokumentační) a katalogizační záznam</a:t>
            </a:r>
          </a:p>
          <a:p>
            <a:r>
              <a:rPr lang="cs-CZ" dirty="0"/>
              <a:t>1969</a:t>
            </a:r>
          </a:p>
          <a:p>
            <a:pPr lvl="1"/>
            <a:r>
              <a:rPr lang="cs-CZ" dirty="0"/>
              <a:t>Nádvorník a kol. – Pravidla jmenného katalogu (2. vydání)</a:t>
            </a:r>
          </a:p>
          <a:p>
            <a:r>
              <a:rPr lang="cs-CZ" dirty="0"/>
              <a:t>1971</a:t>
            </a:r>
          </a:p>
          <a:p>
            <a:pPr lvl="1"/>
            <a:r>
              <a:rPr lang="cs-CZ" dirty="0"/>
              <a:t>Horák, Urbánková, </a:t>
            </a:r>
            <a:r>
              <a:rPr lang="cs-CZ" dirty="0" err="1"/>
              <a:t>Wižďálková</a:t>
            </a:r>
            <a:r>
              <a:rPr lang="cs-CZ" dirty="0"/>
              <a:t> – Speciální pravidla pro popis starých tisků, prvotisků a rukopisů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2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A6F5ED-A772-40DD-ADCF-2956D6CE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4B2CB6-4AB5-495F-970D-FFBF1D84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180320" cy="43054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1972</a:t>
            </a:r>
          </a:p>
          <a:p>
            <a:pPr lvl="1"/>
            <a:r>
              <a:rPr lang="cs-CZ" dirty="0"/>
              <a:t>Vodičková a kol. – Pravidla jmenného záznamu speciálních dokumentů a analytického popisu</a:t>
            </a:r>
          </a:p>
          <a:p>
            <a:r>
              <a:rPr lang="cs-CZ" dirty="0"/>
              <a:t>1988</a:t>
            </a:r>
          </a:p>
          <a:p>
            <a:pPr lvl="1"/>
            <a:r>
              <a:rPr lang="cs-CZ" dirty="0"/>
              <a:t>ČSN 01 0168 Tvorba jmenného záhlaví</a:t>
            </a:r>
          </a:p>
          <a:p>
            <a:r>
              <a:rPr lang="cs-CZ" dirty="0"/>
              <a:t>1992</a:t>
            </a:r>
          </a:p>
          <a:p>
            <a:pPr lvl="1"/>
            <a:r>
              <a:rPr lang="cs-CZ" dirty="0"/>
              <a:t>ČSN 01 0195 Bibliografický záznam</a:t>
            </a:r>
          </a:p>
          <a:p>
            <a:r>
              <a:rPr lang="cs-CZ" dirty="0"/>
              <a:t>90. léta = implementace mezinárodních norem</a:t>
            </a:r>
          </a:p>
          <a:p>
            <a:pPr lvl="1"/>
            <a:r>
              <a:rPr lang="cs-CZ" dirty="0"/>
              <a:t>1993-98 - české překlady ISBD</a:t>
            </a:r>
          </a:p>
          <a:p>
            <a:pPr lvl="1"/>
            <a:r>
              <a:rPr lang="cs-CZ" dirty="0"/>
              <a:t>1994 – český překlad AACR2R</a:t>
            </a:r>
          </a:p>
          <a:p>
            <a:pPr lvl="1"/>
            <a:r>
              <a:rPr lang="cs-CZ" dirty="0"/>
              <a:t>1996 – stanovená národních standardů ISBD(G), AACR2</a:t>
            </a:r>
          </a:p>
          <a:p>
            <a:pPr lvl="1"/>
            <a:r>
              <a:rPr lang="cs-CZ" dirty="0"/>
              <a:t>2015 – přechod na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536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529E1-E9EB-4838-AD09-E75AFBE3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ISBD pravidla – bibliografický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37DA8D-B636-4C4E-949B-65AB2AA1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ISBD(G) – všeobecný popis (1993)</a:t>
            </a:r>
          </a:p>
          <a:p>
            <a:r>
              <a:rPr lang="cs-CZ" dirty="0"/>
              <a:t>ISBD(M) – monografie (1993)</a:t>
            </a:r>
          </a:p>
          <a:p>
            <a:r>
              <a:rPr lang="cs-CZ" dirty="0"/>
              <a:t>ISBD(A) – staré tisky a prvotisky (1997)</a:t>
            </a:r>
          </a:p>
          <a:p>
            <a:r>
              <a:rPr lang="cs-CZ" dirty="0"/>
              <a:t>ISBD(CM) – kartografické dokumenty (1997)</a:t>
            </a:r>
          </a:p>
          <a:p>
            <a:r>
              <a:rPr lang="cs-CZ" dirty="0"/>
              <a:t>ISBD(NBM) – neknižní dokumenty (1996)</a:t>
            </a:r>
          </a:p>
          <a:p>
            <a:r>
              <a:rPr lang="cs-CZ" dirty="0"/>
              <a:t>ISBD(ER) – e-zdroje (1998)</a:t>
            </a:r>
          </a:p>
          <a:p>
            <a:r>
              <a:rPr lang="cs-CZ" dirty="0"/>
              <a:t>ISBD(PM) – tištěné hudebniny (1997)</a:t>
            </a:r>
          </a:p>
          <a:p>
            <a:r>
              <a:rPr lang="cs-CZ" dirty="0"/>
              <a:t>ISBD(CR) – seriály a jiné periodické publikace (2002)</a:t>
            </a:r>
          </a:p>
        </p:txBody>
      </p:sp>
    </p:spTree>
    <p:extLst>
      <p:ext uri="{BB962C8B-B14F-4D97-AF65-F5344CB8AC3E}">
        <p14:creationId xmlns:p14="http://schemas.microsoft.com/office/powerpoint/2010/main" val="3845950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93586-2E90-4C7C-8E93-292893BE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pravidla ISBD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569710-799D-436D-A6F3-80A8671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cíle</a:t>
            </a:r>
          </a:p>
          <a:p>
            <a:pPr lvl="1"/>
            <a:r>
              <a:rPr lang="cs-CZ" dirty="0"/>
              <a:t>všeobecná srozumitelnost záznamu</a:t>
            </a:r>
          </a:p>
          <a:p>
            <a:pPr lvl="1"/>
            <a:r>
              <a:rPr lang="cs-CZ" dirty="0"/>
              <a:t>výměna záznamů/sdílení záznamů</a:t>
            </a:r>
          </a:p>
          <a:p>
            <a:pPr lvl="1"/>
            <a:r>
              <a:rPr lang="cs-CZ" dirty="0"/>
              <a:t>převod záznamů do strojem čitelné podoby</a:t>
            </a:r>
          </a:p>
          <a:p>
            <a:r>
              <a:rPr lang="cs-CZ" dirty="0"/>
              <a:t>co řeší ISBD</a:t>
            </a:r>
          </a:p>
          <a:p>
            <a:pPr lvl="1"/>
            <a:r>
              <a:rPr lang="cs-CZ" dirty="0"/>
              <a:t>specifikace údajů</a:t>
            </a:r>
          </a:p>
          <a:p>
            <a:pPr lvl="1"/>
            <a:r>
              <a:rPr lang="cs-CZ" dirty="0"/>
              <a:t>pořadí</a:t>
            </a:r>
          </a:p>
          <a:p>
            <a:pPr lvl="1"/>
            <a:r>
              <a:rPr lang="cs-CZ" dirty="0"/>
              <a:t>interpunkci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106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AE92D-6081-4EF1-BDAC-9BC93B67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717E35F-6AF5-4D10-A351-E5C67C6A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jmenná</a:t>
            </a:r>
          </a:p>
          <a:p>
            <a:pPr lvl="1"/>
            <a:r>
              <a:rPr lang="cs-CZ" dirty="0"/>
              <a:t>bibliografické údaje (autor, název, vydání, vydavatel, rok)</a:t>
            </a:r>
          </a:p>
          <a:p>
            <a:r>
              <a:rPr lang="cs-CZ" dirty="0"/>
              <a:t>věcná</a:t>
            </a:r>
          </a:p>
          <a:p>
            <a:pPr lvl="1"/>
            <a:r>
              <a:rPr lang="cs-CZ" dirty="0"/>
              <a:t>popis obsahu dokumentu = o čem dokument je</a:t>
            </a:r>
          </a:p>
          <a:p>
            <a:pPr lvl="1"/>
            <a:r>
              <a:rPr lang="cs-CZ" dirty="0"/>
              <a:t>témata, kterými se dokument zabývá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11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81003-8132-4DFD-861B-D84CB074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Jmenný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E57F64-F84D-4ADC-938F-D521BE0E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  <a:p>
            <a:pPr lvl="1"/>
            <a:r>
              <a:rPr lang="cs-CZ" dirty="0"/>
              <a:t>AACR2 (do 2015), RDA (od 2015)</a:t>
            </a:r>
          </a:p>
          <a:p>
            <a:r>
              <a:rPr lang="cs-CZ" dirty="0"/>
              <a:t>MARC21</a:t>
            </a:r>
          </a:p>
          <a:p>
            <a:r>
              <a:rPr lang="cs-CZ" dirty="0"/>
              <a:t>jmenné selekční údaje</a:t>
            </a:r>
          </a:p>
          <a:p>
            <a:r>
              <a:rPr lang="cs-CZ" dirty="0"/>
              <a:t>předepsané prameny popisu</a:t>
            </a:r>
          </a:p>
        </p:txBody>
      </p:sp>
    </p:spTree>
    <p:extLst>
      <p:ext uri="{BB962C8B-B14F-4D97-AF65-F5344CB8AC3E}">
        <p14:creationId xmlns:p14="http://schemas.microsoft.com/office/powerpoint/2010/main" val="4011884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8760B9-6376-4732-830E-3450C16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Věcný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B76F38-F8A0-4271-A7EE-0E017D76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obsah dokumentu</a:t>
            </a:r>
          </a:p>
          <a:p>
            <a:r>
              <a:rPr lang="cs-CZ" dirty="0"/>
              <a:t>selekční jazyky</a:t>
            </a:r>
          </a:p>
          <a:p>
            <a:pPr lvl="1"/>
            <a:r>
              <a:rPr lang="cs-CZ" dirty="0"/>
              <a:t>předmětové</a:t>
            </a:r>
          </a:p>
          <a:p>
            <a:pPr lvl="2"/>
            <a:r>
              <a:rPr lang="cs-CZ" dirty="0" err="1"/>
              <a:t>postkoordinované</a:t>
            </a:r>
            <a:r>
              <a:rPr lang="cs-CZ" dirty="0"/>
              <a:t> (klíčová slova)</a:t>
            </a:r>
          </a:p>
          <a:p>
            <a:pPr lvl="2"/>
            <a:r>
              <a:rPr lang="cs-CZ" dirty="0" err="1"/>
              <a:t>prekoordinované</a:t>
            </a:r>
            <a:r>
              <a:rPr lang="cs-CZ" dirty="0"/>
              <a:t> – předem daná pravidla tvorby (předmětová hesla, tezaury)</a:t>
            </a:r>
          </a:p>
          <a:p>
            <a:pPr lvl="1"/>
            <a:r>
              <a:rPr lang="cs-CZ" dirty="0"/>
              <a:t>systematické (klasifikace - MDT, DDC)</a:t>
            </a:r>
          </a:p>
          <a:p>
            <a:pPr lvl="1"/>
            <a:r>
              <a:rPr lang="cs-CZ" dirty="0">
                <a:hlinkClick r:id="rId2"/>
              </a:rPr>
              <a:t>metoda konspektu</a:t>
            </a:r>
            <a:endParaRPr lang="cs-CZ" dirty="0"/>
          </a:p>
          <a:p>
            <a:pPr lvl="2"/>
            <a:r>
              <a:rPr lang="cs-CZ" dirty="0"/>
              <a:t>význam v akvizici</a:t>
            </a:r>
          </a:p>
          <a:p>
            <a:pPr lvl="2"/>
            <a:r>
              <a:rPr lang="cs-CZ" dirty="0"/>
              <a:t>tematická mapa fondu</a:t>
            </a:r>
          </a:p>
          <a:p>
            <a:pPr lvl="2"/>
            <a:r>
              <a:rPr lang="cs-CZ" dirty="0">
                <a:hlinkClick r:id="rId3"/>
              </a:rPr>
              <a:t>ukázka</a:t>
            </a:r>
            <a:r>
              <a:rPr lang="cs-CZ" dirty="0"/>
              <a:t> použití metody konspektu v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813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23D12-2AEB-4C02-ABBF-B8B11857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BECF7D9-28AA-4AA1-B4C6-364D11B5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autoritní rejstříky</a:t>
            </a:r>
          </a:p>
          <a:p>
            <a:pPr lvl="1"/>
            <a:r>
              <a:rPr lang="cs-CZ" dirty="0"/>
              <a:t>Národní autority ČR (</a:t>
            </a:r>
            <a:r>
              <a:rPr lang="cs-CZ" dirty="0" err="1">
                <a:hlinkClick r:id="rId2"/>
              </a:rPr>
              <a:t>info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databáze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jmenné (např. autoři)</a:t>
            </a:r>
          </a:p>
          <a:p>
            <a:pPr lvl="2"/>
            <a:r>
              <a:rPr lang="cs-CZ" dirty="0"/>
              <a:t>věcné (tematické, geografické a formální autority)</a:t>
            </a:r>
          </a:p>
          <a:p>
            <a:pPr lvl="1"/>
            <a:r>
              <a:rPr lang="cs-CZ" dirty="0">
                <a:hlinkClick r:id="rId4"/>
              </a:rPr>
              <a:t>VIAF</a:t>
            </a:r>
            <a:r>
              <a:rPr lang="cs-CZ" dirty="0"/>
              <a:t> (OCLC)</a:t>
            </a:r>
          </a:p>
          <a:p>
            <a:pPr lvl="2"/>
            <a:r>
              <a:rPr lang="cs-CZ" dirty="0"/>
              <a:t>mezinárodní, součástí i NA</a:t>
            </a:r>
          </a:p>
        </p:txBody>
      </p:sp>
    </p:spTree>
    <p:extLst>
      <p:ext uri="{BB962C8B-B14F-4D97-AF65-F5344CB8AC3E}">
        <p14:creationId xmlns:p14="http://schemas.microsoft.com/office/powerpoint/2010/main" val="111819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D519F-4AA8-4B36-BF58-391F2CE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3096A9-F3FB-4556-B1F0-C19CDAE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/>
          </a:bodyPr>
          <a:lstStyle/>
          <a:p>
            <a:r>
              <a:rPr lang="cs-CZ" dirty="0"/>
              <a:t>nejčastější</a:t>
            </a:r>
          </a:p>
          <a:p>
            <a:r>
              <a:rPr lang="cs-CZ" dirty="0"/>
              <a:t>nově výběrová řízení</a:t>
            </a:r>
          </a:p>
          <a:p>
            <a:pPr lvl="1"/>
            <a:r>
              <a:rPr lang="cs-CZ" dirty="0"/>
              <a:t>Zákon č. 137/2006 o veřejných zakázkách</a:t>
            </a:r>
          </a:p>
          <a:p>
            <a:r>
              <a:rPr lang="cs-CZ" dirty="0"/>
              <a:t>kde se nakupuje</a:t>
            </a:r>
          </a:p>
          <a:p>
            <a:pPr lvl="1"/>
            <a:r>
              <a:rPr lang="cs-CZ" dirty="0"/>
              <a:t>nakladatelství</a:t>
            </a:r>
          </a:p>
          <a:p>
            <a:pPr lvl="1"/>
            <a:r>
              <a:rPr lang="cs-CZ" dirty="0"/>
              <a:t>distributor/zprostředkovatel</a:t>
            </a:r>
          </a:p>
          <a:p>
            <a:pPr lvl="1"/>
            <a:r>
              <a:rPr lang="cs-CZ" dirty="0"/>
              <a:t>knihkupectví</a:t>
            </a:r>
          </a:p>
          <a:p>
            <a:pPr lvl="1"/>
            <a:r>
              <a:rPr lang="cs-CZ" dirty="0"/>
              <a:t>antikvariát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20F95E-D93D-4BE1-85A3-98CD7CB5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80" y="4101424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8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95F1B7-902A-4CB8-8589-EE80F829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v katalogizaci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B79B69-39C2-4635-A7B6-2C5B89FE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elektronických dokumentů, výzkumných dat,…</a:t>
            </a:r>
          </a:p>
          <a:p>
            <a:pPr lvl="1"/>
            <a:r>
              <a:rPr lang="cs-CZ" dirty="0" err="1"/>
              <a:t>metadata</a:t>
            </a:r>
            <a:endParaRPr lang="cs-CZ" dirty="0"/>
          </a:p>
          <a:p>
            <a:pPr lvl="1"/>
            <a:r>
              <a:rPr lang="cs-CZ" dirty="0"/>
              <a:t>podpora nových rozhraní vyhledávání</a:t>
            </a:r>
          </a:p>
          <a:p>
            <a:r>
              <a:rPr lang="cs-CZ" dirty="0"/>
              <a:t>standardizace</a:t>
            </a:r>
          </a:p>
          <a:p>
            <a:pPr lvl="1"/>
            <a:r>
              <a:rPr lang="cs-CZ" dirty="0"/>
              <a:t>podpora mezinárodních standardů</a:t>
            </a:r>
          </a:p>
          <a:p>
            <a:r>
              <a:rPr lang="cs-CZ" dirty="0"/>
              <a:t>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84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48458-9806-4CA9-8C4D-73C26513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Sdílená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21C689-40E8-4310-A14F-99EC86B1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kooperační činnost knihoven při vytváření bibliografických záznamů</a:t>
            </a:r>
          </a:p>
          <a:p>
            <a:r>
              <a:rPr lang="cs-CZ" dirty="0"/>
              <a:t>v ČR posun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přebírání záznamů</a:t>
            </a:r>
          </a:p>
          <a:p>
            <a:r>
              <a:rPr lang="cs-CZ" dirty="0"/>
              <a:t>proces přebírání záznamu:</a:t>
            </a:r>
          </a:p>
          <a:p>
            <a:pPr lvl="1"/>
            <a:r>
              <a:rPr lang="cs-CZ" dirty="0"/>
              <a:t>vyhledání záznamu</a:t>
            </a:r>
          </a:p>
          <a:p>
            <a:pPr lvl="1"/>
            <a:r>
              <a:rPr lang="cs-CZ" dirty="0"/>
              <a:t>stažení záznamu</a:t>
            </a:r>
          </a:p>
          <a:p>
            <a:pPr lvl="1"/>
            <a:r>
              <a:rPr lang="cs-CZ" dirty="0"/>
              <a:t>úprava záznamu</a:t>
            </a:r>
          </a:p>
          <a:p>
            <a:pPr lvl="1"/>
            <a:r>
              <a:rPr lang="cs-CZ" dirty="0"/>
              <a:t>uložení ve vlastním systému</a:t>
            </a:r>
          </a:p>
          <a:p>
            <a:r>
              <a:rPr lang="cs-CZ" dirty="0"/>
              <a:t>výhody x nevýhody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824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FCB52-4588-4EEF-A4FF-7EEB3C33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8938" cy="1450757"/>
          </a:xfrm>
        </p:spPr>
        <p:txBody>
          <a:bodyPr/>
          <a:lstStyle/>
          <a:p>
            <a:r>
              <a:rPr lang="cs-CZ" dirty="0"/>
              <a:t>Technické předpoklady sdílené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C43667-9F79-4002-8A45-3B0F7E9E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/>
          </a:bodyPr>
          <a:lstStyle/>
          <a:p>
            <a:r>
              <a:rPr lang="cs-CZ" dirty="0"/>
              <a:t>stejný komunikační protokol</a:t>
            </a:r>
          </a:p>
          <a:p>
            <a:pPr lvl="1"/>
            <a:r>
              <a:rPr lang="cs-CZ" dirty="0"/>
              <a:t>není nezbytné, ale vhodné</a:t>
            </a:r>
          </a:p>
          <a:p>
            <a:pPr lvl="1"/>
            <a:r>
              <a:rPr lang="cs-CZ" dirty="0"/>
              <a:t>u nás nejčastěji Z39.50</a:t>
            </a:r>
          </a:p>
          <a:p>
            <a:r>
              <a:rPr lang="cs-CZ" dirty="0"/>
              <a:t>shodné kódování</a:t>
            </a:r>
          </a:p>
          <a:p>
            <a:pPr lvl="1"/>
            <a:r>
              <a:rPr lang="cs-CZ" dirty="0"/>
              <a:t>UTF-8 (CP1250, ISO 8859-2, CP 859)</a:t>
            </a:r>
          </a:p>
          <a:p>
            <a:r>
              <a:rPr lang="cs-CZ" dirty="0"/>
              <a:t>podpora standardů</a:t>
            </a:r>
          </a:p>
          <a:p>
            <a:pPr lvl="1"/>
            <a:r>
              <a:rPr lang="cs-CZ" dirty="0"/>
              <a:t>v ČR převažuje formát MARC21</a:t>
            </a:r>
          </a:p>
          <a:p>
            <a:pPr lvl="1"/>
            <a:r>
              <a:rPr lang="cs-CZ" dirty="0"/>
              <a:t>podmínkou podpora pravidel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6074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E458C-62A7-4CE6-843B-50E713AA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předpoklady 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2DCB98-2AD4-408B-9512-DBC68D050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shodná úroveň katalogizace</a:t>
            </a:r>
          </a:p>
          <a:p>
            <a:pPr lvl="1"/>
            <a:r>
              <a:rPr lang="cs-CZ" dirty="0"/>
              <a:t>úroveň záznamů u dodávající knihovny by neměl být nižší</a:t>
            </a:r>
          </a:p>
          <a:p>
            <a:r>
              <a:rPr lang="cs-CZ" dirty="0"/>
              <a:t>shodná katalogizační pravidla</a:t>
            </a:r>
          </a:p>
          <a:p>
            <a:pPr lvl="1"/>
            <a:r>
              <a:rPr lang="cs-CZ" dirty="0"/>
              <a:t>v ČR není problém</a:t>
            </a:r>
          </a:p>
          <a:p>
            <a:r>
              <a:rPr lang="cs-CZ" dirty="0"/>
              <a:t>shodné věcné třídění</a:t>
            </a:r>
          </a:p>
          <a:p>
            <a:pPr lvl="1"/>
            <a:r>
              <a:rPr lang="cs-CZ" dirty="0"/>
              <a:t>MDT + jiný dle dohody spolupracujících knihoven</a:t>
            </a:r>
          </a:p>
          <a:p>
            <a:r>
              <a:rPr lang="cs-CZ" dirty="0"/>
              <a:t>shodná práce s autoritami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540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62AF44-DCA7-4452-9559-A2D81E60C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4C706A-2D71-426C-B869-36C430F39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VIKBA10 Knihovnické systémy a standardy</a:t>
            </a:r>
          </a:p>
          <a:p>
            <a:r>
              <a:rPr lang="cs-CZ" dirty="0"/>
              <a:t>VIKBA11 Selekční jazyky</a:t>
            </a:r>
          </a:p>
        </p:txBody>
      </p:sp>
    </p:spTree>
    <p:extLst>
      <p:ext uri="{BB962C8B-B14F-4D97-AF65-F5344CB8AC3E}">
        <p14:creationId xmlns:p14="http://schemas.microsoft.com/office/powerpoint/2010/main" val="3520417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poÅÃ¡dÃ¡ny, Knihy, KnihkupectvÃ­, SbÃ­rka, ÅÃ¡dky, Shop">
            <a:extLst>
              <a:ext uri="{FF2B5EF4-FFF2-40B4-BE49-F238E27FC236}">
                <a16:creationId xmlns:a16="http://schemas.microsoft.com/office/drawing/2014/main" id="{1169FE29-7DD2-4574-A6E6-432BA542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8431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Organizace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/>
              <a:t>druhy dokumentů</a:t>
            </a:r>
          </a:p>
          <a:p>
            <a:r>
              <a:rPr lang="cs-CZ"/>
              <a:t>práce s fondem</a:t>
            </a:r>
          </a:p>
          <a:p>
            <a:r>
              <a:rPr lang="cs-CZ"/>
              <a:t>značení fondů</a:t>
            </a:r>
          </a:p>
          <a:p>
            <a:endParaRPr lang="cs-CZ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23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 fond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organizovaný soubor dokumentů (</a:t>
            </a:r>
            <a:r>
              <a:rPr lang="cs-CZ" altLang="cs-CZ" dirty="0" err="1">
                <a:latin typeface="Arial" charset="0"/>
              </a:rPr>
              <a:t>k.j</a:t>
            </a:r>
            <a:r>
              <a:rPr lang="cs-CZ" altLang="cs-CZ" dirty="0">
                <a:latin typeface="Arial" charset="0"/>
              </a:rPr>
              <a:t>.)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plánované budování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vyznačeno vlastnictví knihovny</a:t>
            </a:r>
          </a:p>
          <a:p>
            <a:pPr marL="1041400" lvl="1">
              <a:tabLst/>
            </a:pPr>
            <a:r>
              <a:rPr lang="cs-CZ" altLang="cs-CZ" sz="2600" dirty="0">
                <a:latin typeface="Arial" charset="0"/>
              </a:rPr>
              <a:t>např. signatura, razítko organizace</a:t>
            </a:r>
          </a:p>
          <a:p>
            <a:pPr marL="361950" indent="-361950">
              <a:tabLst/>
            </a:pPr>
            <a:r>
              <a:rPr lang="cs-CZ" altLang="cs-CZ" sz="3300" dirty="0">
                <a:latin typeface="Arial" charset="0"/>
              </a:rPr>
              <a:t>typ a funkce knihovny</a:t>
            </a:r>
          </a:p>
          <a:p>
            <a:pPr marL="1041400" lvl="1">
              <a:tabLst/>
            </a:pPr>
            <a:r>
              <a:rPr lang="cs-CZ" altLang="cs-CZ" sz="2700" dirty="0">
                <a:latin typeface="Arial" charset="0"/>
              </a:rPr>
              <a:t>veřejná x VŠ knihovna</a:t>
            </a:r>
          </a:p>
          <a:p>
            <a:pPr marL="361950" indent="-361950">
              <a:tabLst/>
            </a:pPr>
            <a:r>
              <a:rPr lang="cs-CZ" altLang="cs-CZ" sz="3400" dirty="0">
                <a:latin typeface="Arial" charset="0"/>
              </a:rPr>
              <a:t>cílová skupina</a:t>
            </a:r>
          </a:p>
          <a:p>
            <a:pPr marL="1041400" lvl="1">
              <a:tabLst/>
            </a:pPr>
            <a:r>
              <a:rPr lang="cs-CZ" altLang="cs-CZ" dirty="0">
                <a:latin typeface="Arial" charset="0"/>
              </a:rPr>
              <a:t>počet, složení</a:t>
            </a:r>
            <a:endParaRPr lang="cs-CZ" alt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2343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Jaké </a:t>
            </a:r>
            <a:r>
              <a:rPr lang="cs-CZ" sz="7200" b="1" dirty="0">
                <a:solidFill>
                  <a:schemeClr val="accent1"/>
                </a:solidFill>
              </a:rPr>
              <a:t>druhy dokumentů </a:t>
            </a:r>
            <a:r>
              <a:rPr lang="cs-CZ" sz="7200" b="1" dirty="0"/>
              <a:t>mohou být v knihovně???</a:t>
            </a:r>
          </a:p>
        </p:txBody>
      </p:sp>
    </p:spTree>
    <p:extLst>
      <p:ext uri="{BB962C8B-B14F-4D97-AF65-F5344CB8AC3E}">
        <p14:creationId xmlns:p14="http://schemas.microsoft.com/office/powerpoint/2010/main" val="97909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956816"/>
            <a:ext cx="4114800" cy="4302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sz="1800" b="1" dirty="0"/>
              <a:t>Monografie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knihy (beletrie, odborná literatura, populárně-naučná literatura)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Seriálové dokumenty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seriály (noviny a časopisy, ročenky, periodické sborníky, výroční zprávy) 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integrační zdroje (průběžně aktualizované dodáváním nových částí, např. publikace z volných listů) 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Šedá literatura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vysokoškolské kvalifikační práce, sborníky,...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Kartografické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mapy, plány, atlasy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35782" y="1956816"/>
            <a:ext cx="5253643" cy="39122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1800" b="1" dirty="0"/>
              <a:t>Hudebniny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noty, zpěvníky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Zvukové dokumenty 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Hudební CD, CD s mluveným slovem (audioknihy)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Audiovizuální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filmy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Elektronické zdroje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databáze, e-časopisy, e-knihy,...</a:t>
            </a:r>
          </a:p>
        </p:txBody>
      </p:sp>
    </p:spTree>
    <p:extLst>
      <p:ext uri="{BB962C8B-B14F-4D97-AF65-F5344CB8AC3E}">
        <p14:creationId xmlns:p14="http://schemas.microsoft.com/office/powerpoint/2010/main" val="360449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dynamičnost</a:t>
            </a:r>
          </a:p>
          <a:p>
            <a:r>
              <a:rPr lang="cs-CZ" dirty="0"/>
              <a:t>reflexe požadavků čtenářů</a:t>
            </a:r>
          </a:p>
          <a:p>
            <a:r>
              <a:rPr lang="cs-CZ" dirty="0"/>
              <a:t>problematika životnosti informací</a:t>
            </a:r>
          </a:p>
          <a:p>
            <a:r>
              <a:rPr lang="cs-CZ" dirty="0"/>
              <a:t>forma dokumentů</a:t>
            </a:r>
          </a:p>
          <a:p>
            <a:r>
              <a:rPr lang="cs-CZ" dirty="0"/>
              <a:t>prostory knihovny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43" y="2559538"/>
            <a:ext cx="29479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7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F48F1-D46C-45A6-B8CA-8DB77D95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Výměna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FD2C28-86AC-4B98-95ED-5B647A6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934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poč. v 17. století</a:t>
            </a:r>
          </a:p>
          <a:p>
            <a:r>
              <a:rPr lang="cs-CZ"/>
              <a:t>1886 Bruselská konvence</a:t>
            </a:r>
          </a:p>
          <a:p>
            <a:pPr lvl="1"/>
            <a:r>
              <a:rPr lang="cs-CZ"/>
              <a:t>1921 přistoupila ČR</a:t>
            </a:r>
          </a:p>
          <a:p>
            <a:r>
              <a:rPr lang="cs-CZ"/>
              <a:t>1958 Pařížské dohody</a:t>
            </a:r>
          </a:p>
          <a:p>
            <a:pPr lvl="1"/>
            <a:r>
              <a:rPr lang="cs-CZ"/>
              <a:t>mezinárodní výměna oficiálních a vládních dokumentů</a:t>
            </a:r>
          </a:p>
          <a:p>
            <a:pPr lvl="1"/>
            <a:r>
              <a:rPr lang="cs-CZ"/>
              <a:t>mezinárodní výměna publikací všech druhů</a:t>
            </a:r>
          </a:p>
          <a:p>
            <a:r>
              <a:rPr lang="cs-CZ"/>
              <a:t>knihovny, nakladatelství, soukromé osoby</a:t>
            </a:r>
          </a:p>
          <a:p>
            <a:r>
              <a:rPr lang="cs-CZ"/>
              <a:t>evidence výměny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722CD7-7A0A-4D35-BD7E-B5C8CA88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782"/>
          <a:stretch/>
        </p:blipFill>
        <p:spPr bwMode="auto">
          <a:xfrm>
            <a:off x="9448801" y="3247466"/>
            <a:ext cx="2499360" cy="28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44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Přístupnost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přístupný fond </a:t>
            </a:r>
            <a:r>
              <a:rPr lang="cs-CZ" dirty="0">
                <a:solidFill>
                  <a:schemeClr val="accent1"/>
                </a:solidFill>
              </a:rPr>
              <a:t>x</a:t>
            </a:r>
            <a:r>
              <a:rPr lang="cs-CZ" dirty="0"/>
              <a:t> po objednání</a:t>
            </a:r>
          </a:p>
          <a:p>
            <a:r>
              <a:rPr lang="cs-CZ" dirty="0"/>
              <a:t>výhody, nevýhody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Status dokumentů v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absenční</a:t>
            </a:r>
          </a:p>
          <a:p>
            <a:pPr lvl="1"/>
            <a:r>
              <a:rPr lang="cs-CZ" dirty="0"/>
              <a:t>krátkodobé, klasické, dlouhodobé výpůjčky</a:t>
            </a:r>
          </a:p>
          <a:p>
            <a:r>
              <a:rPr lang="cs-CZ" dirty="0"/>
              <a:t>prezenční</a:t>
            </a:r>
          </a:p>
          <a:p>
            <a:pPr lvl="1"/>
            <a:r>
              <a:rPr lang="cs-CZ" dirty="0"/>
              <a:t>dostupné v knihovně, výpůjčky přes noc</a:t>
            </a:r>
          </a:p>
          <a:p>
            <a:endParaRPr lang="cs-CZ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746153" y="3102091"/>
            <a:ext cx="1296988" cy="1296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70684" y="4927283"/>
            <a:ext cx="2447925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71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knihovním fondem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linka zpracování:</a:t>
            </a:r>
          </a:p>
          <a:p>
            <a:r>
              <a:rPr lang="cs-CZ" dirty="0"/>
              <a:t>doplňování</a:t>
            </a:r>
          </a:p>
          <a:p>
            <a:r>
              <a:rPr lang="cs-CZ" dirty="0"/>
              <a:t>přemísťování</a:t>
            </a:r>
          </a:p>
          <a:p>
            <a:pPr lvl="1"/>
            <a:r>
              <a:rPr lang="cs-CZ" dirty="0"/>
              <a:t>např. sklad, pobočka, jiná oborová skupina</a:t>
            </a:r>
          </a:p>
          <a:p>
            <a:pPr lvl="1"/>
            <a:r>
              <a:rPr lang="cs-CZ" dirty="0"/>
              <a:t>statistiky výpůjček</a:t>
            </a:r>
          </a:p>
          <a:p>
            <a:pPr lvl="1"/>
            <a:r>
              <a:rPr lang="cs-CZ" dirty="0"/>
              <a:t>katalog, AKS</a:t>
            </a:r>
          </a:p>
          <a:p>
            <a:r>
              <a:rPr lang="cs-CZ" dirty="0"/>
              <a:t>vyřazování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3102082"/>
            <a:ext cx="30956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2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Vyřazování z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188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odstranění knih. jednotek z fondu</a:t>
            </a:r>
          </a:p>
          <a:p>
            <a:pPr lvl="1"/>
            <a:r>
              <a:rPr lang="cs-CZ" dirty="0"/>
              <a:t>katalog AKS, úbytkový seznam</a:t>
            </a:r>
          </a:p>
          <a:p>
            <a:r>
              <a:rPr lang="cs-CZ" dirty="0"/>
              <a:t>důvody:</a:t>
            </a:r>
          </a:p>
          <a:p>
            <a:pPr lvl="1"/>
            <a:r>
              <a:rPr lang="cs-CZ" dirty="0"/>
              <a:t>zastaralý obsahu, poškození, ztráta</a:t>
            </a:r>
          </a:p>
          <a:p>
            <a:r>
              <a:rPr lang="cs-CZ" dirty="0"/>
              <a:t>nabídkový seznam</a:t>
            </a:r>
          </a:p>
          <a:p>
            <a:pPr lvl="1"/>
            <a:r>
              <a:rPr lang="cs-CZ" dirty="0"/>
              <a:t>partnerské knihovny</a:t>
            </a:r>
          </a:p>
          <a:p>
            <a:pPr lvl="1"/>
            <a:r>
              <a:rPr lang="cs-CZ" dirty="0"/>
              <a:t>konference Knihovna</a:t>
            </a:r>
          </a:p>
          <a:p>
            <a:pPr lvl="1"/>
            <a:r>
              <a:rPr lang="cs-CZ" dirty="0"/>
              <a:t>antikvariáty</a:t>
            </a:r>
          </a:p>
          <a:p>
            <a:pPr lvl="1"/>
            <a:r>
              <a:rPr lang="cs-CZ" dirty="0"/>
              <a:t>čtenáři (symbolický poplatek nebo zdarma)</a:t>
            </a:r>
          </a:p>
          <a:p>
            <a:pPr lvl="1"/>
            <a:r>
              <a:rPr lang="cs-CZ" dirty="0"/>
              <a:t>sběrný dvůr (až 2Kč/kg)</a:t>
            </a:r>
          </a:p>
        </p:txBody>
      </p:sp>
      <p:pic>
        <p:nvPicPr>
          <p:cNvPr id="1026" name="Picture 2" descr="VÃ½sledek obrÃ¡zku pro popelnice ik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1" y="287322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6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pic>
        <p:nvPicPr>
          <p:cNvPr id="4" name="_PB2ctsCf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954160"/>
            <a:ext cx="7365076" cy="4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Knihovní zákon (257/2001 Sb.)</a:t>
            </a:r>
          </a:p>
          <a:p>
            <a:pPr lvl="1"/>
            <a:r>
              <a:rPr lang="cs-CZ" dirty="0"/>
              <a:t>§16 Evidence a revize knihovního fondu</a:t>
            </a:r>
          </a:p>
          <a:p>
            <a:r>
              <a:rPr lang="cs-CZ" dirty="0"/>
              <a:t>Cíl = zjištění skutečného stavu fondu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953712"/>
              </p:ext>
            </p:extLst>
          </p:nvPr>
        </p:nvGraphicFramePr>
        <p:xfrm>
          <a:off x="1586142" y="3874455"/>
          <a:ext cx="4535488" cy="2169721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71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Frekvence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2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100 001 - 200 000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200 001 - 1 000 000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5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1 000 00</a:t>
                      </a: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- 3 000 000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fondu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52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3 000 000+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200 000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k.j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Mimořádná revize</a:t>
            </a:r>
          </a:p>
          <a:p>
            <a:pPr lvl="1"/>
            <a:r>
              <a:rPr lang="cs-CZ" dirty="0"/>
              <a:t>nařízení nadřízeného orgánu, změna pracovníka, násilné vniknutí, nalezení knih mimo knihovnu</a:t>
            </a:r>
          </a:p>
          <a:p>
            <a:r>
              <a:rPr lang="cs-CZ" dirty="0"/>
              <a:t>Namátková a zkrácená revize</a:t>
            </a:r>
          </a:p>
          <a:p>
            <a:r>
              <a:rPr lang="cs-CZ" dirty="0"/>
              <a:t>Forma revize:</a:t>
            </a:r>
          </a:p>
          <a:p>
            <a:pPr lvl="1"/>
            <a:r>
              <a:rPr lang="cs-CZ" dirty="0"/>
              <a:t>porovnání s přírůstkovým seznamem</a:t>
            </a:r>
          </a:p>
          <a:p>
            <a:pPr lvl="1"/>
            <a:r>
              <a:rPr lang="cs-CZ" dirty="0"/>
              <a:t>porovnání s místním seznamem</a:t>
            </a:r>
          </a:p>
          <a:p>
            <a:r>
              <a:rPr lang="cs-CZ" dirty="0"/>
              <a:t>Komise (2+ členové)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829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revize a řešení problémů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nedohledané knihy</a:t>
            </a:r>
          </a:p>
          <a:p>
            <a:pPr lvl="1"/>
            <a:r>
              <a:rPr lang="cs-CZ" dirty="0"/>
              <a:t>odpisy, nahrazení</a:t>
            </a:r>
          </a:p>
          <a:p>
            <a:r>
              <a:rPr lang="cs-CZ" dirty="0"/>
              <a:t>knihy nejsou zapsány</a:t>
            </a:r>
          </a:p>
          <a:p>
            <a:pPr lvl="1"/>
            <a:r>
              <a:rPr lang="cs-CZ" dirty="0"/>
              <a:t>neprodleně zapsat</a:t>
            </a:r>
          </a:p>
          <a:p>
            <a:r>
              <a:rPr lang="cs-CZ" dirty="0"/>
              <a:t>přírůstkový seznam není správně veden</a:t>
            </a:r>
          </a:p>
          <a:p>
            <a:pPr lvl="1"/>
            <a:r>
              <a:rPr lang="cs-CZ" dirty="0"/>
              <a:t>opravit</a:t>
            </a:r>
          </a:p>
          <a:p>
            <a:r>
              <a:rPr lang="cs-CZ" dirty="0"/>
              <a:t>nalezení chybějících knih</a:t>
            </a:r>
          </a:p>
          <a:p>
            <a:pPr lvl="1"/>
            <a:r>
              <a:rPr lang="cs-CZ" dirty="0"/>
              <a:t>přesun na správné místo, změna statusu</a:t>
            </a:r>
          </a:p>
          <a:p>
            <a:r>
              <a:rPr lang="cs-CZ" dirty="0"/>
              <a:t>objevení zastaralých knih</a:t>
            </a:r>
          </a:p>
          <a:p>
            <a:pPr lvl="1"/>
            <a:r>
              <a:rPr lang="cs-CZ" dirty="0"/>
              <a:t>odpis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85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Protokol o revizi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rozsah a doba revize</a:t>
            </a:r>
          </a:p>
          <a:p>
            <a:r>
              <a:rPr lang="cs-CZ" dirty="0"/>
              <a:t>druh seznamu</a:t>
            </a:r>
          </a:p>
          <a:p>
            <a:r>
              <a:rPr lang="cs-CZ" dirty="0"/>
              <a:t>členové revizní komise</a:t>
            </a:r>
          </a:p>
          <a:p>
            <a:pPr lvl="1"/>
            <a:r>
              <a:rPr lang="cs-CZ" dirty="0"/>
              <a:t>+ kdo se na revizi podílel</a:t>
            </a:r>
          </a:p>
          <a:p>
            <a:r>
              <a:rPr lang="cs-CZ" dirty="0"/>
              <a:t>seznam chybějících knih</a:t>
            </a:r>
          </a:p>
          <a:p>
            <a:r>
              <a:rPr lang="cs-CZ" dirty="0"/>
              <a:t>návrhy opatření</a:t>
            </a:r>
          </a:p>
          <a:p>
            <a:r>
              <a:rPr lang="cs-CZ" dirty="0"/>
              <a:t>poškozené, chybějící knihy</a:t>
            </a:r>
          </a:p>
          <a:p>
            <a:pPr lvl="1"/>
            <a:r>
              <a:rPr lang="cs-CZ" dirty="0"/>
              <a:t>provozní změny </a:t>
            </a:r>
          </a:p>
        </p:txBody>
      </p:sp>
    </p:spTree>
    <p:extLst>
      <p:ext uri="{BB962C8B-B14F-4D97-AF65-F5344CB8AC3E}">
        <p14:creationId xmlns:p14="http://schemas.microsoft.com/office/powerpoint/2010/main" val="429218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6"/>
            <a:ext cx="10857297" cy="415522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supervize</a:t>
            </a:r>
          </a:p>
          <a:p>
            <a:pPr lvl="1"/>
            <a:r>
              <a:rPr lang="cs-CZ" dirty="0"/>
              <a:t>dohledávání chybějících knih</a:t>
            </a:r>
          </a:p>
          <a:p>
            <a:r>
              <a:rPr lang="cs-CZ" dirty="0"/>
              <a:t>odpisy bez řízení o náhradě škody</a:t>
            </a:r>
          </a:p>
          <a:p>
            <a:r>
              <a:rPr lang="cs-CZ" dirty="0"/>
              <a:t>do 0,5% výpůjček</a:t>
            </a:r>
          </a:p>
          <a:p>
            <a:pPr lvl="1"/>
            <a:r>
              <a:rPr lang="cs-CZ" dirty="0"/>
              <a:t>jinak úhrada škody institucí + správní řízení s osobou odpovědnou za fond</a:t>
            </a:r>
          </a:p>
          <a:p>
            <a:r>
              <a:rPr lang="cs-CZ" dirty="0"/>
              <a:t>technické zabezpečení revize</a:t>
            </a:r>
          </a:p>
          <a:p>
            <a:pPr lvl="1"/>
            <a:r>
              <a:rPr lang="cs-CZ" dirty="0"/>
              <a:t>čtečky čárových kódů</a:t>
            </a:r>
          </a:p>
          <a:p>
            <a:pPr lvl="1"/>
            <a:r>
              <a:rPr lang="cs-CZ" dirty="0"/>
              <a:t>technologie RFID</a:t>
            </a:r>
          </a:p>
          <a:p>
            <a:pPr lvl="1"/>
            <a:r>
              <a:rPr lang="cs-CZ" dirty="0"/>
              <a:t>ruční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6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D7C8F5-C5CF-4861-895C-99B85C7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FE429F-454B-446C-A09E-E7F582C4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instituce nebo soukromé osoby</a:t>
            </a:r>
          </a:p>
          <a:p>
            <a:r>
              <a:rPr lang="cs-CZ" dirty="0"/>
              <a:t>dárce stanoví podmínky</a:t>
            </a:r>
          </a:p>
          <a:p>
            <a:pPr lvl="1"/>
            <a:r>
              <a:rPr lang="cs-CZ" dirty="0"/>
              <a:t>např. převzetí kompletní soukromé knihovny</a:t>
            </a:r>
          </a:p>
          <a:p>
            <a:r>
              <a:rPr lang="cs-CZ" dirty="0"/>
              <a:t>nebezpečí</a:t>
            </a:r>
          </a:p>
          <a:p>
            <a:pPr lvl="1"/>
            <a:r>
              <a:rPr lang="cs-CZ" dirty="0"/>
              <a:t>zastaralé, závadné, reklamní</a:t>
            </a:r>
          </a:p>
          <a:p>
            <a:r>
              <a:rPr lang="cs-CZ" dirty="0"/>
              <a:t>možnost dar odmítnout</a:t>
            </a:r>
          </a:p>
        </p:txBody>
      </p:sp>
      <p:pic>
        <p:nvPicPr>
          <p:cNvPr id="3074" name="Picture 2" descr="Dary, ZabalenÃ½, ÄervenÃ¡, Box, Kontejner, ZavÅeno, Stuhy">
            <a:extLst>
              <a:ext uri="{FF2B5EF4-FFF2-40B4-BE49-F238E27FC236}">
                <a16:creationId xmlns:a16="http://schemas.microsoft.com/office/drawing/2014/main" id="{2C2A6533-6E9C-417F-968B-E804755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7380"/>
          <a:stretch/>
        </p:blipFill>
        <p:spPr bwMode="auto">
          <a:xfrm>
            <a:off x="8443151" y="2682240"/>
            <a:ext cx="3565969" cy="37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99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Značení dokumentů ve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signatury</a:t>
            </a:r>
          </a:p>
          <a:p>
            <a:r>
              <a:rPr lang="cs-CZ" dirty="0"/>
              <a:t>lokační a orientační funkce</a:t>
            </a:r>
          </a:p>
          <a:p>
            <a:r>
              <a:rPr lang="cs-CZ" dirty="0"/>
              <a:t>informační systém knihovny</a:t>
            </a:r>
          </a:p>
          <a:p>
            <a:pPr lvl="1"/>
            <a:r>
              <a:rPr lang="cs-CZ" dirty="0"/>
              <a:t>popisky regálů</a:t>
            </a:r>
          </a:p>
          <a:p>
            <a:pPr lvl="1"/>
            <a:r>
              <a:rPr lang="cs-CZ" dirty="0"/>
              <a:t>navigace v knihovně</a:t>
            </a:r>
          </a:p>
          <a:p>
            <a:endParaRPr lang="cs-CZ" dirty="0"/>
          </a:p>
        </p:txBody>
      </p:sp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8" y="2432385"/>
            <a:ext cx="3843287" cy="38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druhy stavění fondu znáte?</a:t>
            </a:r>
          </a:p>
          <a:p>
            <a:r>
              <a:rPr lang="cs-CZ" dirty="0"/>
              <a:t>kdy je vhodné je použít?</a:t>
            </a:r>
          </a:p>
          <a:p>
            <a:r>
              <a:rPr lang="cs-CZ" dirty="0"/>
              <a:t>máte oblíbené signatury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6" y="3129313"/>
            <a:ext cx="365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720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923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pořadové číslo</a:t>
            </a:r>
          </a:p>
          <a:p>
            <a:r>
              <a:rPr lang="cs-CZ" dirty="0"/>
              <a:t>abecední</a:t>
            </a:r>
          </a:p>
          <a:p>
            <a:pPr lvl="1"/>
            <a:r>
              <a:rPr lang="cs-CZ" dirty="0"/>
              <a:t>autor, název (beletrie)</a:t>
            </a:r>
          </a:p>
          <a:p>
            <a:r>
              <a:rPr lang="cs-CZ" dirty="0"/>
              <a:t>oborové</a:t>
            </a:r>
          </a:p>
          <a:p>
            <a:pPr lvl="1"/>
            <a:r>
              <a:rPr lang="cs-CZ" dirty="0"/>
              <a:t>skupiny, klasifikace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jazykové</a:t>
            </a:r>
          </a:p>
          <a:p>
            <a:r>
              <a:rPr lang="cs-CZ" dirty="0"/>
              <a:t>formátové, druhové</a:t>
            </a:r>
          </a:p>
        </p:txBody>
      </p:sp>
    </p:spTree>
    <p:extLst>
      <p:ext uri="{BB962C8B-B14F-4D97-AF65-F5344CB8AC3E}">
        <p14:creationId xmlns:p14="http://schemas.microsoft.com/office/powerpoint/2010/main" val="3385590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</a:t>
            </a:r>
          </a:p>
          <a:p>
            <a:pPr lvl="1"/>
            <a:r>
              <a:rPr lang="cs-CZ" dirty="0"/>
              <a:t>FF MU - MDT + autor</a:t>
            </a:r>
          </a:p>
          <a:p>
            <a:pPr lvl="1"/>
            <a:r>
              <a:rPr lang="cs-CZ" dirty="0"/>
              <a:t>ESF MU - skupina + číslo</a:t>
            </a:r>
          </a:p>
          <a:p>
            <a:pPr lvl="1"/>
            <a:r>
              <a:rPr lang="cs-CZ" dirty="0"/>
              <a:t>FSS MU - skupina, pořadové číslo, indexy</a:t>
            </a:r>
          </a:p>
          <a:p>
            <a:pPr lvl="1"/>
            <a:r>
              <a:rPr lang="cs-CZ" dirty="0" err="1"/>
              <a:t>GeoÚ</a:t>
            </a:r>
            <a:r>
              <a:rPr lang="cs-CZ" dirty="0"/>
              <a:t> </a:t>
            </a:r>
            <a:r>
              <a:rPr lang="cs-CZ" dirty="0" err="1"/>
              <a:t>PřF</a:t>
            </a:r>
            <a:r>
              <a:rPr lang="cs-CZ" dirty="0"/>
              <a:t> UK - formát, skupina, číslo, indexy</a:t>
            </a:r>
          </a:p>
          <a:p>
            <a:r>
              <a:rPr lang="cs-CZ" dirty="0"/>
              <a:t>barvy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8739739" y="2492943"/>
            <a:ext cx="2958532" cy="3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73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chrana knihovnÃ­ho fondu">
            <a:extLst>
              <a:ext uri="{FF2B5EF4-FFF2-40B4-BE49-F238E27FC236}">
                <a16:creationId xmlns:a16="http://schemas.microsoft.com/office/drawing/2014/main" id="{BF74A4D8-71A8-4D3F-B589-444EE0B6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9342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Ochrana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vlivy prostředí</a:t>
            </a:r>
          </a:p>
          <a:p>
            <a:r>
              <a:rPr lang="cs-CZ" dirty="0">
                <a:solidFill>
                  <a:schemeClr val="tx1"/>
                </a:solidFill>
              </a:rPr>
              <a:t>živelné pohromy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7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Ochrana fondu</a:t>
            </a:r>
          </a:p>
          <a:p>
            <a:pPr lvl="1"/>
            <a:r>
              <a:rPr lang="cs-CZ" dirty="0"/>
              <a:t>běžné činnosti, skladování, uchovávání, zabezpečení, kvalifikace knihovníků,…</a:t>
            </a:r>
          </a:p>
          <a:p>
            <a:r>
              <a:rPr lang="cs-CZ" dirty="0"/>
              <a:t>Konzervace fondu</a:t>
            </a:r>
          </a:p>
          <a:p>
            <a:pPr lvl="1"/>
            <a:r>
              <a:rPr lang="cs-CZ" dirty="0"/>
              <a:t>specifické činnosti, ochrana proti degradačním procesům, poškození a zkáze</a:t>
            </a:r>
          </a:p>
          <a:p>
            <a:r>
              <a:rPr lang="cs-CZ" dirty="0"/>
              <a:t>Restaurování fondu</a:t>
            </a:r>
          </a:p>
          <a:p>
            <a:pPr lvl="1"/>
            <a:r>
              <a:rPr lang="cs-CZ" dirty="0"/>
              <a:t>činnosti vedoucí k vylepšení stavu fondu (čas, živelné pohromy, používání,…)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737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 a vlhkost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udržovat stálé podmínky</a:t>
            </a:r>
          </a:p>
          <a:p>
            <a:r>
              <a:rPr lang="cs-CZ" dirty="0"/>
              <a:t>nižší teplota</a:t>
            </a:r>
          </a:p>
          <a:p>
            <a:pPr lvl="1"/>
            <a:r>
              <a:rPr lang="cs-CZ" dirty="0"/>
              <a:t>knihy x čtenář</a:t>
            </a:r>
          </a:p>
          <a:p>
            <a:pPr lvl="1"/>
            <a:r>
              <a:rPr lang="cs-CZ" dirty="0"/>
              <a:t>kompromis 16-21°C</a:t>
            </a:r>
          </a:p>
          <a:p>
            <a:r>
              <a:rPr lang="cs-CZ" dirty="0"/>
              <a:t>vlhkost 40-60%</a:t>
            </a:r>
          </a:p>
          <a:p>
            <a:r>
              <a:rPr lang="cs-CZ" dirty="0"/>
              <a:t>kontrola přístroji, klimatizace, odvlhčovače, větrání</a:t>
            </a:r>
          </a:p>
          <a:p>
            <a:r>
              <a:rPr lang="cs-CZ" dirty="0"/>
              <a:t>problém ve skladech</a:t>
            </a:r>
          </a:p>
          <a:p>
            <a:pPr lvl="1"/>
            <a:r>
              <a:rPr lang="cs-CZ" dirty="0"/>
              <a:t>vyšší vlhkost, plísně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67" y="1806174"/>
            <a:ext cx="8858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29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862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nepřítel knihovního fondu</a:t>
            </a:r>
          </a:p>
          <a:p>
            <a:pPr lvl="1"/>
            <a:r>
              <a:rPr lang="cs-CZ" dirty="0"/>
              <a:t>škodí umělé i přirozené</a:t>
            </a:r>
          </a:p>
          <a:p>
            <a:r>
              <a:rPr lang="cs-CZ" dirty="0"/>
              <a:t>co nejnižší intenzita světla</a:t>
            </a:r>
          </a:p>
          <a:p>
            <a:pPr lvl="1"/>
            <a:r>
              <a:rPr lang="cs-CZ" dirty="0"/>
              <a:t>50 luxů ve výstavních prostorách</a:t>
            </a:r>
          </a:p>
          <a:p>
            <a:pPr lvl="1"/>
            <a:r>
              <a:rPr lang="cs-CZ" dirty="0"/>
              <a:t>sklady tma</a:t>
            </a:r>
          </a:p>
          <a:p>
            <a:r>
              <a:rPr lang="cs-CZ" dirty="0"/>
              <a:t>žaluzie a UV filtry na oknech</a:t>
            </a:r>
          </a:p>
          <a:p>
            <a:r>
              <a:rPr lang="cs-CZ" dirty="0"/>
              <a:t>žárovky lepší než zářivky</a:t>
            </a:r>
          </a:p>
          <a:p>
            <a:pPr lvl="1"/>
            <a:r>
              <a:rPr lang="cs-CZ" dirty="0"/>
              <a:t>mezi regály každé 2m 1x40-60W</a:t>
            </a:r>
          </a:p>
          <a:p>
            <a:pPr lvl="1"/>
            <a:r>
              <a:rPr lang="cs-CZ" dirty="0"/>
              <a:t>v uličce každé 4-5m 1x75W</a:t>
            </a:r>
          </a:p>
          <a:p>
            <a:r>
              <a:rPr lang="cs-CZ" dirty="0"/>
              <a:t>problematika starých tisků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/>
        </p:blipFill>
        <p:spPr bwMode="auto">
          <a:xfrm>
            <a:off x="9610542" y="597402"/>
            <a:ext cx="211302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7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780263"/>
              </p:ext>
            </p:extLst>
          </p:nvPr>
        </p:nvGraphicFramePr>
        <p:xfrm>
          <a:off x="8174741" y="1011981"/>
          <a:ext cx="35099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Image" r:id="rId3" imgW="5066667" imgH="5739683" progId="Photoshop.Image.8">
                  <p:embed/>
                </p:oleObj>
              </mc:Choice>
              <mc:Fallback>
                <p:oleObj name="Image" r:id="rId3" imgW="5066667" imgH="5739683" progId="Photoshop.Image.8">
                  <p:embed/>
                  <p:pic>
                    <p:nvPicPr>
                      <p:cNvPr id="65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741" y="1011981"/>
                        <a:ext cx="3509962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Prach a znečištěné ovzduší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92193"/>
          </a:xfrm>
        </p:spPr>
        <p:txBody>
          <a:bodyPr/>
          <a:lstStyle/>
          <a:p>
            <a:r>
              <a:rPr lang="cs-CZ" dirty="0"/>
              <a:t>problematický prach</a:t>
            </a:r>
          </a:p>
          <a:p>
            <a:pPr lvl="1"/>
            <a:r>
              <a:rPr lang="cs-CZ" dirty="0"/>
              <a:t>kyselost papíru</a:t>
            </a:r>
          </a:p>
          <a:p>
            <a:r>
              <a:rPr lang="cs-CZ" dirty="0"/>
              <a:t>pravidelné vysávání</a:t>
            </a:r>
          </a:p>
          <a:p>
            <a:r>
              <a:rPr lang="cs-CZ" dirty="0"/>
              <a:t>zabezpečení oken, klimatizace, cirkulace vzduchu</a:t>
            </a:r>
          </a:p>
          <a:p>
            <a:r>
              <a:rPr lang="cs-CZ" dirty="0"/>
              <a:t>prašnost ve skladu</a:t>
            </a:r>
          </a:p>
          <a:p>
            <a:pPr lvl="1"/>
            <a:r>
              <a:rPr lang="cs-CZ" dirty="0"/>
              <a:t>těsnost regálů, protiprachové manžety</a:t>
            </a:r>
          </a:p>
        </p:txBody>
      </p:sp>
    </p:spTree>
    <p:extLst>
      <p:ext uri="{BB962C8B-B14F-4D97-AF65-F5344CB8AC3E}">
        <p14:creationId xmlns:p14="http://schemas.microsoft.com/office/powerpoint/2010/main" val="3073676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Živelné pohromy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válečné konflikty</a:t>
            </a:r>
          </a:p>
          <a:p>
            <a:endParaRPr lang="cs-CZ" dirty="0"/>
          </a:p>
          <a:p>
            <a:r>
              <a:rPr lang="cs-CZ" dirty="0"/>
              <a:t>evakuační plán</a:t>
            </a: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8" y="2249594"/>
            <a:ext cx="6000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72A8BE-908B-4CD2-934B-7AF11B75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Povinný výtisk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53388C-0F59-4EF2-B49C-A15EB977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4947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zákonná povinnost</a:t>
            </a:r>
          </a:p>
          <a:p>
            <a:pPr lvl="1"/>
            <a:r>
              <a:rPr lang="cs-CZ" dirty="0" err="1"/>
              <a:t>vybranné</a:t>
            </a:r>
            <a:r>
              <a:rPr lang="cs-CZ" dirty="0"/>
              <a:t> knihovny</a:t>
            </a:r>
          </a:p>
          <a:p>
            <a:r>
              <a:rPr lang="cs-CZ" dirty="0"/>
              <a:t>vývoj povinného výtisku</a:t>
            </a:r>
          </a:p>
          <a:p>
            <a:pPr lvl="1"/>
            <a:r>
              <a:rPr lang="cs-CZ" dirty="0"/>
              <a:t>1537 František I (FRA)</a:t>
            </a:r>
          </a:p>
          <a:p>
            <a:pPr lvl="1"/>
            <a:r>
              <a:rPr lang="cs-CZ" dirty="0"/>
              <a:t>17.–18.stol. Evropa</a:t>
            </a:r>
          </a:p>
          <a:p>
            <a:pPr lvl="1"/>
            <a:r>
              <a:rPr lang="cs-CZ" dirty="0"/>
              <a:t>1790 zákon o © (USA)</a:t>
            </a:r>
          </a:p>
          <a:p>
            <a:pPr lvl="1"/>
            <a:r>
              <a:rPr lang="cs-CZ" dirty="0"/>
              <a:t>1886 Bernská konvence - mez. dohoda o © (dnes 150+)</a:t>
            </a:r>
          </a:p>
          <a:p>
            <a:r>
              <a:rPr lang="cs-CZ" dirty="0"/>
              <a:t>v ČR zvláštní zákon</a:t>
            </a:r>
          </a:p>
          <a:p>
            <a:pPr lvl="1"/>
            <a:r>
              <a:rPr lang="cs-CZ" dirty="0"/>
              <a:t>37/1995 Sb. o neperiodických publikacích</a:t>
            </a:r>
          </a:p>
          <a:p>
            <a:pPr lvl="1"/>
            <a:r>
              <a:rPr lang="cs-CZ" dirty="0"/>
              <a:t>vyhláška MK 156/2003 Sb.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767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povodně, vodovodní havárie, zatíkání</a:t>
            </a:r>
          </a:p>
          <a:p>
            <a:r>
              <a:rPr lang="cs-CZ" dirty="0"/>
              <a:t>zvýšení vlhkosti</a:t>
            </a:r>
          </a:p>
          <a:p>
            <a:r>
              <a:rPr lang="cs-CZ" dirty="0"/>
              <a:t>obrana</a:t>
            </a:r>
          </a:p>
          <a:p>
            <a:pPr lvl="1"/>
            <a:r>
              <a:rPr lang="cs-CZ" dirty="0"/>
              <a:t>stavění budov mimo záplavová území</a:t>
            </a:r>
          </a:p>
          <a:p>
            <a:pPr lvl="1"/>
            <a:r>
              <a:rPr lang="cs-CZ" dirty="0"/>
              <a:t>knihovny ve vyšších patrech</a:t>
            </a:r>
          </a:p>
          <a:p>
            <a:pPr lvl="1"/>
            <a:r>
              <a:rPr lang="cs-CZ" dirty="0"/>
              <a:t>vzácné knihy ve vyšších patrech</a:t>
            </a:r>
          </a:p>
          <a:p>
            <a:r>
              <a:rPr lang="cs-CZ" dirty="0"/>
              <a:t>zmrazování fondů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0" y="502393"/>
            <a:ext cx="44767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05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protipožární plán</a:t>
            </a:r>
          </a:p>
          <a:p>
            <a:r>
              <a:rPr lang="cs-CZ" dirty="0"/>
              <a:t>hasicí přístroje</a:t>
            </a:r>
          </a:p>
          <a:p>
            <a:r>
              <a:rPr lang="cs-CZ" dirty="0"/>
              <a:t>nouzové východy</a:t>
            </a:r>
          </a:p>
          <a:p>
            <a:pPr lvl="1"/>
            <a:r>
              <a:rPr lang="cs-CZ" dirty="0"/>
              <a:t>dobře označené</a:t>
            </a:r>
          </a:p>
          <a:p>
            <a:pPr lvl="1"/>
            <a:r>
              <a:rPr lang="cs-CZ" dirty="0"/>
              <a:t>uvolněné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7" y="2383325"/>
            <a:ext cx="2809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brouci, plísně, hlodavci</a:t>
            </a:r>
          </a:p>
          <a:p>
            <a:r>
              <a:rPr lang="cs-CZ" dirty="0"/>
              <a:t>souvisí s prostředím</a:t>
            </a:r>
          </a:p>
          <a:p>
            <a:r>
              <a:rPr lang="cs-CZ" dirty="0"/>
              <a:t>dezinfekce (Savo)</a:t>
            </a:r>
          </a:p>
          <a:p>
            <a:r>
              <a:rPr lang="cs-CZ" dirty="0"/>
              <a:t>dezinsekce</a:t>
            </a:r>
          </a:p>
          <a:p>
            <a:r>
              <a:rPr lang="cs-CZ" dirty="0"/>
              <a:t>deratizace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298" r="4384" b="3807"/>
          <a:stretch/>
        </p:blipFill>
        <p:spPr bwMode="auto">
          <a:xfrm>
            <a:off x="8999621" y="1978563"/>
            <a:ext cx="2579571" cy="41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54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krádeže dokumentů, techniky</a:t>
            </a:r>
          </a:p>
          <a:p>
            <a:r>
              <a:rPr lang="cs-CZ" dirty="0"/>
              <a:t>minimalizovat nebezpečí krádeží</a:t>
            </a:r>
          </a:p>
          <a:p>
            <a:r>
              <a:rPr lang="cs-CZ" dirty="0"/>
              <a:t>vhodné rozmístění služeb</a:t>
            </a:r>
          </a:p>
          <a:p>
            <a:pPr lvl="1"/>
            <a:r>
              <a:rPr lang="cs-CZ" dirty="0"/>
              <a:t>stálý dozor</a:t>
            </a:r>
          </a:p>
          <a:p>
            <a:r>
              <a:rPr lang="cs-CZ" dirty="0"/>
              <a:t>dostatečné personální zabezpečení</a:t>
            </a:r>
          </a:p>
          <a:p>
            <a:r>
              <a:rPr lang="cs-CZ" dirty="0"/>
              <a:t>šatny, odkládací prostory</a:t>
            </a:r>
          </a:p>
          <a:p>
            <a:r>
              <a:rPr lang="cs-CZ" dirty="0"/>
              <a:t>kamerový systém (ano x ne)</a:t>
            </a:r>
          </a:p>
          <a:p>
            <a:r>
              <a:rPr lang="cs-CZ" dirty="0"/>
              <a:t>ideální 1 vchod/východ</a:t>
            </a:r>
          </a:p>
          <a:p>
            <a:r>
              <a:rPr lang="cs-CZ" dirty="0"/>
              <a:t>zabezpečení oken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3332" r="1316"/>
          <a:stretch/>
        </p:blipFill>
        <p:spPr bwMode="auto">
          <a:xfrm>
            <a:off x="8344922" y="2185220"/>
            <a:ext cx="2926261" cy="345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Zabezpečení dokumentů proti krádeži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magnetické proužky</a:t>
            </a:r>
          </a:p>
          <a:p>
            <a:r>
              <a:rPr lang="cs-CZ" dirty="0"/>
              <a:t>RFID čipy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1" y="2859575"/>
            <a:ext cx="2667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04533" y="3940662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7200" dirty="0"/>
              <a:t>x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4" y="2998473"/>
            <a:ext cx="2657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33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Detekční brány + de/aktivátory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" y="2624135"/>
            <a:ext cx="2382080" cy="3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16068" b="8718"/>
          <a:stretch/>
        </p:blipFill>
        <p:spPr bwMode="auto">
          <a:xfrm>
            <a:off x="2645883" y="2421528"/>
            <a:ext cx="2249055" cy="278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0" y="1789453"/>
            <a:ext cx="2075570" cy="27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0" y="1797218"/>
            <a:ext cx="2588684" cy="28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9" y="1789453"/>
            <a:ext cx="1845978" cy="21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4439"/>
          <a:stretch/>
        </p:blipFill>
        <p:spPr bwMode="auto">
          <a:xfrm>
            <a:off x="4574792" y="4865124"/>
            <a:ext cx="2087896" cy="13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 bwMode="auto">
          <a:xfrm>
            <a:off x="6852210" y="4773400"/>
            <a:ext cx="1798501" cy="12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55" y="4038448"/>
            <a:ext cx="2237362" cy="20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7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je chránit</a:t>
            </a:r>
          </a:p>
          <a:p>
            <a:pPr lvl="1"/>
            <a:r>
              <a:rPr lang="cs-CZ" dirty="0"/>
              <a:t>staré tisky</a:t>
            </a:r>
          </a:p>
          <a:p>
            <a:pPr lvl="1"/>
            <a:r>
              <a:rPr lang="cs-CZ" dirty="0"/>
              <a:t>mikrofiše</a:t>
            </a:r>
          </a:p>
          <a:p>
            <a:pPr lvl="1"/>
            <a:r>
              <a:rPr lang="cs-CZ" dirty="0"/>
              <a:t>fotografie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dnikatel, PlÃ¡novÃ¡nÃ­ VÃ½roby, OvlÃ¡dacÃ­ Prvek">
            <a:extLst>
              <a:ext uri="{FF2B5EF4-FFF2-40B4-BE49-F238E27FC236}">
                <a16:creationId xmlns:a16="http://schemas.microsoft.com/office/drawing/2014/main" id="{A6D8909C-B7B7-4FF9-8040-89CE8C34E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8FF4C190-3C20-4AE9-A0A5-E33B606B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7710E0-612A-4FC3-9070-FD224998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ICT a standardy</a:t>
            </a:r>
          </a:p>
          <a:p>
            <a:r>
              <a:rPr lang="cs-CZ" dirty="0">
                <a:solidFill>
                  <a:schemeClr val="tx1"/>
                </a:solidFill>
              </a:rPr>
              <a:t>knihovní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informační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další systémy</a:t>
            </a:r>
          </a:p>
          <a:p>
            <a:r>
              <a:rPr lang="cs-CZ" dirty="0">
                <a:solidFill>
                  <a:schemeClr val="tx1"/>
                </a:solidFill>
              </a:rPr>
              <a:t>propojování systémů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94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942320" cy="44338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integrace nových komunikačních technologií a výpočetní techniky</a:t>
            </a:r>
          </a:p>
          <a:p>
            <a:pPr lvl="1"/>
            <a:r>
              <a:rPr lang="cs-CZ" dirty="0"/>
              <a:t>do knihoven a informačních středisek</a:t>
            </a:r>
          </a:p>
          <a:p>
            <a:pPr lvl="1"/>
            <a:r>
              <a:rPr lang="cs-CZ" dirty="0"/>
              <a:t>cíl: zefektivnění a racionalizace činnosti</a:t>
            </a:r>
          </a:p>
          <a:p>
            <a:r>
              <a:rPr lang="cs-CZ" dirty="0"/>
              <a:t>zavádění a správa automatizovaných knihovních systémů (AKS)</a:t>
            </a:r>
          </a:p>
          <a:p>
            <a:pPr lvl="1"/>
            <a:r>
              <a:rPr lang="cs-CZ" dirty="0"/>
              <a:t>2. pol. 90. let</a:t>
            </a:r>
          </a:p>
          <a:p>
            <a:pPr lvl="1"/>
            <a:r>
              <a:rPr lang="cs-CZ" dirty="0"/>
              <a:t>často zúženo na OPAC a katalogizaci</a:t>
            </a:r>
          </a:p>
          <a:p>
            <a:r>
              <a:rPr lang="cs-CZ" dirty="0"/>
              <a:t>implementace standardů</a:t>
            </a:r>
          </a:p>
          <a:p>
            <a:r>
              <a:rPr lang="cs-CZ" dirty="0"/>
              <a:t>sdílení dat</a:t>
            </a:r>
          </a:p>
          <a:p>
            <a:pPr lvl="1"/>
            <a:r>
              <a:rPr lang="cs-CZ" dirty="0"/>
              <a:t>např. souborné katalogy, 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347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skÃ¡rna, PapÃ­rovÃ¡nÃ­, Tisk, ÄlovÄk, PrÃ¡ce, PracovnÃ­">
            <a:extLst>
              <a:ext uri="{FF2B5EF4-FFF2-40B4-BE49-F238E27FC236}">
                <a16:creationId xmlns:a16="http://schemas.microsoft.com/office/drawing/2014/main" id="{8225AB3A-E828-4EA7-8B36-F8C0F769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9305716-272F-409B-9296-57D15E6C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D532D6-3224-4E2F-B8D0-534D6CAC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proces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  <a:p>
            <a:r>
              <a:rPr lang="cs-CZ" dirty="0">
                <a:solidFill>
                  <a:schemeClr val="tx1"/>
                </a:solidFill>
              </a:rPr>
              <a:t>standardy</a:t>
            </a:r>
          </a:p>
          <a:p>
            <a:r>
              <a:rPr lang="cs-CZ" dirty="0" err="1">
                <a:solidFill>
                  <a:schemeClr val="tx1"/>
                </a:solidFill>
              </a:rPr>
              <a:t>workflow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digitální knihovny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44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04235F-56D4-492B-A4C0-6D795440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Ostatní zdroje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A410FB2-85DA-442C-8B22-D04FF76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2" y="1258692"/>
            <a:ext cx="5451627" cy="40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E79C30-4D41-47BA-8899-C731DD7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z členství v organizacích</a:t>
            </a:r>
          </a:p>
          <a:p>
            <a:r>
              <a:rPr lang="cs-CZ" dirty="0"/>
              <a:t>mateřská instituce</a:t>
            </a:r>
          </a:p>
          <a:p>
            <a:r>
              <a:rPr lang="cs-CZ" dirty="0"/>
              <a:t>ze služebních cest</a:t>
            </a:r>
          </a:p>
          <a:p>
            <a:r>
              <a:rPr lang="cs-CZ" dirty="0"/>
              <a:t>atd.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48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655166" cy="3912278"/>
          </a:xfrm>
        </p:spPr>
        <p:txBody>
          <a:bodyPr>
            <a:normAutofit/>
          </a:bodyPr>
          <a:lstStyle/>
          <a:p>
            <a:r>
              <a:rPr lang="cs-CZ" dirty="0"/>
              <a:t>proces převodu tištěných dokumentů do elektronické podoby</a:t>
            </a:r>
          </a:p>
          <a:p>
            <a:r>
              <a:rPr lang="cs-CZ" dirty="0"/>
              <a:t>aktuální téma v knihovnách</a:t>
            </a:r>
          </a:p>
          <a:p>
            <a:r>
              <a:rPr lang="cs-CZ" dirty="0"/>
              <a:t>důvody</a:t>
            </a:r>
          </a:p>
          <a:p>
            <a:pPr lvl="1"/>
            <a:r>
              <a:rPr lang="cs-CZ" dirty="0"/>
              <a:t>ochrana kulturního dědictví</a:t>
            </a:r>
          </a:p>
          <a:p>
            <a:pPr lvl="1"/>
            <a:r>
              <a:rPr lang="cs-CZ" dirty="0"/>
              <a:t>záložní kopie</a:t>
            </a:r>
          </a:p>
          <a:p>
            <a:pPr lvl="1"/>
            <a:r>
              <a:rPr lang="cs-CZ" dirty="0"/>
              <a:t>větší dostupnost literatury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58" y="2611171"/>
            <a:ext cx="32400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2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4"/>
          </a:xfrm>
        </p:spPr>
        <p:txBody>
          <a:bodyPr>
            <a:normAutofit/>
          </a:bodyPr>
          <a:lstStyle/>
          <a:p>
            <a:r>
              <a:rPr lang="cs-CZ" dirty="0"/>
              <a:t>výběr dokumentů</a:t>
            </a:r>
          </a:p>
          <a:p>
            <a:r>
              <a:rPr lang="cs-CZ" dirty="0"/>
              <a:t>příprava </a:t>
            </a:r>
            <a:r>
              <a:rPr lang="cs-CZ" dirty="0" err="1"/>
              <a:t>workflow</a:t>
            </a:r>
            <a:endParaRPr lang="cs-CZ" dirty="0"/>
          </a:p>
          <a:p>
            <a:r>
              <a:rPr lang="cs-CZ" dirty="0"/>
              <a:t>volba vhodného zařízení</a:t>
            </a:r>
          </a:p>
          <a:p>
            <a:r>
              <a:rPr lang="cs-CZ" dirty="0"/>
              <a:t>převod do digitální podoby</a:t>
            </a:r>
          </a:p>
          <a:p>
            <a:pPr lvl="1"/>
            <a:r>
              <a:rPr lang="cs-CZ" dirty="0"/>
              <a:t>úprava na PC</a:t>
            </a:r>
          </a:p>
          <a:p>
            <a:pPr lvl="1"/>
            <a:r>
              <a:rPr lang="cs-CZ" dirty="0"/>
              <a:t>OCR, ořezání, otočení, srovnání zkosení, zvýšení kontrastu, jasu, úprava barev,...</a:t>
            </a:r>
          </a:p>
          <a:p>
            <a:pPr lvl="1"/>
            <a:r>
              <a:rPr lang="cs-CZ" dirty="0"/>
              <a:t>uložení do výstupního formátu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5050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OCR =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automatické rozpoznávání textu</a:t>
            </a:r>
          </a:p>
          <a:p>
            <a:pPr lvl="1"/>
            <a:r>
              <a:rPr lang="cs-CZ" dirty="0"/>
              <a:t>obrazová předloha</a:t>
            </a:r>
          </a:p>
          <a:p>
            <a:pPr lvl="1"/>
            <a:r>
              <a:rPr lang="cs-CZ" dirty="0"/>
              <a:t>analýza znaků</a:t>
            </a:r>
          </a:p>
          <a:p>
            <a:pPr lvl="1"/>
            <a:r>
              <a:rPr lang="cs-CZ" dirty="0"/>
              <a:t>porovnání s DB (znaky, slova)</a:t>
            </a:r>
          </a:p>
          <a:p>
            <a:pPr lvl="1"/>
            <a:r>
              <a:rPr lang="cs-CZ" dirty="0"/>
              <a:t>rozpoznávání ručně psaného písma</a:t>
            </a:r>
          </a:p>
          <a:p>
            <a:r>
              <a:rPr lang="cs-CZ" dirty="0"/>
              <a:t>kvalita OCR</a:t>
            </a:r>
          </a:p>
          <a:p>
            <a:pPr lvl="1"/>
            <a:r>
              <a:rPr lang="cs-CZ" dirty="0"/>
              <a:t>přesnost rozpoznání</a:t>
            </a:r>
          </a:p>
          <a:p>
            <a:pPr lvl="1"/>
            <a:r>
              <a:rPr lang="cs-CZ" dirty="0"/>
              <a:t>kvalita předlohy</a:t>
            </a:r>
          </a:p>
          <a:p>
            <a:r>
              <a:rPr lang="cs-CZ" dirty="0"/>
              <a:t>OCR pro národní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496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3994301"/>
            <a:ext cx="24479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2553" y="3438676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3"/>
              </a:rPr>
              <a:t>ScanTaylor</a:t>
            </a:r>
            <a:endParaRPr lang="cs-CZ" altLang="cs-CZ" sz="2800" b="1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1308251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3991" y="754213"/>
            <a:ext cx="194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5"/>
              </a:rPr>
              <a:t>OmniPage</a:t>
            </a:r>
            <a:endParaRPr lang="cs-CZ" altLang="cs-CZ" sz="2800" b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1330476"/>
            <a:ext cx="25923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32141" y="754213"/>
            <a:ext cx="158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7"/>
              </a:rPr>
              <a:t>Readiris</a:t>
            </a:r>
            <a:endParaRPr lang="cs-CZ" altLang="cs-CZ" sz="2800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3994301"/>
            <a:ext cx="25923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8541" y="3418038"/>
            <a:ext cx="3211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9"/>
              </a:rPr>
              <a:t>Abby Fine Reader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29509600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a tužkové skenery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076425"/>
            <a:ext cx="4191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98" y="4521326"/>
            <a:ext cx="1905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8743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23" y="4507071"/>
            <a:ext cx="2857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8" y="222923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VÃ½sledek obrÃ¡zku pro rocke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2430740"/>
            <a:ext cx="2633233" cy="26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11843" y="5278596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8"/>
              </a:rPr>
              <a:t>https://youtu.be/YnbhLStChMc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4627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Plochý skener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3" y="3309938"/>
            <a:ext cx="248126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72" y="20350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18970"/>
          <a:stretch/>
        </p:blipFill>
        <p:spPr bwMode="auto">
          <a:xfrm>
            <a:off x="7094538" y="2029877"/>
            <a:ext cx="2857500" cy="16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3309938"/>
            <a:ext cx="27114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8" y="378538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4597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59" y="2966603"/>
            <a:ext cx="2808288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769752"/>
            <a:ext cx="38163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586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skener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tvorba 3D modelů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77" y="2897294"/>
            <a:ext cx="4762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921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Knižní skener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3" y="2774300"/>
            <a:ext cx="210343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" y="2794937"/>
            <a:ext cx="19431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9" y="2794937"/>
            <a:ext cx="2246312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9" y="2794937"/>
            <a:ext cx="36734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64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Úložiště/</a:t>
            </a:r>
            <a:r>
              <a:rPr lang="cs-CZ" dirty="0" err="1"/>
              <a:t>repozitář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/>
          </a:bodyPr>
          <a:lstStyle/>
          <a:p>
            <a:r>
              <a:rPr lang="cs-CZ" dirty="0"/>
              <a:t>volba vhodného SW/HW řešení</a:t>
            </a:r>
          </a:p>
          <a:p>
            <a:r>
              <a:rPr lang="cs-CZ" dirty="0"/>
              <a:t>volba vhodného formátu</a:t>
            </a:r>
          </a:p>
          <a:p>
            <a:pPr lvl="1"/>
            <a:r>
              <a:rPr lang="cs-CZ" dirty="0"/>
              <a:t>TXT, PDF, </a:t>
            </a:r>
            <a:r>
              <a:rPr lang="cs-CZ" dirty="0" err="1"/>
              <a:t>DjVu</a:t>
            </a:r>
            <a:r>
              <a:rPr lang="cs-CZ" dirty="0"/>
              <a:t>, PNG, JPG, TIFF, </a:t>
            </a:r>
            <a:r>
              <a:rPr lang="cs-CZ" dirty="0" err="1"/>
              <a:t>ePub</a:t>
            </a:r>
            <a:r>
              <a:rPr lang="cs-CZ" dirty="0"/>
              <a:t>, XML,...</a:t>
            </a:r>
          </a:p>
          <a:p>
            <a:r>
              <a:rPr lang="cs-CZ" dirty="0"/>
              <a:t>základní požadavky</a:t>
            </a:r>
          </a:p>
          <a:p>
            <a:pPr lvl="1"/>
            <a:r>
              <a:rPr lang="cs-CZ" dirty="0"/>
              <a:t>bezpečnost</a:t>
            </a:r>
          </a:p>
          <a:p>
            <a:pPr lvl="1"/>
            <a:r>
              <a:rPr lang="cs-CZ" dirty="0"/>
              <a:t>dlouhodobá udržitelnost</a:t>
            </a:r>
          </a:p>
          <a:p>
            <a:pPr lvl="1"/>
            <a:r>
              <a:rPr lang="cs-CZ" dirty="0"/>
              <a:t>zálohování úložiště</a:t>
            </a:r>
          </a:p>
        </p:txBody>
      </p:sp>
    </p:spTree>
    <p:extLst>
      <p:ext uri="{BB962C8B-B14F-4D97-AF65-F5344CB8AC3E}">
        <p14:creationId xmlns:p14="http://schemas.microsoft.com/office/powerpoint/2010/main" val="3242939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Vlastní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BD582C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3403</Words>
  <Application>Microsoft Office PowerPoint</Application>
  <PresentationFormat>Širokoúhlá obrazovka</PresentationFormat>
  <Paragraphs>857</Paragraphs>
  <Slides>142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142</vt:i4>
      </vt:variant>
    </vt:vector>
  </HeadingPairs>
  <TitlesOfParts>
    <vt:vector size="149" baseType="lpstr">
      <vt:lpstr>Arial</vt:lpstr>
      <vt:lpstr>Calibri</vt:lpstr>
      <vt:lpstr>Calibri Light</vt:lpstr>
      <vt:lpstr>Verdana</vt:lpstr>
      <vt:lpstr>Wingdings</vt:lpstr>
      <vt:lpstr>Retrospektiva</vt:lpstr>
      <vt:lpstr>Image</vt:lpstr>
      <vt:lpstr>Procesy knihoven</vt:lpstr>
      <vt:lpstr>Akvizice</vt:lpstr>
      <vt:lpstr>Akvizice</vt:lpstr>
      <vt:lpstr>Způsoby akvizice</vt:lpstr>
      <vt:lpstr>Nákup</vt:lpstr>
      <vt:lpstr>Výměna</vt:lpstr>
      <vt:lpstr>Dar</vt:lpstr>
      <vt:lpstr>Povinný výtisk</vt:lpstr>
      <vt:lpstr>Ostatní zdroje</vt:lpstr>
      <vt:lpstr>Činnosti v akvizici</vt:lpstr>
      <vt:lpstr>Profilování KF</vt:lpstr>
      <vt:lpstr>Hledisko profilování</vt:lpstr>
      <vt:lpstr>Sledování produkce</vt:lpstr>
      <vt:lpstr>Sledování produkce</vt:lpstr>
      <vt:lpstr>Zdroje o novinkách na trhu</vt:lpstr>
      <vt:lpstr>České knižní veletrhy</vt:lpstr>
      <vt:lpstr>Český trh - zajímavosti</vt:lpstr>
      <vt:lpstr>Zprostředkovatelé</vt:lpstr>
      <vt:lpstr>Zprostředkovatelé</vt:lpstr>
      <vt:lpstr>Internetová knihkupectví</vt:lpstr>
      <vt:lpstr>Desideráta</vt:lpstr>
      <vt:lpstr>Evidence objednávek</vt:lpstr>
      <vt:lpstr>Nové knihy na FSS MU</vt:lpstr>
      <vt:lpstr>Forma objednávky</vt:lpstr>
      <vt:lpstr>Elektronická objednávka</vt:lpstr>
      <vt:lpstr>Urgence objednávky</vt:lpstr>
      <vt:lpstr>Dodání dokumentu</vt:lpstr>
      <vt:lpstr>Možnosti faktur</vt:lpstr>
      <vt:lpstr>Prvotní evidence</vt:lpstr>
      <vt:lpstr>Přírůstkový seznam</vt:lpstr>
      <vt:lpstr>Úbytkový seznam</vt:lpstr>
      <vt:lpstr>Úbytkový seznam</vt:lpstr>
      <vt:lpstr>Katalogizace</vt:lpstr>
      <vt:lpstr>Katalogizace</vt:lpstr>
      <vt:lpstr>Bibliografický x katalogizační</vt:lpstr>
      <vt:lpstr>Prezentace aplikace PowerPoint</vt:lpstr>
      <vt:lpstr>Bibliografické údaje</vt:lpstr>
      <vt:lpstr>Dělení bibliografických údajů</vt:lpstr>
      <vt:lpstr>Selekční údaje</vt:lpstr>
      <vt:lpstr>Katalogizační pravidla</vt:lpstr>
      <vt:lpstr>Vývoj katalogizačních pravidel v Č(S)R</vt:lpstr>
      <vt:lpstr>Vývoj katalogizačních pravidel v Č(S)R</vt:lpstr>
      <vt:lpstr>Vývoj katalogizačních pravidel v Č(S)R</vt:lpstr>
      <vt:lpstr>ISBD pravidla – bibliografický popis</vt:lpstr>
      <vt:lpstr>Mezinárodní pravidla ISBD</vt:lpstr>
      <vt:lpstr>Druhy katalogizace</vt:lpstr>
      <vt:lpstr>Jmenný popis</vt:lpstr>
      <vt:lpstr>Věcný popis</vt:lpstr>
      <vt:lpstr>Autority</vt:lpstr>
      <vt:lpstr>Trendy v katalogizaci</vt:lpstr>
      <vt:lpstr>Sdílená katalogizace</vt:lpstr>
      <vt:lpstr>Technické předpoklady sdílené katalogizace</vt:lpstr>
      <vt:lpstr>Organizační předpoklady SK</vt:lpstr>
      <vt:lpstr>Další informace</vt:lpstr>
      <vt:lpstr>Organizace knihovního fondu</vt:lpstr>
      <vt:lpstr>Knihovní fond</vt:lpstr>
      <vt:lpstr>Jaké druhy dokumentů mohou být v knihovně???</vt:lpstr>
      <vt:lpstr>Složení knihovního fondu</vt:lpstr>
      <vt:lpstr>Vlastnosti KF</vt:lpstr>
      <vt:lpstr>Přístupnost fondu</vt:lpstr>
      <vt:lpstr>Status dokumentů v KF</vt:lpstr>
      <vt:lpstr>Práce s knihovním fondem</vt:lpstr>
      <vt:lpstr>Vyřazování z KF</vt:lpstr>
      <vt:lpstr>Revize knihovního fondu</vt:lpstr>
      <vt:lpstr>Revize knihovního fondu</vt:lpstr>
      <vt:lpstr>Revize KF</vt:lpstr>
      <vt:lpstr>Výsledky revize a řešení problémů</vt:lpstr>
      <vt:lpstr>Protokol o revizi</vt:lpstr>
      <vt:lpstr>Revize KF</vt:lpstr>
      <vt:lpstr>Značení dokumentů ve fondu</vt:lpstr>
      <vt:lpstr>Stavění fondu</vt:lpstr>
      <vt:lpstr>Stavění fondu</vt:lpstr>
      <vt:lpstr>Stavění fondu</vt:lpstr>
      <vt:lpstr>Ochrana knihovního fondu</vt:lpstr>
      <vt:lpstr>Definice</vt:lpstr>
      <vt:lpstr>Teplota a vlhkost</vt:lpstr>
      <vt:lpstr>Světlo</vt:lpstr>
      <vt:lpstr>Prach a znečištěné ovzduší</vt:lpstr>
      <vt:lpstr>Živelné pohromy</vt:lpstr>
      <vt:lpstr>Voda</vt:lpstr>
      <vt:lpstr>Oheň</vt:lpstr>
      <vt:lpstr>Biologické faktory</vt:lpstr>
      <vt:lpstr>Krádeže</vt:lpstr>
      <vt:lpstr>Zabezpečení dokumentů proti krádeži</vt:lpstr>
      <vt:lpstr>Detekční brány + de/aktivátory</vt:lpstr>
      <vt:lpstr>Speciální dokumenty</vt:lpstr>
      <vt:lpstr>Automatizace</vt:lpstr>
      <vt:lpstr>Automatizace</vt:lpstr>
      <vt:lpstr>Digitalizace</vt:lpstr>
      <vt:lpstr>Digitalizace</vt:lpstr>
      <vt:lpstr>Proces digitalizace</vt:lpstr>
      <vt:lpstr>OCR = Optical Character Recognition</vt:lpstr>
      <vt:lpstr>Prezentace aplikace PowerPoint</vt:lpstr>
      <vt:lpstr>Ruční a tužkové skenery</vt:lpstr>
      <vt:lpstr>Plochý skener</vt:lpstr>
      <vt:lpstr>Rotační skener</vt:lpstr>
      <vt:lpstr>3D skener</vt:lpstr>
      <vt:lpstr>Knižní skener</vt:lpstr>
      <vt:lpstr>Úložiště/repozitář</vt:lpstr>
      <vt:lpstr>LTP = long term preservation</vt:lpstr>
      <vt:lpstr>Strategie LTP</vt:lpstr>
      <vt:lpstr>Metadata</vt:lpstr>
      <vt:lpstr>Druhy metadat</vt:lpstr>
      <vt:lpstr>Národní digitální knihovna</vt:lpstr>
      <vt:lpstr>Správa e-zdrojů</vt:lpstr>
      <vt:lpstr>Akvizice EIZ</vt:lpstr>
      <vt:lpstr>Propagace EIZ</vt:lpstr>
      <vt:lpstr>Statistiky, evidence činnosti</vt:lpstr>
      <vt:lpstr>Nevěřím žádné statistice, kterou jsem sám nezfalšoval.</vt:lpstr>
      <vt:lpstr>Prezentace aplikace PowerPoint</vt:lpstr>
      <vt:lpstr>Statistiky v knihovnách</vt:lpstr>
      <vt:lpstr>Možnosti výstupů</vt:lpstr>
      <vt:lpstr>Benchmarking</vt:lpstr>
      <vt:lpstr>Dělení benchmarkingu</vt:lpstr>
      <vt:lpstr>Druhy benchmarkingu</vt:lpstr>
      <vt:lpstr>Další informace o benchmarkingu</vt:lpstr>
      <vt:lpstr>Akademické knihovny</vt:lpstr>
      <vt:lpstr>Další možnosti měření výkonu</vt:lpstr>
      <vt:lpstr>Prezentace aplikace PowerPoint</vt:lpstr>
      <vt:lpstr>Propagace</vt:lpstr>
      <vt:lpstr>Základní oblasti</vt:lpstr>
      <vt:lpstr>Co budeme propagovat</vt:lpstr>
      <vt:lpstr>Cílová skupina</vt:lpstr>
      <vt:lpstr>Cíle propagace</vt:lpstr>
      <vt:lpstr>Forma propagace</vt:lpstr>
      <vt:lpstr>Propagujeme všude?</vt:lpstr>
      <vt:lpstr>Prezentace aplikace PowerPoint</vt:lpstr>
      <vt:lpstr>Komunikace</vt:lpstr>
      <vt:lpstr>PR oddělení</vt:lpstr>
      <vt:lpstr>Prezentace aplikace PowerPoint</vt:lpstr>
      <vt:lpstr>Další možnosti propagace?</vt:lpstr>
      <vt:lpstr>Místo propagace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Nástroje propagace</vt:lpstr>
      <vt:lpstr>Skvělými službami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knihoven</dc:title>
  <dc:creator>Martin Krčál</dc:creator>
  <cp:lastModifiedBy>Martin Krčál</cp:lastModifiedBy>
  <cp:revision>14</cp:revision>
  <dcterms:created xsi:type="dcterms:W3CDTF">2018-11-08T21:56:49Z</dcterms:created>
  <dcterms:modified xsi:type="dcterms:W3CDTF">2018-11-08T23:20:41Z</dcterms:modified>
</cp:coreProperties>
</file>