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7" r:id="rId3"/>
    <p:sldId id="321" r:id="rId4"/>
    <p:sldId id="322" r:id="rId5"/>
    <p:sldId id="323" r:id="rId6"/>
    <p:sldId id="324" r:id="rId7"/>
    <p:sldId id="325" r:id="rId8"/>
    <p:sldId id="328" r:id="rId9"/>
    <p:sldId id="319" r:id="rId10"/>
    <p:sldId id="286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320" r:id="rId38"/>
    <p:sldId id="287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3" r:id="rId61"/>
    <p:sldId id="311" r:id="rId62"/>
    <p:sldId id="312" r:id="rId63"/>
    <p:sldId id="314" r:id="rId64"/>
    <p:sldId id="316" r:id="rId65"/>
    <p:sldId id="315" r:id="rId66"/>
    <p:sldId id="317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42" r:id="rId77"/>
    <p:sldId id="338" r:id="rId78"/>
    <p:sldId id="339" r:id="rId79"/>
    <p:sldId id="340" r:id="rId80"/>
    <p:sldId id="341" r:id="rId81"/>
    <p:sldId id="326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87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13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5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30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98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35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71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63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3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09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10B18-CFFE-4B81-9A0A-BEBEBFB11567}" type="datetimeFigureOut">
              <a:rPr lang="cs-CZ" smtClean="0"/>
              <a:t>29. 9. 2017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2D2A9-72BE-459B-A716-8FE770E1B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597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spomocnik.rvp.cz/clanek/10357/KONEKTIVISMUS---TEORIE-VZDELAVANI-V-PROSTREDI-SOCIALNICH-SITI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uratorstvi.cz/" TargetMode="External"/><Relationship Id="rId2" Type="http://schemas.openxmlformats.org/officeDocument/2006/relationships/hyperlink" Target="http://kpi.knihovna.cz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fold.cm/read/Cern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icloud.com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bcanskevzdelavani.cz/work/ke-stazeni/argumentacni-fauly-A3-barva.pdf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lframalpha.com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publications.jrc.ec.europa.eu/repository/bitstream/JRC106281/web-digcomp2.1pdf_(online).pdf" TargetMode="Externa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Informační a datová gramotnost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Vybrané kapitoly ke kurzu Digitální kompetence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82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Digitální informační kurátorství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3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informační kurátorství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Knihovnický nebo archivářský význam </a:t>
            </a:r>
            <a:r>
              <a:rPr lang="cs-CZ" dirty="0" err="1"/>
              <a:t>kurátortsví</a:t>
            </a:r>
            <a:endParaRPr lang="cs-CZ" dirty="0"/>
          </a:p>
          <a:p>
            <a:r>
              <a:rPr lang="cs-CZ" dirty="0"/>
              <a:t>Pedagogický význam kurátorství</a:t>
            </a:r>
          </a:p>
          <a:p>
            <a:r>
              <a:rPr lang="cs-CZ" dirty="0"/>
              <a:t>Kurátor umění</a:t>
            </a:r>
          </a:p>
          <a:p>
            <a:r>
              <a:rPr lang="cs-CZ" dirty="0"/>
              <a:t>…..</a:t>
            </a:r>
          </a:p>
          <a:p>
            <a:endParaRPr lang="cs-CZ" dirty="0"/>
          </a:p>
          <a:p>
            <a:r>
              <a:rPr lang="cs-CZ" dirty="0"/>
              <a:t>Digitální informační kurátorství není něco zcela nového, ale je to nově akcentovaný pohled na to, jak (se) vzdělávat </a:t>
            </a:r>
          </a:p>
        </p:txBody>
      </p:sp>
    </p:spTree>
    <p:extLst>
      <p:ext uri="{BB962C8B-B14F-4D97-AF65-F5344CB8AC3E}">
        <p14:creationId xmlns:p14="http://schemas.microsoft.com/office/powerpoint/2010/main" val="358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Dva přístupy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Kurátorství pro druhé: učitel jako kurátor (profesionál) tvoří sbírky, se kterými mohou pracovat studenti</a:t>
            </a:r>
          </a:p>
          <a:p>
            <a:pPr lvl="1"/>
            <a:r>
              <a:rPr lang="cs-CZ" dirty="0"/>
              <a:t>Lze pracovat s participativním pojetím</a:t>
            </a:r>
          </a:p>
          <a:p>
            <a:pPr lvl="1"/>
            <a:r>
              <a:rPr lang="cs-CZ" dirty="0"/>
              <a:t>Lze snadno navázat na </a:t>
            </a:r>
            <a:r>
              <a:rPr lang="cs-CZ" dirty="0" err="1"/>
              <a:t>konektivismus</a:t>
            </a:r>
            <a:endParaRPr lang="cs-CZ" dirty="0"/>
          </a:p>
          <a:p>
            <a:pPr lvl="1"/>
            <a:r>
              <a:rPr lang="cs-CZ" dirty="0"/>
              <a:t>… ale stále je zde příliš silná role učitele</a:t>
            </a:r>
          </a:p>
          <a:p>
            <a:r>
              <a:rPr lang="cs-CZ" dirty="0"/>
              <a:t>Kurátorství pro osobní potřebu – jeden z možných pohledů na PLE.</a:t>
            </a:r>
          </a:p>
          <a:p>
            <a:pPr lvl="1"/>
            <a:r>
              <a:rPr lang="cs-CZ" dirty="0"/>
              <a:t>Různé modely, jak může PLE vypadat a  jak se má stavět – vždy ale obsahuje kurátorskou činnost</a:t>
            </a:r>
          </a:p>
          <a:p>
            <a:pPr lvl="1"/>
            <a:r>
              <a:rPr lang="cs-CZ" dirty="0"/>
              <a:t>Kurátorství pro osobní potřebu a pro druhé se může spojit v komunitním </a:t>
            </a:r>
            <a:r>
              <a:rPr lang="cs-CZ" dirty="0" err="1"/>
              <a:t>kurátortsví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1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Konektivismus</a:t>
            </a:r>
            <a:r>
              <a:rPr lang="cs-CZ" dirty="0"/>
              <a:t> (</a:t>
            </a:r>
            <a:r>
              <a:rPr lang="cs-CZ" dirty="0">
                <a:hlinkClick r:id="rId2"/>
              </a:rPr>
              <a:t>zdroj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Učení je proces, během něhož dochází k propojení specializovaných uzlů všeobecné komplexní sítě (sdílení přístupu k informačním zdrojům, znalostí).</a:t>
            </a:r>
          </a:p>
          <a:p>
            <a:r>
              <a:rPr lang="cs-CZ" dirty="0"/>
              <a:t>Poznávání je založeno na množství různorodých zkušeností (spojení různých kultur, použití odlišných technologií).</a:t>
            </a:r>
          </a:p>
          <a:p>
            <a:r>
              <a:rPr lang="cs-CZ" dirty="0"/>
              <a:t>Schopnost poznávat je vždy mnohem důležitější než momentální skutečné znalosti.</a:t>
            </a:r>
          </a:p>
          <a:p>
            <a:r>
              <a:rPr lang="cs-CZ" dirty="0"/>
              <a:t>Navazování a údržba spojení je podmínkou soustavného poznávání (budování komunity).</a:t>
            </a:r>
          </a:p>
          <a:p>
            <a:r>
              <a:rPr lang="cs-CZ" dirty="0"/>
              <a:t>Klíčovou kompetencí je schopnost rozeznat souvislosti mezi různými obory, koncepty či ideami.</a:t>
            </a:r>
          </a:p>
          <a:p>
            <a:r>
              <a:rPr lang="cs-CZ" dirty="0"/>
              <a:t>Přítomnost (aktuálnost) je důležitým atributem </a:t>
            </a:r>
            <a:r>
              <a:rPr lang="cs-CZ" dirty="0" err="1"/>
              <a:t>konektivistických</a:t>
            </a:r>
            <a:r>
              <a:rPr lang="cs-CZ" dirty="0"/>
              <a:t> vzdělávacích aktivit (nic nemusí být zítra pravda).</a:t>
            </a:r>
          </a:p>
          <a:p>
            <a:r>
              <a:rPr lang="cs-CZ" dirty="0"/>
              <a:t>I neživá zařízení jsou schopna učení (formování struktury sítě, způsoby vyhledávání informací).</a:t>
            </a:r>
          </a:p>
          <a:p>
            <a:r>
              <a:rPr lang="cs-CZ" dirty="0"/>
              <a:t>Vlastní rozhodování je součástí vzdělávacího procesu (měnící se realita vyžaduje schopnost měnit vlastní postoje).</a:t>
            </a:r>
          </a:p>
        </p:txBody>
      </p:sp>
    </p:spTree>
    <p:extLst>
      <p:ext uri="{BB962C8B-B14F-4D97-AF65-F5344CB8AC3E}">
        <p14:creationId xmlns:p14="http://schemas.microsoft.com/office/powerpoint/2010/main" val="29825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kurátorství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35560" y="3594496"/>
            <a:ext cx="7272808" cy="326350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Vychází z informačního chování a je jím determinováno</a:t>
            </a:r>
          </a:p>
          <a:p>
            <a:r>
              <a:rPr lang="cs-CZ" dirty="0"/>
              <a:t>Obsahuje tři fáze:</a:t>
            </a:r>
          </a:p>
          <a:p>
            <a:pPr lvl="1"/>
            <a:r>
              <a:rPr lang="cs-CZ" dirty="0"/>
              <a:t>Získávání dat (návaznost na EIZ)</a:t>
            </a:r>
          </a:p>
          <a:p>
            <a:pPr lvl="1"/>
            <a:r>
              <a:rPr lang="cs-CZ" dirty="0"/>
              <a:t>Řízení a uchovávání (osobní wiki, </a:t>
            </a:r>
            <a:r>
              <a:rPr lang="cs-CZ" dirty="0" err="1"/>
              <a:t>Evernote</a:t>
            </a:r>
            <a:r>
              <a:rPr lang="cs-CZ" dirty="0"/>
              <a:t>, ZIM)</a:t>
            </a:r>
          </a:p>
          <a:p>
            <a:pPr lvl="1"/>
            <a:r>
              <a:rPr lang="cs-CZ" dirty="0"/>
              <a:t>Využití, presentace, zpracování</a:t>
            </a:r>
          </a:p>
          <a:p>
            <a:r>
              <a:rPr lang="cs-CZ" dirty="0" err="1"/>
              <a:t>Personal</a:t>
            </a:r>
            <a:r>
              <a:rPr lang="cs-CZ" dirty="0"/>
              <a:t> data management je kurátorstvím pro vlastní potřebu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2"/>
          <a:stretch/>
        </p:blipFill>
        <p:spPr bwMode="auto">
          <a:xfrm>
            <a:off x="7178395" y="0"/>
            <a:ext cx="4903441" cy="3395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89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Osobní informační 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Otázky:</a:t>
            </a:r>
          </a:p>
          <a:p>
            <a:pPr lvl="1"/>
            <a:r>
              <a:rPr lang="cs-CZ" dirty="0"/>
              <a:t>Kam ukládáme zajímavé informace, nápady? Neztrácí se nám?</a:t>
            </a:r>
          </a:p>
          <a:p>
            <a:pPr lvl="1"/>
            <a:r>
              <a:rPr lang="cs-CZ" dirty="0"/>
              <a:t>Jak řešíme jejich vyhledávání a popis?</a:t>
            </a:r>
          </a:p>
          <a:p>
            <a:pPr lvl="1"/>
            <a:r>
              <a:rPr lang="cs-CZ" dirty="0"/>
              <a:t>Jak se pracuje se sdílením?</a:t>
            </a:r>
          </a:p>
          <a:p>
            <a:pPr lvl="1"/>
            <a:r>
              <a:rPr lang="cs-CZ" dirty="0"/>
              <a:t>Neztrácí se informace?</a:t>
            </a:r>
          </a:p>
          <a:p>
            <a:pPr lvl="1"/>
            <a:r>
              <a:rPr lang="cs-CZ" dirty="0"/>
              <a:t>Existuje technologie na synchronizaci a zálohování?</a:t>
            </a:r>
          </a:p>
          <a:p>
            <a:pPr lvl="1"/>
            <a:r>
              <a:rPr lang="cs-CZ" dirty="0"/>
              <a:t>Jak je to s bezpečností a závislostí na jedné technologii?</a:t>
            </a:r>
          </a:p>
          <a:p>
            <a:pPr lvl="1"/>
            <a:r>
              <a:rPr lang="cs-CZ" dirty="0"/>
              <a:t>Máme jedno informační </a:t>
            </a:r>
            <a:r>
              <a:rPr lang="cs-CZ" dirty="0" err="1"/>
              <a:t>workflow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Jak vypadá informační architektura našeho PIM?</a:t>
            </a:r>
          </a:p>
          <a:p>
            <a:pPr lvl="1"/>
            <a:r>
              <a:rPr lang="cs-CZ" dirty="0"/>
              <a:t>Učíme PIM studenty?</a:t>
            </a:r>
          </a:p>
        </p:txBody>
      </p:sp>
    </p:spTree>
    <p:extLst>
      <p:ext uri="{BB962C8B-B14F-4D97-AF65-F5344CB8AC3E}">
        <p14:creationId xmlns:p14="http://schemas.microsoft.com/office/powerpoint/2010/main" val="15842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PIM x kurátorství pro osobní potřebu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Mezi PIM a kurátorstvím existují rozdíly</a:t>
            </a:r>
          </a:p>
          <a:p>
            <a:r>
              <a:rPr lang="cs-CZ" dirty="0"/>
              <a:t>PIM je skutečně pouze privátní, kurátorství je </a:t>
            </a:r>
            <a:r>
              <a:rPr lang="cs-CZ" dirty="0" err="1"/>
              <a:t>konektivistické</a:t>
            </a:r>
            <a:endParaRPr lang="cs-CZ" dirty="0"/>
          </a:p>
          <a:p>
            <a:r>
              <a:rPr lang="cs-CZ" dirty="0"/>
              <a:t>V PIM je komplexní, kurátorství je většinou parciální</a:t>
            </a:r>
          </a:p>
          <a:p>
            <a:r>
              <a:rPr lang="cs-CZ" dirty="0"/>
              <a:t>PIM vyžaduje robustní a dlouhodobé přístupy, kurátorství může být ad hoc řešením</a:t>
            </a:r>
          </a:p>
          <a:p>
            <a:r>
              <a:rPr lang="cs-CZ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4481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modelů PLE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… Kde se uplatňuje kurátorství</a:t>
            </a:r>
          </a:p>
        </p:txBody>
      </p:sp>
    </p:spTree>
    <p:extLst>
      <p:ext uri="{BB962C8B-B14F-4D97-AF65-F5344CB8AC3E}">
        <p14:creationId xmlns:p14="http://schemas.microsoft.com/office/powerpoint/2010/main" val="13817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 </a:t>
            </a:r>
            <a:r>
              <a:rPr lang="cs-CZ" b="1" dirty="0" err="1"/>
              <a:t>Generic</a:t>
            </a:r>
            <a:r>
              <a:rPr lang="cs-CZ" b="1" dirty="0"/>
              <a:t> Model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1. </a:t>
            </a:r>
            <a:r>
              <a:rPr lang="cs-CZ" b="1" dirty="0"/>
              <a:t>Práce a učení se s dalšími lidmi</a:t>
            </a:r>
            <a:r>
              <a:rPr lang="cs-CZ" dirty="0"/>
              <a:t>. Součástí PLE je vytváření sociálních vazeb a struktur, které člověku pomohou se lépe učit nebo provádět praktické činnost, na kterých se něco učí.</a:t>
            </a:r>
            <a:br>
              <a:rPr lang="cs-CZ" dirty="0"/>
            </a:br>
            <a:r>
              <a:rPr lang="cs-CZ" dirty="0"/>
              <a:t>2. </a:t>
            </a:r>
            <a:r>
              <a:rPr lang="cs-CZ" b="1" dirty="0"/>
              <a:t>Práce se vzdělávacími objekty</a:t>
            </a:r>
            <a:r>
              <a:rPr lang="cs-CZ" dirty="0"/>
              <a:t>. Student by měl být schopen vybírat a hodnotit vzdělávací zdroje, vytvářet v nich systém a kontext. Ze záplavy možností z čeho se vzdělávat, činní vědomý výběr.</a:t>
            </a:r>
            <a:br>
              <a:rPr lang="cs-CZ" dirty="0"/>
            </a:br>
            <a:r>
              <a:rPr lang="cs-CZ" dirty="0"/>
              <a:t>3. </a:t>
            </a:r>
            <a:r>
              <a:rPr lang="cs-CZ" b="1" dirty="0"/>
              <a:t>Řízení činností</a:t>
            </a:r>
            <a:r>
              <a:rPr lang="cs-CZ" dirty="0"/>
              <a:t>. Student umí používat nástroje a metody, které mu umožní stanovit si vzdělávací plán, měřit čas, který věnuje jednotlivým úkonům a plánovat.</a:t>
            </a:r>
            <a:br>
              <a:rPr lang="cs-CZ" dirty="0"/>
            </a:br>
            <a:r>
              <a:rPr lang="cs-CZ" dirty="0"/>
              <a:t>4. </a:t>
            </a:r>
            <a:r>
              <a:rPr lang="cs-CZ" b="1" dirty="0"/>
              <a:t>Integrace</a:t>
            </a:r>
            <a:r>
              <a:rPr lang="cs-CZ" dirty="0"/>
              <a:t> všech zmíněných oblastí do procesu vzdělávání. Student je současně schopný jednotlivé online vzdělávací aktivity vztáhnout k formálnímu vzdělávání nebo ke kurzu.</a:t>
            </a:r>
          </a:p>
        </p:txBody>
      </p:sp>
    </p:spTree>
    <p:extLst>
      <p:ext uri="{BB962C8B-B14F-4D97-AF65-F5344CB8AC3E}">
        <p14:creationId xmlns:p14="http://schemas.microsoft.com/office/powerpoint/2010/main" val="9759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Collecting-Reflecting-Connecting-Publishing</a:t>
            </a:r>
            <a:r>
              <a:rPr lang="cs-CZ" b="1" dirty="0"/>
              <a:t> Model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1. </a:t>
            </a:r>
            <a:r>
              <a:rPr lang="cs-CZ" b="1" dirty="0"/>
              <a:t>Vytváření sbírek a kolekcí</a:t>
            </a:r>
            <a:r>
              <a:rPr lang="cs-CZ" dirty="0"/>
              <a:t> je činnost, která je pro praktické studium nezbytná. Spadá sem práce se záložkami, zdroji, kurzy, učebními materiály. Student si toto vše ukládá do promyšlené struktury, může se k materiálům vracet a aktivně s nimi manipulovat.</a:t>
            </a:r>
            <a:br>
              <a:rPr lang="cs-CZ" dirty="0"/>
            </a:br>
            <a:r>
              <a:rPr lang="cs-CZ" dirty="0"/>
              <a:t>2. </a:t>
            </a:r>
            <a:r>
              <a:rPr lang="cs-CZ" b="1" dirty="0"/>
              <a:t>Reflektivní učení</a:t>
            </a:r>
            <a:r>
              <a:rPr lang="cs-CZ" dirty="0"/>
              <a:t> přenáší aktivitu ze strany učitele, který by určoval vzdělávací program na stranu studenta. Materiály pro sebou zvolenou část vzdělávání (například podle plánu či smlouvy) </a:t>
            </a:r>
            <a:r>
              <a:rPr lang="cs-CZ" dirty="0" err="1"/>
              <a:t>sebeurčeně</a:t>
            </a:r>
            <a:r>
              <a:rPr lang="cs-CZ" dirty="0"/>
              <a:t> nebo </a:t>
            </a:r>
            <a:r>
              <a:rPr lang="cs-CZ" dirty="0" err="1"/>
              <a:t>sebřízeně</a:t>
            </a:r>
            <a:r>
              <a:rPr lang="cs-CZ" dirty="0"/>
              <a:t> hodnotí, volí si vlastní vzdělávací cestu a z materiálů aktivně vybírá, co je pro něj právě podstatné.</a:t>
            </a:r>
            <a:br>
              <a:rPr lang="cs-CZ" dirty="0"/>
            </a:br>
            <a:r>
              <a:rPr lang="cs-CZ" dirty="0"/>
              <a:t>3. V rámci </a:t>
            </a:r>
            <a:r>
              <a:rPr lang="cs-CZ" b="1" dirty="0"/>
              <a:t>propojování</a:t>
            </a:r>
            <a:r>
              <a:rPr lang="cs-CZ" dirty="0"/>
              <a:t> je student aktivně schopný využívat různé sociální sítě a učební platformy, podílet se na řešení společných cílů, problémů či aktivně působit v různých komunitách. Tím dochází k tvorbě sociálního kapitálu, který může být využit pro různé činnosti.</a:t>
            </a:r>
            <a:br>
              <a:rPr lang="cs-CZ" dirty="0"/>
            </a:br>
            <a:r>
              <a:rPr lang="cs-CZ" dirty="0"/>
              <a:t>4. </a:t>
            </a:r>
            <a:r>
              <a:rPr lang="cs-CZ" b="1" dirty="0"/>
              <a:t>Publikování</a:t>
            </a:r>
            <a:r>
              <a:rPr lang="cs-CZ" dirty="0"/>
              <a:t> souvisí s tím, že PLE není jen otázkou hromadění si vlastního know-how, ale také jeho sdílení. V rámci této kompetence dochází k modifikaci stávajících či tvorbě nových digitálních artefaktů a jejich nabízení širší veřejnosti. Může sem ale spadat také sdílení kolekcí, práce s portfoliem, blogem, osobním webem atp.</a:t>
            </a:r>
          </a:p>
        </p:txBody>
      </p:sp>
    </p:spTree>
    <p:extLst>
      <p:ext uri="{BB962C8B-B14F-4D97-AF65-F5344CB8AC3E}">
        <p14:creationId xmlns:p14="http://schemas.microsoft.com/office/powerpoint/2010/main" val="17664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to informační gramotnost?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833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Four</a:t>
            </a:r>
            <a:r>
              <a:rPr lang="cs-CZ" b="1" dirty="0"/>
              <a:t> </a:t>
            </a:r>
            <a:r>
              <a:rPr lang="cs-CZ" b="1" dirty="0" err="1"/>
              <a:t>C’s</a:t>
            </a:r>
            <a:r>
              <a:rPr lang="cs-CZ" b="1" dirty="0"/>
              <a:t> Model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1. </a:t>
            </a:r>
            <a:r>
              <a:rPr lang="cs-CZ" b="1" dirty="0"/>
              <a:t>Sbírat</a:t>
            </a:r>
            <a:r>
              <a:rPr lang="cs-CZ" dirty="0"/>
              <a:t> či shromažďovat články, nástroje, data, obrazy a prostředky, které jsou ukládány (typicky do cloudu) anebo organisovány v kolekcích či jiné struktuře.</a:t>
            </a:r>
            <a:br>
              <a:rPr lang="cs-CZ" dirty="0"/>
            </a:br>
            <a:r>
              <a:rPr lang="cs-CZ" dirty="0"/>
              <a:t>2. </a:t>
            </a:r>
            <a:r>
              <a:rPr lang="cs-CZ" b="1" dirty="0"/>
              <a:t>Komunikace</a:t>
            </a:r>
            <a:r>
              <a:rPr lang="cs-CZ" dirty="0"/>
              <a:t> souvisí se schopností sdílet nápady, přenášet informace, ptát se, reflektovat, reagovat, komentovat či diskutovat. Jde o koncept pracující s </a:t>
            </a:r>
            <a:r>
              <a:rPr lang="cs-CZ" dirty="0" err="1"/>
              <a:t>konektivistickým</a:t>
            </a:r>
            <a:r>
              <a:rPr lang="cs-CZ" dirty="0"/>
              <a:t> pojetím a má těsnou návaznost na sociální a komunikační dovednosti.</a:t>
            </a:r>
            <a:br>
              <a:rPr lang="cs-CZ" dirty="0"/>
            </a:br>
            <a:r>
              <a:rPr lang="cs-CZ" dirty="0"/>
              <a:t>3. </a:t>
            </a:r>
            <a:r>
              <a:rPr lang="cs-CZ" b="1" dirty="0"/>
              <a:t>Kreativita</a:t>
            </a:r>
            <a:r>
              <a:rPr lang="cs-CZ" dirty="0"/>
              <a:t>, která se uplatňuje u tvorby nápadů, výzkumných záměrů či projektů, psaní prací s obsahem. Zde se projevují schopnosti kreativního myšlení či kreativní práce s informacemi.</a:t>
            </a:r>
            <a:br>
              <a:rPr lang="cs-CZ" dirty="0"/>
            </a:br>
            <a:r>
              <a:rPr lang="cs-CZ" dirty="0"/>
              <a:t>4. </a:t>
            </a:r>
            <a:r>
              <a:rPr lang="cs-CZ" b="1" dirty="0"/>
              <a:t>Spolupráce</a:t>
            </a:r>
            <a:r>
              <a:rPr lang="cs-CZ" dirty="0"/>
              <a:t> odkazuje na to, že v současném světě není možné být úspěšným solitérem. Součástí PLE je nesporně také schopnost aktivně spolupracovat s komunitou, ať již v oblasti participace na cizích aktivitách nebo v oblasti schopnosti prosadit vlastní pracovní program.</a:t>
            </a:r>
          </a:p>
        </p:txBody>
      </p:sp>
    </p:spTree>
    <p:extLst>
      <p:ext uri="{BB962C8B-B14F-4D97-AF65-F5344CB8AC3E}">
        <p14:creationId xmlns:p14="http://schemas.microsoft.com/office/powerpoint/2010/main" val="1704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Kurátorství pro druhé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Ukázky:</a:t>
            </a:r>
          </a:p>
          <a:p>
            <a:r>
              <a:rPr lang="cs-CZ" dirty="0">
                <a:hlinkClick r:id="rId2"/>
              </a:rPr>
              <a:t>http://kpi.knihovna.cz/</a:t>
            </a:r>
            <a:endParaRPr lang="cs-CZ" dirty="0"/>
          </a:p>
          <a:p>
            <a:r>
              <a:rPr lang="cs-CZ" dirty="0">
                <a:hlinkClick r:id="rId3"/>
              </a:rPr>
              <a:t>http://kuratorstvi.cz/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80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2020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„Kvalitní vzdělávání přitom předpokládá také průběžnou modernizaci vzdělávacích zdrojů a vzdělávací infrastruktury, v níž stále významnější místo získávají informační a komunikační technologie. Možnosti jejich těsnější integrace do výuky vytváří vynikající příležitosti nejen pro podporu efektivních procesů učení postavených na principu individualizace v rámci školního vzdělávání, ale také základ pro celoživotní učení a život ve společnosti, která bude dalším rozvojem digitálních technologií zásadně ovlivňována.“</a:t>
            </a: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53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857251"/>
            <a:ext cx="4445638" cy="514350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83569" y="857250"/>
            <a:ext cx="48387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712909"/>
            <a:ext cx="9059663" cy="17317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772318"/>
            <a:ext cx="4422004" cy="19447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360" y="-25856"/>
            <a:ext cx="6348060" cy="23027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334" y="2276872"/>
            <a:ext cx="6562427" cy="43992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821" y="44658"/>
            <a:ext cx="5781454" cy="17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232" y="856582"/>
            <a:ext cx="6073769" cy="44945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15919"/>
            <a:ext cx="5845110" cy="42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Motivace….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Existuje spousta věcí, které někdo napsal a namyslel lépe než já</a:t>
            </a:r>
          </a:p>
          <a:p>
            <a:r>
              <a:rPr lang="cs-CZ" dirty="0"/>
              <a:t>Naházet na hromadu odkazy, ale není řešení</a:t>
            </a:r>
          </a:p>
          <a:p>
            <a:r>
              <a:rPr lang="cs-CZ" dirty="0"/>
              <a:t>Možnost snadné </a:t>
            </a:r>
            <a:r>
              <a:rPr lang="cs-CZ" dirty="0" err="1"/>
              <a:t>diferencializace</a:t>
            </a:r>
            <a:r>
              <a:rPr lang="cs-CZ" dirty="0"/>
              <a:t> studenta</a:t>
            </a:r>
          </a:p>
          <a:p>
            <a:r>
              <a:rPr lang="cs-CZ" dirty="0"/>
              <a:t>Zkušenost: studentům se „klikání“ líbí, ale samostatná tvorba je těžká</a:t>
            </a:r>
          </a:p>
          <a:p>
            <a:r>
              <a:rPr lang="cs-CZ" dirty="0"/>
              <a:t>Tvorba kurátorského obsahu vyžaduje specifickou didaktiku a rozmysl</a:t>
            </a:r>
          </a:p>
          <a:p>
            <a:r>
              <a:rPr lang="cs-CZ" dirty="0" err="1"/>
              <a:t>Konektivismus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Do procesu tvorby se může zapojit více lidí</a:t>
            </a:r>
          </a:p>
          <a:p>
            <a:pPr lvl="1"/>
            <a:r>
              <a:rPr lang="cs-CZ" dirty="0"/>
              <a:t>Netvoříme obsah jen pro sebe (OER)</a:t>
            </a:r>
          </a:p>
          <a:p>
            <a:pPr lvl="1"/>
            <a:r>
              <a:rPr lang="cs-CZ" dirty="0"/>
              <a:t>Zajímavé jsou odkazy na lidi a zdroje</a:t>
            </a:r>
          </a:p>
        </p:txBody>
      </p:sp>
    </p:spTree>
    <p:extLst>
      <p:ext uri="{BB962C8B-B14F-4D97-AF65-F5344CB8AC3E}">
        <p14:creationId xmlns:p14="http://schemas.microsoft.com/office/powerpoint/2010/main" val="23073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Kurátorství pro druhé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Texty (částečně třeba i </a:t>
            </a:r>
            <a:r>
              <a:rPr lang="cs-CZ" dirty="0" err="1"/>
              <a:t>Spomocník</a:t>
            </a:r>
            <a:r>
              <a:rPr lang="cs-CZ" dirty="0"/>
              <a:t>)</a:t>
            </a:r>
          </a:p>
          <a:p>
            <a:r>
              <a:rPr lang="cs-CZ" dirty="0"/>
              <a:t>Kurzy (KPI.knihovna.cz)</a:t>
            </a:r>
          </a:p>
          <a:p>
            <a:r>
              <a:rPr lang="cs-CZ" dirty="0"/>
              <a:t>Speciální balíčky</a:t>
            </a:r>
          </a:p>
          <a:p>
            <a:r>
              <a:rPr lang="cs-CZ" dirty="0"/>
              <a:t>Vlastní poznámky otevřené druhým</a:t>
            </a:r>
          </a:p>
          <a:p>
            <a:endParaRPr lang="cs-CZ" dirty="0"/>
          </a:p>
          <a:p>
            <a:r>
              <a:rPr lang="cs-CZ" dirty="0"/>
              <a:t>…. Proč nesdílíme do hodin přípravy?</a:t>
            </a:r>
          </a:p>
          <a:p>
            <a:pPr lvl="1"/>
            <a:r>
              <a:rPr lang="cs-CZ" dirty="0"/>
              <a:t>Důležité jsou vzory!</a:t>
            </a:r>
          </a:p>
        </p:txBody>
      </p:sp>
    </p:spTree>
    <p:extLst>
      <p:ext uri="{BB962C8B-B14F-4D97-AF65-F5344CB8AC3E}">
        <p14:creationId xmlns:p14="http://schemas.microsoft.com/office/powerpoint/2010/main" val="288262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učit kurátorství?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s jednotlivými nástroji</a:t>
            </a:r>
          </a:p>
          <a:p>
            <a:r>
              <a:rPr lang="cs-CZ" dirty="0"/>
              <a:t>Informační vzdělávání a informační gramotnost (případně počítačová a mediální)</a:t>
            </a:r>
          </a:p>
          <a:p>
            <a:r>
              <a:rPr lang="cs-CZ" dirty="0"/>
              <a:t>Vzory mezi učiteli</a:t>
            </a:r>
          </a:p>
          <a:p>
            <a:r>
              <a:rPr lang="cs-CZ" dirty="0"/>
              <a:t>Důraz kladený na PLE</a:t>
            </a:r>
          </a:p>
          <a:p>
            <a:r>
              <a:rPr lang="cs-CZ" dirty="0"/>
              <a:t>Co-</a:t>
            </a:r>
            <a:r>
              <a:rPr lang="cs-CZ" dirty="0" err="1"/>
              <a:t>curiculum</a:t>
            </a:r>
            <a:r>
              <a:rPr lang="cs-CZ" dirty="0"/>
              <a:t> jako model výuky</a:t>
            </a:r>
          </a:p>
          <a:p>
            <a:endParaRPr lang="cs-CZ" dirty="0"/>
          </a:p>
          <a:p>
            <a:r>
              <a:rPr lang="cs-CZ" dirty="0" err="1"/>
              <a:t>Konektivistická</a:t>
            </a:r>
            <a:r>
              <a:rPr lang="cs-CZ" dirty="0"/>
              <a:t> výuka bez kurátorství je obtížně představitelná.</a:t>
            </a:r>
          </a:p>
        </p:txBody>
      </p:sp>
    </p:spTree>
    <p:extLst>
      <p:ext uri="{BB962C8B-B14F-4D97-AF65-F5344CB8AC3E}">
        <p14:creationId xmlns:p14="http://schemas.microsoft.com/office/powerpoint/2010/main" val="11239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nástrojů….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0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kisk.phil.muni.cz/infogram/model_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55" y="1825625"/>
            <a:ext cx="701048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5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Bibblo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90219" y="1723673"/>
            <a:ext cx="5429108" cy="394303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Každý člověk si sám mixuje vzdělávací obsah</a:t>
            </a:r>
          </a:p>
          <a:p>
            <a:r>
              <a:rPr lang="cs-CZ" dirty="0"/>
              <a:t>Možnost sledovat zajímavé lidi a jejich sbírky</a:t>
            </a:r>
          </a:p>
          <a:p>
            <a:r>
              <a:rPr lang="cs-CZ" dirty="0"/>
              <a:t>Možnost komentování, sdílení, spolupráce, hodnocení</a:t>
            </a:r>
          </a:p>
          <a:p>
            <a:r>
              <a:rPr lang="cs-CZ" dirty="0"/>
              <a:t>Spojování dat: </a:t>
            </a:r>
          </a:p>
          <a:p>
            <a:pPr lvl="1"/>
            <a:r>
              <a:rPr lang="cs-CZ" dirty="0">
                <a:effectLst/>
              </a:rPr>
              <a:t>Video (</a:t>
            </a:r>
            <a:r>
              <a:rPr lang="cs-CZ" dirty="0" err="1">
                <a:effectLst/>
              </a:rPr>
              <a:t>YouTube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Vimeo</a:t>
            </a:r>
            <a:r>
              <a:rPr lang="cs-CZ" dirty="0">
                <a:effectLst/>
              </a:rPr>
              <a:t>)</a:t>
            </a:r>
          </a:p>
          <a:p>
            <a:pPr lvl="1"/>
            <a:r>
              <a:rPr lang="cs-CZ" dirty="0">
                <a:effectLst/>
              </a:rPr>
              <a:t>Audio (</a:t>
            </a:r>
            <a:r>
              <a:rPr lang="cs-CZ" dirty="0" err="1">
                <a:effectLst/>
              </a:rPr>
              <a:t>SoundCloud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Audioboom</a:t>
            </a:r>
            <a:r>
              <a:rPr lang="cs-CZ" dirty="0">
                <a:effectLst/>
              </a:rPr>
              <a:t>)</a:t>
            </a:r>
          </a:p>
          <a:p>
            <a:pPr lvl="1"/>
            <a:r>
              <a:rPr lang="cs-CZ" dirty="0">
                <a:effectLst/>
              </a:rPr>
              <a:t>Knihy (Amazon, </a:t>
            </a:r>
            <a:r>
              <a:rPr lang="cs-CZ" dirty="0" err="1">
                <a:effectLst/>
              </a:rPr>
              <a:t>Goodreads</a:t>
            </a:r>
            <a:r>
              <a:rPr lang="cs-CZ" dirty="0">
                <a:effectLst/>
              </a:rPr>
              <a:t>)</a:t>
            </a:r>
          </a:p>
          <a:p>
            <a:pPr lvl="1"/>
            <a:r>
              <a:rPr lang="cs-CZ" dirty="0">
                <a:effectLst/>
              </a:rPr>
              <a:t>Články</a:t>
            </a:r>
          </a:p>
          <a:p>
            <a:pPr lvl="1"/>
            <a:r>
              <a:rPr lang="cs-CZ" dirty="0">
                <a:effectLst/>
              </a:rPr>
              <a:t>Vizuální informace (</a:t>
            </a:r>
            <a:r>
              <a:rPr lang="cs-CZ" dirty="0" err="1">
                <a:effectLst/>
              </a:rPr>
              <a:t>Prezi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SlideShare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Imgur</a:t>
            </a:r>
            <a:r>
              <a:rPr lang="cs-CZ" dirty="0">
                <a:effectLst/>
              </a:rPr>
              <a:t>)</a:t>
            </a:r>
          </a:p>
          <a:p>
            <a:endParaRPr lang="cs-CZ" dirty="0"/>
          </a:p>
        </p:txBody>
      </p:sp>
      <p:pic>
        <p:nvPicPr>
          <p:cNvPr id="1028" name="Picture 4" descr="http://interes.blogy.rvp.cz/files/2015/05/bibblio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27" y="268282"/>
            <a:ext cx="5746010" cy="33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3645729" y="0"/>
            <a:ext cx="7054417" cy="5013176"/>
          </a:xfrm>
          <a:prstGeom prst="rect">
            <a:avLst/>
          </a:prstGeom>
        </p:spPr>
      </p:pic>
      <p:pic>
        <p:nvPicPr>
          <p:cNvPr id="2050" name="Picture 2" descr="http://interes.blogy.rvp.cz/files/2015/05/bibblio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022"/>
            <a:ext cx="8259039" cy="434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Scoop.it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3552" y="3136896"/>
            <a:ext cx="6336704" cy="4462272"/>
          </a:xfrm>
        </p:spPr>
        <p:txBody>
          <a:bodyPr/>
          <a:lstStyle/>
          <a:p>
            <a:r>
              <a:rPr lang="cs-CZ" dirty="0"/>
              <a:t>Tvoří se tematicky ucelená portfolia</a:t>
            </a:r>
          </a:p>
          <a:p>
            <a:r>
              <a:rPr lang="cs-CZ" dirty="0"/>
              <a:t>Lze vkládat odkazy na webové stránky, videa, presentace atp.</a:t>
            </a:r>
          </a:p>
          <a:p>
            <a:r>
              <a:rPr lang="cs-CZ" dirty="0"/>
              <a:t>Materiál může obsahovat také komentář</a:t>
            </a:r>
          </a:p>
          <a:p>
            <a:r>
              <a:rPr lang="cs-CZ" dirty="0"/>
              <a:t>S příspěvky lze libovolně manipulovat</a:t>
            </a:r>
          </a:p>
          <a:p>
            <a:r>
              <a:rPr lang="cs-CZ" dirty="0"/>
              <a:t>Podpora spolupráce více tvůrců</a:t>
            </a:r>
          </a:p>
          <a:p>
            <a:r>
              <a:rPr lang="cs-CZ" dirty="0"/>
              <a:t>Těsná návaznost na osobní portfolia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198" y="-17850"/>
            <a:ext cx="5437802" cy="30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Pinterest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79576" y="2958563"/>
            <a:ext cx="7772400" cy="4462272"/>
          </a:xfrm>
        </p:spPr>
        <p:txBody>
          <a:bodyPr>
            <a:normAutofit/>
          </a:bodyPr>
          <a:lstStyle/>
          <a:p>
            <a:r>
              <a:rPr lang="cs-CZ" dirty="0"/>
              <a:t>Podpora různých multimédií, především obrázků</a:t>
            </a:r>
          </a:p>
          <a:p>
            <a:r>
              <a:rPr lang="cs-CZ" dirty="0"/>
              <a:t>Uživatelé si tvoří nástěnky a na ně umísťují piny</a:t>
            </a:r>
          </a:p>
          <a:p>
            <a:r>
              <a:rPr lang="cs-CZ" dirty="0"/>
              <a:t>Pin = jeden konkrétní objekt připojený k nástěnce (obrázek, video, text). Může obsahovat také další informace jako je popisek, klíčová slova, polohu atp.</a:t>
            </a:r>
          </a:p>
          <a:p>
            <a:r>
              <a:rPr lang="cs-CZ" dirty="0"/>
              <a:t>Nová data lze na </a:t>
            </a:r>
            <a:r>
              <a:rPr lang="cs-CZ" dirty="0" err="1"/>
              <a:t>Pinterest</a:t>
            </a:r>
            <a:r>
              <a:rPr lang="cs-CZ" dirty="0"/>
              <a:t> nahrávat, avšak důraz je kladen na práci se stávajícím obsahem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r="3377"/>
          <a:stretch>
            <a:fillRect/>
          </a:stretch>
        </p:blipFill>
        <p:spPr>
          <a:xfrm>
            <a:off x="5867029" y="156637"/>
            <a:ext cx="4771424" cy="26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Tumblr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Jednoduchá blogovací platforma</a:t>
            </a:r>
          </a:p>
          <a:p>
            <a:r>
              <a:rPr lang="cs-CZ" dirty="0"/>
              <a:t>Podpora tagů, vyhledání, … responsivní design</a:t>
            </a:r>
          </a:p>
          <a:p>
            <a:r>
              <a:rPr lang="cs-CZ" dirty="0"/>
              <a:t>Kombinace se sociální sítí</a:t>
            </a:r>
          </a:p>
          <a:p>
            <a:r>
              <a:rPr lang="cs-CZ" dirty="0"/>
              <a:t>Možnost tvorby také statických stránek</a:t>
            </a:r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12924" y="3721994"/>
            <a:ext cx="5379076" cy="31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Medium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Aktuálně asi nejpopulárnější obsahová platforma</a:t>
            </a:r>
          </a:p>
          <a:p>
            <a:r>
              <a:rPr lang="cs-CZ" dirty="0"/>
              <a:t>Vydavatelství, sociální síť a blog v jednom</a:t>
            </a:r>
          </a:p>
          <a:p>
            <a:r>
              <a:rPr lang="cs-CZ" dirty="0"/>
              <a:t>Velké množství zajímavého obsahu s možností zvýraznění a ukládání</a:t>
            </a:r>
          </a:p>
          <a:p>
            <a:r>
              <a:rPr lang="cs-CZ" dirty="0"/>
              <a:t>Možnost spolupráce více lidí na jednom časopisu</a:t>
            </a:r>
          </a:p>
          <a:p>
            <a:r>
              <a:rPr lang="cs-CZ" dirty="0"/>
              <a:t>Možnost vést si snadno více časopisů současně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064" y="4336480"/>
            <a:ext cx="3995936" cy="25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FOLD.cm (</a:t>
            </a:r>
            <a:r>
              <a:rPr lang="cs-CZ" dirty="0">
                <a:hlinkClick r:id="rId2"/>
              </a:rPr>
              <a:t>ukázka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38402" y="1701797"/>
            <a:ext cx="3729607" cy="4462272"/>
          </a:xfrm>
        </p:spPr>
        <p:txBody>
          <a:bodyPr/>
          <a:lstStyle/>
          <a:p>
            <a:r>
              <a:rPr lang="cs-CZ" dirty="0"/>
              <a:t>Open source nástroj pro přidávání odkazů různého druhu k obsahu.</a:t>
            </a:r>
          </a:p>
          <a:p>
            <a:r>
              <a:rPr lang="cs-CZ" dirty="0"/>
              <a:t>Jednoduché, ale zajímavé.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19306"/>
            <a:ext cx="9144000" cy="34176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840" y="-20222"/>
            <a:ext cx="4684160" cy="32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Pocket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565073" cy="4351338"/>
          </a:xfrm>
        </p:spPr>
        <p:txBody>
          <a:bodyPr/>
          <a:lstStyle/>
          <a:p>
            <a:r>
              <a:rPr lang="cs-CZ" dirty="0" smtClean="0"/>
              <a:t>Ukládání na čtení na později</a:t>
            </a:r>
          </a:p>
          <a:p>
            <a:r>
              <a:rPr lang="cs-CZ" dirty="0" smtClean="0"/>
              <a:t>Práce s AI a doručováním obsahu</a:t>
            </a:r>
          </a:p>
          <a:p>
            <a:r>
              <a:rPr lang="cs-CZ" dirty="0" err="1" smtClean="0"/>
              <a:t>Tagování</a:t>
            </a:r>
            <a:r>
              <a:rPr lang="cs-CZ" dirty="0" smtClean="0"/>
              <a:t>, anotování, třídění…</a:t>
            </a:r>
          </a:p>
          <a:p>
            <a:r>
              <a:rPr lang="cs-CZ" dirty="0" smtClean="0"/>
              <a:t>Sdílení -&gt; via IFTTT</a:t>
            </a:r>
          </a:p>
          <a:p>
            <a:r>
              <a:rPr lang="cs-CZ" dirty="0" smtClean="0"/>
              <a:t>Dobré pro mobilní zařízení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251" y="1837268"/>
            <a:ext cx="6633727" cy="43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13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Nástroje na práci s poznámkami </a:t>
            </a:r>
            <a:r>
              <a:rPr lang="cs-CZ" dirty="0" smtClean="0"/>
              <a:t>(nejen) v </a:t>
            </a:r>
            <a:r>
              <a:rPr lang="cs-CZ" dirty="0" smtClean="0"/>
              <a:t>tabletu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43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Psaní poznámek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Různé možnosti využití</a:t>
            </a:r>
          </a:p>
          <a:p>
            <a:r>
              <a:rPr lang="cs-CZ" dirty="0" smtClean="0"/>
              <a:t>Různé možnosti zápisu / záznamu</a:t>
            </a:r>
          </a:p>
          <a:p>
            <a:r>
              <a:rPr lang="cs-CZ" dirty="0" smtClean="0"/>
              <a:t>Různé možnosti </a:t>
            </a:r>
            <a:r>
              <a:rPr lang="cs-CZ" dirty="0" err="1" smtClean="0"/>
              <a:t>multimediality</a:t>
            </a:r>
            <a:endParaRPr lang="cs-CZ" dirty="0" smtClean="0"/>
          </a:p>
          <a:p>
            <a:r>
              <a:rPr lang="cs-CZ" dirty="0" smtClean="0"/>
              <a:t>Různé možnosti dalšího zpracování</a:t>
            </a:r>
          </a:p>
          <a:p>
            <a:r>
              <a:rPr lang="cs-CZ" dirty="0" smtClean="0"/>
              <a:t>Různé možnosti sdílení</a:t>
            </a:r>
          </a:p>
          <a:p>
            <a:r>
              <a:rPr lang="cs-CZ" dirty="0" smtClean="0"/>
              <a:t>Lineární nebo větvené</a:t>
            </a:r>
          </a:p>
          <a:p>
            <a:r>
              <a:rPr lang="cs-CZ" dirty="0" smtClean="0"/>
              <a:t>…</a:t>
            </a:r>
          </a:p>
          <a:p>
            <a:endParaRPr lang="cs-CZ" dirty="0"/>
          </a:p>
          <a:p>
            <a:r>
              <a:rPr lang="cs-CZ" dirty="0" smtClean="0"/>
              <a:t>Poznámky píšeme každý, ale každý trochu jinak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81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Výsledek obrázku pro big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47" y="1825625"/>
            <a:ext cx="4667682" cy="476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1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Papír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Velká svoboda analogové tvorby</a:t>
            </a:r>
          </a:p>
          <a:p>
            <a:r>
              <a:rPr lang="cs-CZ" dirty="0" smtClean="0"/>
              <a:t>Pro většinu lidí poměrně kreativní forma práce</a:t>
            </a:r>
          </a:p>
          <a:p>
            <a:r>
              <a:rPr lang="cs-CZ" dirty="0" smtClean="0"/>
              <a:t>Teoreticky výborná životnost</a:t>
            </a:r>
          </a:p>
          <a:p>
            <a:endParaRPr lang="cs-CZ" dirty="0"/>
          </a:p>
          <a:p>
            <a:r>
              <a:rPr lang="cs-CZ" dirty="0" smtClean="0"/>
              <a:t>Ale:</a:t>
            </a:r>
          </a:p>
          <a:p>
            <a:pPr lvl="1"/>
            <a:r>
              <a:rPr lang="cs-CZ" dirty="0" smtClean="0"/>
              <a:t>Malé možnosti sdílení, editace, kopírování,…</a:t>
            </a:r>
          </a:p>
          <a:p>
            <a:pPr lvl="1"/>
            <a:r>
              <a:rPr lang="cs-CZ" dirty="0" smtClean="0"/>
              <a:t>Žádná </a:t>
            </a:r>
            <a:r>
              <a:rPr lang="cs-CZ" dirty="0" err="1" smtClean="0"/>
              <a:t>multimedialita</a:t>
            </a:r>
            <a:endParaRPr lang="cs-CZ" dirty="0" smtClean="0"/>
          </a:p>
          <a:p>
            <a:pPr lvl="1"/>
            <a:r>
              <a:rPr lang="cs-CZ" dirty="0" smtClean="0"/>
              <a:t>Omezená možnost spolupráce</a:t>
            </a:r>
          </a:p>
          <a:p>
            <a:pPr lvl="1"/>
            <a:r>
              <a:rPr lang="cs-CZ" dirty="0" smtClean="0"/>
              <a:t>A reálně poměrně nevelká životnost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931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Softwarové nástroje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Obecně zajišťují práci s poznámkami na tabletu, telefonu či počítači, ať již to znamená cokoli.</a:t>
            </a:r>
          </a:p>
          <a:p>
            <a:r>
              <a:rPr lang="cs-CZ" dirty="0" smtClean="0"/>
              <a:t>Uživatel by měl dopředu definovat své potřeby, nebo si vyzkoušet různé nástroje a zjistit, co mu vyhovuje.</a:t>
            </a:r>
          </a:p>
          <a:p>
            <a:r>
              <a:rPr lang="cs-CZ" dirty="0" smtClean="0"/>
              <a:t>V dnešní době většinou vyžadujeme práci s </a:t>
            </a:r>
            <a:r>
              <a:rPr lang="cs-CZ" dirty="0" err="1" smtClean="0"/>
              <a:t>cloudovými</a:t>
            </a:r>
            <a:r>
              <a:rPr lang="cs-CZ" dirty="0" smtClean="0"/>
              <a:t> uložišti – chceme se k datům dostat odkudkoli a kdykoli, kde je internet. A někdy i bez něj.</a:t>
            </a:r>
          </a:p>
          <a:p>
            <a:r>
              <a:rPr lang="cs-CZ" dirty="0" smtClean="0"/>
              <a:t>Různé nástroje nabízejí zcela odlišné koncepty práce.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7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Nejširší pojetí: Kancelářský balík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Potřebujeme mít poznámky opravdu řešené robustně.</a:t>
            </a:r>
          </a:p>
          <a:p>
            <a:r>
              <a:rPr lang="cs-CZ" dirty="0" smtClean="0"/>
              <a:t>Př.: Chceme vést </a:t>
            </a:r>
            <a:r>
              <a:rPr lang="cs-CZ" dirty="0"/>
              <a:t>klasifikační deník s tím, že </a:t>
            </a:r>
            <a:r>
              <a:rPr lang="cs-CZ" dirty="0" smtClean="0"/>
              <a:t>chceme </a:t>
            </a:r>
            <a:r>
              <a:rPr lang="cs-CZ" dirty="0"/>
              <a:t>dát různým známkám </a:t>
            </a:r>
            <a:r>
              <a:rPr lang="cs-CZ" dirty="0" smtClean="0"/>
              <a:t>různou </a:t>
            </a:r>
            <a:r>
              <a:rPr lang="cs-CZ" dirty="0"/>
              <a:t>hodnotu (vážený průměr výsledné známky) apod</a:t>
            </a:r>
            <a:r>
              <a:rPr lang="cs-CZ" dirty="0" smtClean="0"/>
              <a:t>.</a:t>
            </a:r>
          </a:p>
          <a:p>
            <a:r>
              <a:rPr lang="cs-CZ" dirty="0" smtClean="0"/>
              <a:t>Př.: Chceme z dat generovat grafy v reálném čase.</a:t>
            </a:r>
          </a:p>
          <a:p>
            <a:r>
              <a:rPr lang="cs-CZ" dirty="0" smtClean="0"/>
              <a:t>Př.: Chceme poznámky tvořit formou klasické presentace.</a:t>
            </a:r>
          </a:p>
          <a:p>
            <a:endParaRPr lang="cs-CZ" dirty="0"/>
          </a:p>
          <a:p>
            <a:r>
              <a:rPr lang="cs-CZ" dirty="0" smtClean="0"/>
              <a:t>Ideální řešení je využít některý z dostupných online kancelářských balíků.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233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Google </a:t>
            </a:r>
            <a:r>
              <a:rPr lang="cs-CZ" dirty="0" err="1" smtClean="0"/>
              <a:t>Apps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Edu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Google dokumenty propojené s vlastní doménou.</a:t>
            </a:r>
          </a:p>
          <a:p>
            <a:r>
              <a:rPr lang="cs-CZ" dirty="0" smtClean="0"/>
              <a:t>Mimo základní aplikace je možné si doinstalovat řadu dalších nástrojů.</a:t>
            </a:r>
          </a:p>
          <a:p>
            <a:r>
              <a:rPr lang="cs-CZ" dirty="0" smtClean="0"/>
              <a:t>Součástí řešení je i implementované e-</a:t>
            </a:r>
            <a:r>
              <a:rPr lang="cs-CZ" dirty="0" err="1" smtClean="0"/>
              <a:t>learningové</a:t>
            </a:r>
            <a:r>
              <a:rPr lang="cs-CZ" dirty="0" smtClean="0"/>
              <a:t> prostředí pro podporu „převrácené třídy“.</a:t>
            </a:r>
          </a:p>
          <a:p>
            <a:r>
              <a:rPr lang="cs-CZ" dirty="0" smtClean="0"/>
              <a:t>Všechny služby Google se dobře integrují.</a:t>
            </a:r>
          </a:p>
          <a:p>
            <a:r>
              <a:rPr lang="cs-CZ" dirty="0" smtClean="0"/>
              <a:t>Pro školy zdarma.</a:t>
            </a:r>
          </a:p>
          <a:p>
            <a:r>
              <a:rPr lang="cs-CZ" dirty="0" smtClean="0"/>
              <a:t>Součástí balíčku je řada dalších služeb.</a:t>
            </a:r>
          </a:p>
          <a:p>
            <a:r>
              <a:rPr lang="cs-CZ" dirty="0" smtClean="0"/>
              <a:t>Ale nejsou to typické poznámky, …</a:t>
            </a:r>
          </a:p>
          <a:p>
            <a:r>
              <a:rPr lang="cs-CZ" dirty="0" smtClean="0"/>
              <a:t>Dostupné pro </a:t>
            </a:r>
            <a:r>
              <a:rPr lang="cs-CZ" dirty="0" err="1" smtClean="0"/>
              <a:t>iOS</a:t>
            </a:r>
            <a:r>
              <a:rPr lang="cs-CZ" dirty="0" smtClean="0"/>
              <a:t>, Android jako aplikace, pro Windows ve webovém prohlížeči.</a:t>
            </a:r>
          </a:p>
        </p:txBody>
      </p:sp>
    </p:spTree>
    <p:extLst>
      <p:ext uri="{BB962C8B-B14F-4D97-AF65-F5344CB8AC3E}">
        <p14:creationId xmlns:p14="http://schemas.microsoft.com/office/powerpoint/2010/main" val="6614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Google </a:t>
            </a:r>
            <a:r>
              <a:rPr lang="cs-CZ" dirty="0" err="1" smtClean="0"/>
              <a:t>Apps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Edu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1745" y="1391456"/>
            <a:ext cx="3564228" cy="546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86" y="1165668"/>
            <a:ext cx="3684814" cy="55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MS Office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MS Office nabízí nově bezplatně verzi 365 pro tablety s </a:t>
            </a:r>
            <a:r>
              <a:rPr lang="cs-CZ" dirty="0" err="1" smtClean="0"/>
              <a:t>iOS</a:t>
            </a:r>
            <a:r>
              <a:rPr lang="cs-CZ" dirty="0" smtClean="0"/>
              <a:t> nebo Androidem zdarma.</a:t>
            </a:r>
          </a:p>
          <a:p>
            <a:r>
              <a:rPr lang="cs-CZ" dirty="0" smtClean="0"/>
              <a:t>Hodně podobné stolní verzi, velké množství funkcí, známé ovládání.</a:t>
            </a:r>
          </a:p>
          <a:p>
            <a:r>
              <a:rPr lang="cs-CZ" dirty="0" smtClean="0"/>
              <a:t>Synchronizace dat přes </a:t>
            </a:r>
            <a:r>
              <a:rPr lang="cs-CZ" dirty="0" err="1" smtClean="0"/>
              <a:t>OneDrive</a:t>
            </a:r>
            <a:r>
              <a:rPr lang="cs-CZ" dirty="0" smtClean="0"/>
              <a:t> nebo </a:t>
            </a:r>
            <a:r>
              <a:rPr lang="cs-CZ" dirty="0" err="1" smtClean="0"/>
              <a:t>Dropbox</a:t>
            </a:r>
            <a:r>
              <a:rPr lang="cs-CZ" dirty="0" smtClean="0"/>
              <a:t> (pozor – nikoli business účet).</a:t>
            </a:r>
          </a:p>
          <a:p>
            <a:r>
              <a:rPr lang="cs-CZ" dirty="0" smtClean="0"/>
              <a:t>Pro klasické poznámky je určený OneNote, který je v základní verzi zcela zdarma (a bude o něm ještě řeč).</a:t>
            </a:r>
          </a:p>
        </p:txBody>
      </p:sp>
    </p:spTree>
    <p:extLst>
      <p:ext uri="{BB962C8B-B14F-4D97-AF65-F5344CB8AC3E}">
        <p14:creationId xmlns:p14="http://schemas.microsoft.com/office/powerpoint/2010/main" val="14938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MS Office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4" y="2812659"/>
            <a:ext cx="6935168" cy="391532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44" y="1359592"/>
            <a:ext cx="7011378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nástroje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iOS</a:t>
            </a:r>
            <a:r>
              <a:rPr lang="cs-CZ" dirty="0" smtClean="0"/>
              <a:t> má svůj </a:t>
            </a:r>
            <a:r>
              <a:rPr lang="cs-CZ" dirty="0" err="1" smtClean="0"/>
              <a:t>iWork</a:t>
            </a:r>
            <a:r>
              <a:rPr lang="cs-CZ" dirty="0" smtClean="0"/>
              <a:t> (pozor nově </a:t>
            </a:r>
            <a:r>
              <a:rPr lang="cs-CZ" dirty="0" smtClean="0">
                <a:hlinkClick r:id="rId2"/>
              </a:rPr>
              <a:t>https://beta.icloud.com/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KingSoftOffice</a:t>
            </a:r>
            <a:r>
              <a:rPr lang="cs-CZ" dirty="0" smtClean="0"/>
              <a:t> pro Android</a:t>
            </a:r>
          </a:p>
          <a:p>
            <a:r>
              <a:rPr lang="cs-CZ" dirty="0" smtClean="0"/>
              <a:t>OpenOffice.org či </a:t>
            </a:r>
            <a:r>
              <a:rPr lang="cs-CZ" dirty="0" err="1" smtClean="0"/>
              <a:t>LibreOffice</a:t>
            </a:r>
            <a:r>
              <a:rPr lang="cs-CZ" dirty="0"/>
              <a:t> </a:t>
            </a:r>
            <a:r>
              <a:rPr lang="cs-CZ" dirty="0" smtClean="0"/>
              <a:t>pro Windows</a:t>
            </a:r>
          </a:p>
          <a:p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56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Top nástroje na práci s poznámkami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Specializované programy na robustní práci s poznámkami.</a:t>
            </a:r>
          </a:p>
          <a:p>
            <a:r>
              <a:rPr lang="cs-CZ" dirty="0" smtClean="0"/>
              <a:t>Většinou kombinují online klienta a aplikace.</a:t>
            </a:r>
          </a:p>
          <a:p>
            <a:r>
              <a:rPr lang="cs-CZ" dirty="0" smtClean="0"/>
              <a:t>V základním provedení jsou zdarma.</a:t>
            </a:r>
          </a:p>
          <a:p>
            <a:r>
              <a:rPr lang="cs-CZ" dirty="0" smtClean="0"/>
              <a:t>Zřejmě ideální náhrada diáře</a:t>
            </a:r>
          </a:p>
          <a:p>
            <a:endParaRPr lang="cs-CZ" dirty="0" smtClean="0"/>
          </a:p>
          <a:p>
            <a:r>
              <a:rPr lang="cs-CZ" dirty="0" err="1" smtClean="0"/>
              <a:t>Příkady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OneNote</a:t>
            </a:r>
          </a:p>
          <a:p>
            <a:pPr lvl="1"/>
            <a:r>
              <a:rPr lang="cs-CZ" dirty="0" err="1" smtClean="0"/>
              <a:t>Evernote</a:t>
            </a:r>
            <a:r>
              <a:rPr lang="cs-CZ" dirty="0" smtClean="0"/>
              <a:t> a spol.</a:t>
            </a:r>
          </a:p>
          <a:p>
            <a:pPr lvl="1"/>
            <a:r>
              <a:rPr lang="cs-CZ" dirty="0" smtClean="0"/>
              <a:t>Google </a:t>
            </a:r>
            <a:r>
              <a:rPr lang="cs-CZ" dirty="0" err="1" smtClean="0"/>
              <a:t>Keep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555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OneNote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Aplikace od Microsoftu</a:t>
            </a:r>
          </a:p>
          <a:p>
            <a:r>
              <a:rPr lang="cs-CZ" dirty="0" smtClean="0"/>
              <a:t>V každém prostředí se chová trochu jinak (v </a:t>
            </a:r>
            <a:r>
              <a:rPr lang="cs-CZ" dirty="0" err="1" smtClean="0"/>
              <a:t>cloudu</a:t>
            </a:r>
            <a:r>
              <a:rPr lang="cs-CZ" dirty="0" smtClean="0"/>
              <a:t> se nedá psát či kreslit prstem).</a:t>
            </a:r>
          </a:p>
          <a:p>
            <a:r>
              <a:rPr lang="cs-CZ" dirty="0" smtClean="0"/>
              <a:t>U poznámek je možné sledovat historii verzí</a:t>
            </a:r>
          </a:p>
          <a:p>
            <a:r>
              <a:rPr lang="cs-CZ" dirty="0" smtClean="0"/>
              <a:t>Snadné sdílení poznámek či celých bloků</a:t>
            </a:r>
          </a:p>
          <a:p>
            <a:r>
              <a:rPr lang="cs-CZ" dirty="0" smtClean="0"/>
              <a:t>Podpora vkládání obrázků, odkazů a tabulek</a:t>
            </a:r>
          </a:p>
          <a:p>
            <a:r>
              <a:rPr lang="cs-CZ" dirty="0" smtClean="0"/>
              <a:t>Na každou stránku se pak skládají samostatné panely s dalším obsahem (jako </a:t>
            </a:r>
            <a:r>
              <a:rPr lang="cs-CZ" dirty="0" err="1" smtClean="0"/>
              <a:t>postity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Výsledek obrázku pro seven pillars information litera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65" y="1690688"/>
            <a:ext cx="8953269" cy="48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3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OneNote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76" y="229416"/>
            <a:ext cx="4098476" cy="63578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19" y="1690688"/>
            <a:ext cx="2934109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Evernote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Nejde o jedinou aplikaci, ale o celý soubor</a:t>
            </a:r>
          </a:p>
          <a:p>
            <a:r>
              <a:rPr lang="cs-CZ" dirty="0" smtClean="0"/>
              <a:t>Podporuje </a:t>
            </a:r>
            <a:r>
              <a:rPr lang="cs-CZ" dirty="0" err="1" smtClean="0"/>
              <a:t>tagy</a:t>
            </a:r>
            <a:endParaRPr lang="cs-CZ" dirty="0" smtClean="0"/>
          </a:p>
          <a:p>
            <a:r>
              <a:rPr lang="cs-CZ" dirty="0" smtClean="0"/>
              <a:t>Možnost kreslit ručně poznámky, diktovat je, přidávat přílohy a nebo možnost obyčejně psát</a:t>
            </a:r>
          </a:p>
          <a:p>
            <a:r>
              <a:rPr lang="cs-CZ" dirty="0" smtClean="0"/>
              <a:t>Dobrá podpora vyhledávání (u placené verze ještě o něco lepší)</a:t>
            </a:r>
          </a:p>
          <a:p>
            <a:r>
              <a:rPr lang="cs-CZ" dirty="0" smtClean="0"/>
              <a:t>V základní verzi jen možnost sdílení, nikoli spolupráce v reálném čase</a:t>
            </a:r>
          </a:p>
          <a:p>
            <a:r>
              <a:rPr lang="cs-CZ" dirty="0" smtClean="0"/>
              <a:t>Příjemné ovládání</a:t>
            </a:r>
          </a:p>
          <a:p>
            <a:r>
              <a:rPr lang="cs-CZ" dirty="0" smtClean="0"/>
              <a:t>Pro desktopové Windows existují hned tři paralelní verze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75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nástroje z rodiny </a:t>
            </a:r>
            <a:r>
              <a:rPr lang="cs-CZ" dirty="0" err="1" smtClean="0"/>
              <a:t>Evernote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/>
              <a:t>Penultimate</a:t>
            </a:r>
            <a:r>
              <a:rPr lang="cs-CZ" dirty="0"/>
              <a:t> je nástroj, který umožňuje pohodlné a rychlé kreslení od ruky na </a:t>
            </a:r>
            <a:r>
              <a:rPr lang="cs-CZ" dirty="0" err="1"/>
              <a:t>iPad</a:t>
            </a:r>
            <a:r>
              <a:rPr lang="cs-CZ" dirty="0"/>
              <a:t>, takže uspokojí spíše náročnější </a:t>
            </a:r>
            <a:r>
              <a:rPr lang="cs-CZ" dirty="0" smtClean="0"/>
              <a:t>uživatele.</a:t>
            </a:r>
          </a:p>
          <a:p>
            <a:r>
              <a:rPr lang="cs-CZ" b="1" dirty="0" err="1" smtClean="0"/>
              <a:t>Skitch</a:t>
            </a:r>
            <a:r>
              <a:rPr lang="cs-CZ" dirty="0"/>
              <a:t> slouží pro tvorbu poznámek přímo v obrázcích, mapách či snímcích obrazovky.</a:t>
            </a:r>
          </a:p>
          <a:p>
            <a:r>
              <a:rPr lang="cs-CZ" b="1" dirty="0"/>
              <a:t>Web Clipper</a:t>
            </a:r>
            <a:r>
              <a:rPr lang="cs-CZ" dirty="0"/>
              <a:t> je doplněk pro webové prohlížeče, který umožňuje tvořit výstřižky ze stránek – obrázky, texty či cokoli dalšího a vše si pěkně </a:t>
            </a:r>
            <a:r>
              <a:rPr lang="cs-CZ" dirty="0" smtClean="0"/>
              <a:t>archivovat.</a:t>
            </a:r>
          </a:p>
          <a:p>
            <a:r>
              <a:rPr lang="cs-CZ" b="1" dirty="0" smtClean="0"/>
              <a:t>Hello</a:t>
            </a:r>
            <a:r>
              <a:rPr lang="cs-CZ" b="1" dirty="0"/>
              <a:t> </a:t>
            </a:r>
            <a:r>
              <a:rPr lang="cs-CZ" dirty="0"/>
              <a:t>složí pro správu informací o lidech, které potkáváte. Cílem je mít základní balík informací o člověku, se kterým vyrážíme na </a:t>
            </a:r>
            <a:r>
              <a:rPr lang="cs-CZ" dirty="0" smtClean="0"/>
              <a:t>schůzku.</a:t>
            </a:r>
          </a:p>
          <a:p>
            <a:r>
              <a:rPr lang="cs-CZ" b="1" dirty="0" err="1" smtClean="0"/>
              <a:t>Clarly</a:t>
            </a:r>
            <a:r>
              <a:rPr lang="cs-CZ" dirty="0"/>
              <a:t> umožnuje v Chrome či </a:t>
            </a:r>
            <a:r>
              <a:rPr lang="cs-CZ" dirty="0" err="1"/>
              <a:t>Firefoxu</a:t>
            </a:r>
            <a:r>
              <a:rPr lang="cs-CZ" dirty="0"/>
              <a:t> převádět články či blogy na dobře čitelné podoby, vyčištěné od všech dalších rozptylujících prvků a má být pomocníkem při studiu.</a:t>
            </a:r>
          </a:p>
          <a:p>
            <a:r>
              <a:rPr lang="cs-CZ" dirty="0"/>
              <a:t>Kulináři pak jistě ocení aplikaci </a:t>
            </a:r>
            <a:r>
              <a:rPr lang="cs-CZ" b="1" dirty="0" smtClean="0"/>
              <a:t>Food</a:t>
            </a:r>
            <a:r>
              <a:rPr lang="cs-CZ" dirty="0" smtClean="0"/>
              <a:t>, </a:t>
            </a:r>
            <a:r>
              <a:rPr lang="cs-CZ" dirty="0"/>
              <a:t>která umožňuje sdílení a sbíraní receptů, jídel a oblíbených </a:t>
            </a:r>
            <a:r>
              <a:rPr lang="cs-CZ" dirty="0" smtClean="0"/>
              <a:t>restaurací.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99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Evernote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" y="2506662"/>
            <a:ext cx="6889618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89" y="1404257"/>
            <a:ext cx="7354326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Skitch</a:t>
            </a:r>
            <a:r>
              <a:rPr lang="cs-CZ" b="1" dirty="0" smtClean="0"/>
              <a:t> a Food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41" y="1545465"/>
            <a:ext cx="702660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7" y="1545465"/>
            <a:ext cx="3599161" cy="515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Google </a:t>
            </a:r>
            <a:r>
              <a:rPr lang="cs-CZ" dirty="0" err="1" smtClean="0"/>
              <a:t>Keep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Velice jednoduchá služba, která funguje jako nástěnka</a:t>
            </a:r>
          </a:p>
          <a:p>
            <a:r>
              <a:rPr lang="cs-CZ" dirty="0" smtClean="0"/>
              <a:t>Jednotlivé lístečky odpovídají poznámkám</a:t>
            </a:r>
          </a:p>
          <a:p>
            <a:r>
              <a:rPr lang="cs-CZ" dirty="0" smtClean="0"/>
              <a:t>Poznámky mohou být buď psané nebo obrázkové (focené)</a:t>
            </a:r>
          </a:p>
          <a:p>
            <a:r>
              <a:rPr lang="cs-CZ" dirty="0" smtClean="0"/>
              <a:t>Podpora připomínání, sdílení atp.</a:t>
            </a:r>
          </a:p>
          <a:p>
            <a:r>
              <a:rPr lang="cs-CZ" dirty="0" smtClean="0"/>
              <a:t>Velice rychlé a dobré vyhledávání</a:t>
            </a:r>
          </a:p>
          <a:p>
            <a:r>
              <a:rPr lang="cs-CZ" dirty="0" smtClean="0"/>
              <a:t>Aplikace </a:t>
            </a:r>
            <a:r>
              <a:rPr lang="cs-CZ" dirty="0" err="1" smtClean="0"/>
              <a:t>iOS</a:t>
            </a:r>
            <a:r>
              <a:rPr lang="cs-CZ" dirty="0" smtClean="0"/>
              <a:t> a Android, pro Windows doplněk do Chrome nebo online aplikace.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8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Google </a:t>
            </a:r>
            <a:r>
              <a:rPr lang="cs-CZ" dirty="0" err="1" smtClean="0"/>
              <a:t>Keep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" y="2506662"/>
            <a:ext cx="697175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10" y="1424647"/>
            <a:ext cx="7445748" cy="45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Myšlenkové mapy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Možnost nelineárního zápisu poznámek</a:t>
            </a:r>
          </a:p>
          <a:p>
            <a:r>
              <a:rPr lang="cs-CZ" dirty="0" smtClean="0"/>
              <a:t>Dobrá pedagogická využitelnost</a:t>
            </a:r>
          </a:p>
          <a:p>
            <a:r>
              <a:rPr lang="cs-CZ" dirty="0" smtClean="0"/>
              <a:t>Názornost</a:t>
            </a:r>
          </a:p>
          <a:p>
            <a:r>
              <a:rPr lang="cs-CZ" dirty="0" smtClean="0"/>
              <a:t>Využití: </a:t>
            </a:r>
            <a:r>
              <a:rPr lang="cs-CZ" dirty="0" err="1" smtClean="0"/>
              <a:t>brainstrorming</a:t>
            </a:r>
            <a:r>
              <a:rPr lang="cs-CZ" dirty="0" smtClean="0"/>
              <a:t>, dekompozice problému, analýza, práce s textem, plánování,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77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iMindMap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Verze pro Android a </a:t>
            </a:r>
            <a:r>
              <a:rPr lang="cs-CZ" dirty="0" err="1" smtClean="0"/>
              <a:t>iOS</a:t>
            </a:r>
            <a:r>
              <a:rPr lang="cs-CZ" dirty="0" smtClean="0"/>
              <a:t> se liší</a:t>
            </a:r>
          </a:p>
          <a:p>
            <a:r>
              <a:rPr lang="cs-CZ" dirty="0" smtClean="0"/>
              <a:t>Pro Windows existuje standardní desktopová aplikace (ale placená)</a:t>
            </a:r>
          </a:p>
          <a:p>
            <a:r>
              <a:rPr lang="cs-CZ" dirty="0" smtClean="0"/>
              <a:t>Jednoduché ovládání</a:t>
            </a:r>
          </a:p>
          <a:p>
            <a:r>
              <a:rPr lang="cs-CZ" dirty="0" smtClean="0"/>
              <a:t>Poměrně pěkné výsledky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37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iMindMap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798" y="1954267"/>
            <a:ext cx="6147759" cy="38369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70" y="3570760"/>
            <a:ext cx="4601149" cy="286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Výsledek obrázku pro information literac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91" y="1825625"/>
            <a:ext cx="443501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386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informací… nejen formální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265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C.R.A.P. </a:t>
            </a:r>
            <a:r>
              <a:rPr lang="cs-CZ" dirty="0" smtClean="0"/>
              <a:t>test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0-5 body (slabý … excelentní)</a:t>
            </a:r>
          </a:p>
          <a:p>
            <a:r>
              <a:rPr lang="cs-CZ" dirty="0" smtClean="0"/>
              <a:t>Aktuálnost</a:t>
            </a:r>
          </a:p>
          <a:p>
            <a:r>
              <a:rPr lang="cs-CZ" dirty="0" smtClean="0"/>
              <a:t>Spolehlivost</a:t>
            </a:r>
          </a:p>
          <a:p>
            <a:r>
              <a:rPr lang="cs-CZ" dirty="0" smtClean="0"/>
              <a:t>Autorita</a:t>
            </a:r>
          </a:p>
          <a:p>
            <a:r>
              <a:rPr lang="cs-CZ" dirty="0" smtClean="0"/>
              <a:t>Účel</a:t>
            </a:r>
          </a:p>
          <a:p>
            <a:endParaRPr lang="cs-CZ" dirty="0" smtClean="0"/>
          </a:p>
          <a:p>
            <a:r>
              <a:rPr lang="cs-CZ" dirty="0" smtClean="0"/>
              <a:t>Relevance</a:t>
            </a:r>
          </a:p>
          <a:p>
            <a:r>
              <a:rPr lang="cs-CZ" dirty="0" smtClean="0"/>
              <a:t>Vhodnost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8997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kpi.knihovna.cz/wp-content/uploads/2016/09/modul_6_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069" y="-1"/>
            <a:ext cx="985585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510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SMELL </a:t>
            </a:r>
            <a:r>
              <a:rPr lang="cs-CZ" dirty="0" smtClean="0"/>
              <a:t>Test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Zdroj: Kdo poskytl informace?</a:t>
            </a:r>
          </a:p>
          <a:p>
            <a:r>
              <a:rPr lang="cs-CZ" dirty="0"/>
              <a:t>Motivace: Proč mi to říkají?</a:t>
            </a:r>
          </a:p>
          <a:p>
            <a:r>
              <a:rPr lang="cs-CZ" dirty="0"/>
              <a:t>Důkazy: Nabízí mi nějaké důkazy, proč mám informacím věřit? Nemůže se jednat jen o nepodložený subjektivní názor nebo úplný výmysl?</a:t>
            </a:r>
          </a:p>
          <a:p>
            <a:r>
              <a:rPr lang="cs-CZ" dirty="0"/>
              <a:t>Logika: Vedou fakta logicky k uvedeným závěrům?</a:t>
            </a:r>
          </a:p>
          <a:p>
            <a:r>
              <a:rPr lang="cs-CZ" dirty="0"/>
              <a:t>Vynecháno: Co chybí, co by mohlo změnit interpretaci informací</a:t>
            </a:r>
            <a:r>
              <a:rPr lang="cs-CZ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4898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Argumentace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Induktivní argumenty: </a:t>
            </a:r>
            <a:r>
              <a:rPr lang="cs-CZ" dirty="0"/>
              <a:t>„Závěr, že všechny labutě jsou bílé, je vyvrácen pozorováním jediné černé labutě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Deduktivní argumenty:</a:t>
            </a:r>
          </a:p>
          <a:p>
            <a:pPr lvl="1"/>
            <a:r>
              <a:rPr lang="cs-CZ" dirty="0"/>
              <a:t>„Všichni lidé jsou smrtelní.“ (první premisa)</a:t>
            </a:r>
          </a:p>
          <a:p>
            <a:pPr lvl="1"/>
            <a:r>
              <a:rPr lang="cs-CZ" dirty="0"/>
              <a:t>„</a:t>
            </a:r>
            <a:r>
              <a:rPr lang="cs-CZ" dirty="0" err="1"/>
              <a:t>Sókratés</a:t>
            </a:r>
            <a:r>
              <a:rPr lang="cs-CZ" dirty="0"/>
              <a:t> je člověk.“ (druhá premisa)</a:t>
            </a:r>
          </a:p>
          <a:p>
            <a:pPr lvl="1"/>
            <a:r>
              <a:rPr lang="cs-CZ" dirty="0"/>
              <a:t>„Takže </a:t>
            </a:r>
            <a:r>
              <a:rPr lang="cs-CZ" dirty="0" err="1"/>
              <a:t>Sókratés</a:t>
            </a:r>
            <a:r>
              <a:rPr lang="cs-CZ" dirty="0"/>
              <a:t> je smrtelný.“ (dokázaný závěr)</a:t>
            </a:r>
          </a:p>
          <a:p>
            <a:r>
              <a:rPr lang="cs-CZ" dirty="0" smtClean="0"/>
              <a:t>Tvrzení (fakt, axiom): </a:t>
            </a:r>
            <a:r>
              <a:rPr lang="cs-CZ" dirty="0"/>
              <a:t>„Složitý daňový systém vede ke snížení efektivity výběru daní“ </a:t>
            </a:r>
          </a:p>
        </p:txBody>
      </p:sp>
    </p:spTree>
    <p:extLst>
      <p:ext uri="{BB962C8B-B14F-4D97-AF65-F5344CB8AC3E}">
        <p14:creationId xmlns:p14="http://schemas.microsoft.com/office/powerpoint/2010/main" val="29658186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Argumentace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i="1" dirty="0"/>
              <a:t>„Vím, lidé si nejsou rovni (argument A1); nikde na zemi, v lidech ani v přírodě není rovnosti – je rozmanitost (objasnění argumentu A1); jen jako nesmrtelné duše jsme opravdu rovnocenní (argument A2). </a:t>
            </a:r>
            <a:r>
              <a:rPr lang="cs-CZ" i="1" dirty="0" err="1"/>
              <a:t>Liberté</a:t>
            </a:r>
            <a:r>
              <a:rPr lang="cs-CZ" i="1" dirty="0"/>
              <a:t>, </a:t>
            </a:r>
            <a:r>
              <a:rPr lang="cs-CZ" i="1" dirty="0" err="1"/>
              <a:t>égalité</a:t>
            </a:r>
            <a:r>
              <a:rPr lang="cs-CZ" i="1" dirty="0"/>
              <a:t>, </a:t>
            </a:r>
            <a:r>
              <a:rPr lang="cs-CZ" i="1" dirty="0" err="1"/>
              <a:t>fraternité</a:t>
            </a:r>
            <a:r>
              <a:rPr lang="cs-CZ" i="1" dirty="0"/>
              <a:t> – i Francouzská revoluce přijala de facto přikázání Ježíšovo, přikázání lásky k bližnímu (objasnění argumentu A2). Zní to jako paradox, ale je to pravda: i francouzští racionalisté byli – teokraté (Závěr plynoucí z argumentu A2), třebaže Boha měli jen jako Nejvyšší bytost.“</a:t>
            </a:r>
          </a:p>
          <a:p>
            <a:r>
              <a:rPr lang="cs-CZ" dirty="0"/>
              <a:t>Analytický závěr: Argumentu číslo 1 chybí objasnění dopadu respektive závěr – jaký dopad má nerovnost typu rozmanitosti ve vztahu k argumentu číslo 2, metafyzické rovnosti na základě náboženství, na slučitelnost (či neslučitelnost) demokracie s teokracií? Autor (TGM) zjevně považuje metafyzickou rovnost všech lidí za dostatečné opodstatnění hodnotnosti demokracie a její slučitelnosti s teokracií, ale už nesrovnává, jak podstatné jsou rozdíly mezi lidmi.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551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Argumentační fauly (</a:t>
            </a:r>
            <a:r>
              <a:rPr lang="cs-CZ" dirty="0" smtClean="0">
                <a:hlinkClick r:id="rId2"/>
              </a:rPr>
              <a:t>zdroj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Pravidla:</a:t>
            </a:r>
          </a:p>
          <a:p>
            <a:pPr lvl="1"/>
            <a:r>
              <a:rPr lang="cs-CZ" dirty="0" smtClean="0"/>
              <a:t>Nelžete</a:t>
            </a:r>
          </a:p>
          <a:p>
            <a:pPr lvl="1"/>
            <a:r>
              <a:rPr lang="cs-CZ" dirty="0" smtClean="0"/>
              <a:t>Neurážejte</a:t>
            </a:r>
          </a:p>
          <a:p>
            <a:pPr lvl="1"/>
            <a:r>
              <a:rPr lang="pt-BR" dirty="0" err="1"/>
              <a:t>Nespoléhejte</a:t>
            </a:r>
            <a:r>
              <a:rPr lang="pt-BR" dirty="0"/>
              <a:t> se na </a:t>
            </a:r>
            <a:r>
              <a:rPr lang="pt-BR" dirty="0" err="1"/>
              <a:t>názor</a:t>
            </a:r>
            <a:r>
              <a:rPr lang="pt-BR" dirty="0"/>
              <a:t> </a:t>
            </a:r>
            <a:r>
              <a:rPr lang="pt-BR" dirty="0" err="1"/>
              <a:t>většiny</a:t>
            </a:r>
            <a:r>
              <a:rPr lang="pt-BR" dirty="0"/>
              <a:t> </a:t>
            </a:r>
          </a:p>
          <a:p>
            <a:pPr lvl="1"/>
            <a:r>
              <a:rPr lang="cs-CZ" dirty="0"/>
              <a:t>Neodkazujte na nepravé autority </a:t>
            </a:r>
          </a:p>
          <a:p>
            <a:pPr lvl="1"/>
            <a:r>
              <a:rPr lang="cs-CZ" dirty="0"/>
              <a:t>Nepřekrucujte </a:t>
            </a:r>
          </a:p>
          <a:p>
            <a:pPr lvl="1"/>
            <a:r>
              <a:rPr lang="cs-CZ" dirty="0"/>
              <a:t>Nestrašte </a:t>
            </a:r>
          </a:p>
          <a:p>
            <a:pPr lvl="1"/>
            <a:r>
              <a:rPr lang="cs-CZ" dirty="0"/>
              <a:t>Neodvádějte pozornost</a:t>
            </a:r>
          </a:p>
          <a:p>
            <a:r>
              <a:rPr lang="cs-CZ" dirty="0" smtClean="0"/>
              <a:t>Pozor na kognitivní zkreslení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109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Vyhledávání na internetu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2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Původní web žádný vyhledávač neměl a ani jej nepotřeboval.</a:t>
            </a:r>
          </a:p>
          <a:p>
            <a:r>
              <a:rPr lang="cs-CZ" dirty="0" smtClean="0"/>
              <a:t>Velice rychle se ale rozrostl natolik, že bylo třeba vytvořit vhodný vyhledávací systém.</a:t>
            </a:r>
          </a:p>
          <a:p>
            <a:r>
              <a:rPr lang="cs-CZ" dirty="0" smtClean="0"/>
              <a:t>Východiska:</a:t>
            </a:r>
          </a:p>
          <a:p>
            <a:pPr lvl="1"/>
            <a:r>
              <a:rPr lang="cs-CZ" dirty="0" smtClean="0"/>
              <a:t>Data typicky nevlastníme a ani nemůžeme mít kompletně uložená</a:t>
            </a:r>
          </a:p>
          <a:p>
            <a:pPr lvl="1"/>
            <a:r>
              <a:rPr lang="cs-CZ" dirty="0" smtClean="0"/>
              <a:t>Důležitá je rychlost</a:t>
            </a:r>
          </a:p>
          <a:p>
            <a:pPr lvl="1"/>
            <a:r>
              <a:rPr lang="cs-CZ" dirty="0" smtClean="0"/>
              <a:t>Co je to relevance?</a:t>
            </a:r>
          </a:p>
          <a:p>
            <a:pPr lvl="1"/>
            <a:r>
              <a:rPr lang="cs-CZ" dirty="0" smtClean="0"/>
              <a:t>Je třeba najít cestu, jak pracovat s daty, která vznikají nově…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95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Archie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1990</a:t>
            </a:r>
          </a:p>
          <a:p>
            <a:r>
              <a:rPr lang="cs-CZ" dirty="0"/>
              <a:t>Umožňoval indexovat FTP </a:t>
            </a:r>
            <a:r>
              <a:rPr lang="cs-CZ" dirty="0" smtClean="0"/>
              <a:t>archivy</a:t>
            </a:r>
          </a:p>
          <a:p>
            <a:r>
              <a:rPr lang="cs-CZ" dirty="0" smtClean="0"/>
              <a:t>Prohledával </a:t>
            </a:r>
            <a:r>
              <a:rPr lang="cs-CZ" dirty="0"/>
              <a:t>konkrétní </a:t>
            </a:r>
            <a:r>
              <a:rPr lang="cs-CZ" dirty="0" smtClean="0"/>
              <a:t>soubory</a:t>
            </a:r>
          </a:p>
          <a:p>
            <a:r>
              <a:rPr lang="cs-CZ" dirty="0" smtClean="0"/>
              <a:t>Absence automatického zpracování dat</a:t>
            </a:r>
          </a:p>
          <a:p>
            <a:r>
              <a:rPr lang="cs-CZ" dirty="0" smtClean="0"/>
              <a:t>V roce 1991 na něj navazuje </a:t>
            </a:r>
            <a:r>
              <a:rPr lang="cs-CZ" dirty="0" err="1" smtClean="0"/>
              <a:t>Veronca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 smtClean="0"/>
              <a:t>Jughead</a:t>
            </a:r>
            <a:r>
              <a:rPr lang="cs-CZ" dirty="0" smtClean="0"/>
              <a:t>, jenž ho trochu zdokonaluje</a:t>
            </a:r>
            <a:endParaRPr lang="cs-CZ" dirty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31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Výsledek obrázku pro information literac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14" y="1825625"/>
            <a:ext cx="428017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296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0" y="1690688"/>
            <a:ext cx="7726960" cy="4812406"/>
          </a:xfrm>
        </p:spPr>
      </p:pic>
    </p:spTree>
    <p:extLst>
      <p:ext uri="{BB962C8B-B14F-4D97-AF65-F5344CB8AC3E}">
        <p14:creationId xmlns:p14="http://schemas.microsoft.com/office/powerpoint/2010/main" val="29755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Wide</a:t>
            </a:r>
            <a:r>
              <a:rPr lang="cs-CZ" dirty="0"/>
              <a:t> Web </a:t>
            </a:r>
            <a:r>
              <a:rPr lang="cs-CZ" dirty="0" err="1"/>
              <a:t>Wanderer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1993</a:t>
            </a:r>
          </a:p>
          <a:p>
            <a:r>
              <a:rPr lang="cs-CZ" dirty="0" smtClean="0"/>
              <a:t>Automatická indexace obsahu pomocí robota</a:t>
            </a:r>
          </a:p>
          <a:p>
            <a:endParaRPr lang="cs-CZ" dirty="0" smtClean="0"/>
          </a:p>
          <a:p>
            <a:r>
              <a:rPr lang="cs-CZ" dirty="0"/>
              <a:t>Primitive Web </a:t>
            </a:r>
            <a:r>
              <a:rPr lang="cs-CZ" dirty="0" err="1" smtClean="0"/>
              <a:t>Search</a:t>
            </a:r>
            <a:endParaRPr lang="cs-CZ" dirty="0"/>
          </a:p>
          <a:p>
            <a:pPr lvl="1"/>
            <a:r>
              <a:rPr lang="cs-CZ" dirty="0" smtClean="0"/>
              <a:t>Opět podobný,  ale přidává funkci hodnocení obsahu (relevance, GPR)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7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Altavista</a:t>
            </a:r>
            <a:r>
              <a:rPr lang="cs-CZ" dirty="0"/>
              <a:t>, </a:t>
            </a:r>
            <a:r>
              <a:rPr lang="cs-CZ" dirty="0" err="1"/>
              <a:t>Yahoo</a:t>
            </a:r>
            <a:r>
              <a:rPr lang="cs-CZ" dirty="0"/>
              <a:t> </a:t>
            </a:r>
            <a:r>
              <a:rPr lang="cs-CZ" dirty="0" err="1"/>
              <a:t>search</a:t>
            </a:r>
            <a:r>
              <a:rPr lang="cs-CZ" dirty="0"/>
              <a:t> a</a:t>
            </a:r>
            <a:r>
              <a:rPr lang="cs-CZ" dirty="0" smtClean="0"/>
              <a:t> </a:t>
            </a:r>
            <a:r>
              <a:rPr lang="cs-CZ" dirty="0" err="1"/>
              <a:t>Lycos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1994</a:t>
            </a:r>
          </a:p>
          <a:p>
            <a:r>
              <a:rPr lang="cs-CZ" dirty="0" smtClean="0"/>
              <a:t>Konec experimentální doby a nástup komerční firem</a:t>
            </a:r>
          </a:p>
          <a:p>
            <a:r>
              <a:rPr lang="cs-CZ" dirty="0" smtClean="0"/>
              <a:t>Paradoxně soumrak vyhledávačů a nástup katalogů (především díky </a:t>
            </a:r>
            <a:r>
              <a:rPr lang="cs-CZ" dirty="0" err="1" smtClean="0"/>
              <a:t>Yahoo</a:t>
            </a:r>
            <a:r>
              <a:rPr lang="cs-CZ" dirty="0" smtClean="0"/>
              <a:t>, který vrcholí 1998 DMOZ)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7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 roce 1996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1996: vzniká Google a po něm také ASK</a:t>
            </a:r>
          </a:p>
          <a:p>
            <a:r>
              <a:rPr lang="cs-CZ" dirty="0" smtClean="0"/>
              <a:t>1998: první výkop od Microsoftu – MSN, </a:t>
            </a:r>
            <a:r>
              <a:rPr lang="cs-CZ" dirty="0" err="1"/>
              <a:t>LiveSearch</a:t>
            </a:r>
            <a:r>
              <a:rPr lang="cs-CZ" dirty="0"/>
              <a:t> (2006</a:t>
            </a:r>
            <a:r>
              <a:rPr lang="cs-CZ" dirty="0" smtClean="0"/>
              <a:t>), </a:t>
            </a:r>
            <a:r>
              <a:rPr lang="cs-CZ" dirty="0"/>
              <a:t>Bing (2009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Okolo roku 2000 nastupuje další zlom – soumrak katalogů a nástup fulltextu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0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 malých krůčcích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Původně prohledávány jen HTML dokumenty</a:t>
            </a:r>
          </a:p>
          <a:p>
            <a:r>
              <a:rPr lang="cs-CZ" dirty="0" smtClean="0"/>
              <a:t>Postupně přibývají DOC, DOCX, PDF, …</a:t>
            </a:r>
          </a:p>
          <a:p>
            <a:r>
              <a:rPr lang="cs-CZ" dirty="0" smtClean="0"/>
              <a:t>Vyhledávání v přirozeném jazyce - </a:t>
            </a:r>
            <a:r>
              <a:rPr lang="pt-BR" dirty="0"/>
              <a:t>1994 Altavista, </a:t>
            </a:r>
            <a:r>
              <a:rPr lang="pt-BR" dirty="0" smtClean="0"/>
              <a:t>1997 </a:t>
            </a:r>
            <a:r>
              <a:rPr lang="pt-BR" dirty="0"/>
              <a:t>projektem </a:t>
            </a:r>
            <a:r>
              <a:rPr lang="pt-BR" dirty="0" smtClean="0"/>
              <a:t>Ask</a:t>
            </a:r>
            <a:r>
              <a:rPr lang="cs-CZ" dirty="0" smtClean="0"/>
              <a:t>, 2009 </a:t>
            </a:r>
            <a:r>
              <a:rPr lang="cs-CZ" dirty="0" err="1" smtClean="0"/>
              <a:t>WolframAlpha</a:t>
            </a:r>
            <a:r>
              <a:rPr lang="cs-CZ" dirty="0" smtClean="0"/>
              <a:t>, …</a:t>
            </a:r>
          </a:p>
          <a:p>
            <a:r>
              <a:rPr lang="cs-CZ" dirty="0" smtClean="0"/>
              <a:t>Postupně se řeší vyhledávání speciálních věcí – zprávy, obrázky, patenty, vědecké články. V principu by stačilo jedno rozhraní, ale…</a:t>
            </a:r>
          </a:p>
          <a:p>
            <a:r>
              <a:rPr lang="cs-CZ" dirty="0" smtClean="0"/>
              <a:t>K čemu jsou oborové brány?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24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vyhledávat obrázky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Podle popisku (nehledám obrázek, ale jen data o něm – EXIF, text, název,…).</a:t>
            </a:r>
          </a:p>
          <a:p>
            <a:r>
              <a:rPr lang="cs-CZ" dirty="0" smtClean="0"/>
              <a:t>Rozložením na vektory – viz MUFIN</a:t>
            </a:r>
          </a:p>
          <a:p>
            <a:r>
              <a:rPr lang="cs-CZ" dirty="0" smtClean="0"/>
              <a:t>Přímou podobnosti – viz Tineye.com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Pokročilé možnosti vyhledávání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535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Sémantický </a:t>
            </a:r>
            <a:r>
              <a:rPr lang="cs-CZ" dirty="0" smtClean="0"/>
              <a:t>web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Vyhledávání faktů v přirozeném jazyce</a:t>
            </a:r>
          </a:p>
          <a:p>
            <a:r>
              <a:rPr lang="cs-CZ" dirty="0" smtClean="0"/>
              <a:t>RDF popisky</a:t>
            </a:r>
          </a:p>
          <a:p>
            <a:r>
              <a:rPr lang="cs-CZ" dirty="0" smtClean="0"/>
              <a:t>Klíčové pro expertní či dialogové systémy</a:t>
            </a:r>
          </a:p>
          <a:p>
            <a:r>
              <a:rPr lang="cs-CZ" dirty="0" smtClean="0"/>
              <a:t>Od popisu vzhledu, k popisu obsahu a vztahů</a:t>
            </a:r>
          </a:p>
          <a:p>
            <a:r>
              <a:rPr lang="cs-CZ" dirty="0" smtClean="0"/>
              <a:t>Spousta </a:t>
            </a:r>
            <a:r>
              <a:rPr lang="cs-CZ" dirty="0"/>
              <a:t>experimentálních vyhledávačů (</a:t>
            </a:r>
            <a:r>
              <a:rPr lang="cs-CZ" dirty="0">
                <a:hlinkClick r:id="rId2"/>
              </a:rPr>
              <a:t>https://www.wolframalpha.com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) </a:t>
            </a:r>
          </a:p>
          <a:p>
            <a:r>
              <a:rPr lang="cs-CZ" dirty="0" smtClean="0"/>
              <a:t>Problémy:</a:t>
            </a:r>
          </a:p>
          <a:p>
            <a:pPr lvl="1"/>
            <a:r>
              <a:rPr lang="cs-CZ" dirty="0" smtClean="0"/>
              <a:t>Popisky</a:t>
            </a:r>
          </a:p>
          <a:p>
            <a:pPr lvl="1"/>
            <a:r>
              <a:rPr lang="cs-CZ" dirty="0" smtClean="0"/>
              <a:t>Manipulace s obsahem</a:t>
            </a:r>
          </a:p>
          <a:p>
            <a:pPr lvl="1"/>
            <a:r>
              <a:rPr lang="cs-CZ" dirty="0" smtClean="0"/>
              <a:t>Správa databází</a:t>
            </a:r>
          </a:p>
          <a:p>
            <a:pPr lvl="1"/>
            <a:r>
              <a:rPr lang="cs-CZ" dirty="0" smtClean="0"/>
              <a:t>Zpoplatnění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9602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trendů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Analýza trendů a jejich změna</a:t>
            </a:r>
          </a:p>
          <a:p>
            <a:r>
              <a:rPr lang="cs-CZ" dirty="0" smtClean="0"/>
              <a:t>Analýza emocí (od </a:t>
            </a:r>
            <a:r>
              <a:rPr lang="cs-CZ" dirty="0" err="1" smtClean="0"/>
              <a:t>smailíků</a:t>
            </a:r>
            <a:r>
              <a:rPr lang="cs-CZ" dirty="0" smtClean="0"/>
              <a:t> ke klíčovým slovům)</a:t>
            </a:r>
          </a:p>
          <a:p>
            <a:r>
              <a:rPr lang="cs-CZ" dirty="0" smtClean="0"/>
              <a:t>Změna výsledků vyhledávání v závislosti na vyhledávaném slově</a:t>
            </a:r>
          </a:p>
          <a:p>
            <a:r>
              <a:rPr lang="cs-CZ" dirty="0" smtClean="0"/>
              <a:t>Sociální aspekt vyhledávání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9418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Doporučování obsahu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AI + učení se z chování</a:t>
            </a:r>
          </a:p>
          <a:p>
            <a:r>
              <a:rPr lang="cs-CZ" dirty="0" smtClean="0"/>
              <a:t>Sledování podobností</a:t>
            </a:r>
          </a:p>
          <a:p>
            <a:r>
              <a:rPr lang="cs-CZ" dirty="0" smtClean="0"/>
              <a:t>Sledování sociálních interakcí</a:t>
            </a:r>
          </a:p>
          <a:p>
            <a:r>
              <a:rPr lang="cs-CZ" dirty="0" smtClean="0"/>
              <a:t>Sledování modelů chování</a:t>
            </a:r>
          </a:p>
          <a:p>
            <a:r>
              <a:rPr lang="cs-CZ" dirty="0" smtClean="0"/>
              <a:t>Měření relevance a spokojenosti</a:t>
            </a:r>
          </a:p>
          <a:p>
            <a:r>
              <a:rPr lang="cs-CZ" dirty="0" smtClean="0"/>
              <a:t>Využívání dat ze sociálních sítí / předchozího vyhledávání</a:t>
            </a:r>
          </a:p>
          <a:p>
            <a:r>
              <a:rPr lang="cs-CZ" dirty="0" smtClean="0"/>
              <a:t>Růst a prohlubování informačních bublin vs. </a:t>
            </a:r>
            <a:r>
              <a:rPr lang="cs-CZ" dirty="0" err="1" smtClean="0"/>
              <a:t>sebeverifikační</a:t>
            </a:r>
            <a:r>
              <a:rPr lang="cs-CZ" dirty="0" smtClean="0"/>
              <a:t> strategie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299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Digital Competence Framework </a:t>
            </a:r>
            <a:r>
              <a:rPr lang="en-US" dirty="0" smtClean="0"/>
              <a:t>2.0</a:t>
            </a:r>
            <a:r>
              <a:rPr lang="cs-CZ" dirty="0" smtClean="0"/>
              <a:t> - </a:t>
            </a:r>
            <a:r>
              <a:rPr lang="en-US" dirty="0"/>
              <a:t>Information and data literacy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http://publications.jrc.ec.europa.eu/repository/bitstream/JRC106281/web-digcomp2.1pdf_(online).pdf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664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Hluboký / temný web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Neindexovaný obsah:</a:t>
            </a:r>
          </a:p>
          <a:p>
            <a:pPr lvl="1"/>
            <a:r>
              <a:rPr lang="cs-CZ" dirty="0" smtClean="0"/>
              <a:t>Záměrný</a:t>
            </a:r>
          </a:p>
          <a:p>
            <a:pPr lvl="1"/>
            <a:r>
              <a:rPr lang="cs-CZ" dirty="0" smtClean="0"/>
              <a:t>Odumřelý korporátní – ten je nezáměrný, problematický, drahý a </a:t>
            </a:r>
            <a:r>
              <a:rPr lang="cs-CZ" dirty="0" smtClean="0"/>
              <a:t>nechtěný</a:t>
            </a:r>
          </a:p>
          <a:p>
            <a:pPr lvl="1"/>
            <a:r>
              <a:rPr lang="cs-CZ" dirty="0" smtClean="0"/>
              <a:t>Data v „divných“ formách a formátech</a:t>
            </a:r>
          </a:p>
          <a:p>
            <a:pPr lvl="1"/>
            <a:r>
              <a:rPr lang="cs-CZ" dirty="0" smtClean="0"/>
              <a:t>Data, ke kterým nevedou žádné reference</a:t>
            </a:r>
          </a:p>
          <a:p>
            <a:pPr lvl="1"/>
            <a:r>
              <a:rPr lang="cs-CZ" dirty="0" smtClean="0"/>
              <a:t>Neviditelná data omylem</a:t>
            </a:r>
            <a:endParaRPr lang="cs-CZ" dirty="0" smtClean="0"/>
          </a:p>
          <a:p>
            <a:r>
              <a:rPr lang="cs-CZ" dirty="0" smtClean="0"/>
              <a:t>Snaha o:</a:t>
            </a:r>
          </a:p>
          <a:p>
            <a:pPr lvl="1"/>
            <a:r>
              <a:rPr lang="cs-CZ" dirty="0" smtClean="0"/>
              <a:t>Zabránění v indexaci</a:t>
            </a:r>
          </a:p>
          <a:p>
            <a:pPr lvl="1"/>
            <a:r>
              <a:rPr lang="cs-CZ" dirty="0" smtClean="0"/>
              <a:t>Zabránění v autentizaci osob</a:t>
            </a:r>
          </a:p>
          <a:p>
            <a:pPr lvl="1"/>
            <a:r>
              <a:rPr lang="cs-CZ" dirty="0" smtClean="0"/>
              <a:t>Zabránění v kontrole regulátorem</a:t>
            </a:r>
          </a:p>
          <a:p>
            <a:pPr lvl="1"/>
            <a:r>
              <a:rPr lang="cs-CZ" dirty="0" smtClean="0"/>
              <a:t>Zabránění sledování</a:t>
            </a:r>
          </a:p>
          <a:p>
            <a:pPr lvl="1"/>
            <a:r>
              <a:rPr lang="cs-CZ" dirty="0" smtClean="0"/>
              <a:t>Anonymitu</a:t>
            </a:r>
          </a:p>
          <a:p>
            <a:pPr lvl="1"/>
            <a:r>
              <a:rPr lang="cs-CZ" dirty="0" smtClean="0"/>
              <a:t>Svobodu</a:t>
            </a:r>
          </a:p>
          <a:p>
            <a:pPr lvl="1"/>
            <a:r>
              <a:rPr lang="cs-CZ" dirty="0" smtClean="0"/>
              <a:t>Ale…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6431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95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Digital Competence Framework </a:t>
            </a:r>
            <a:r>
              <a:rPr lang="en-US" dirty="0" smtClean="0"/>
              <a:t>2.0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Information and data literacy</a:t>
            </a:r>
            <a:r>
              <a:rPr lang="en-US" dirty="0"/>
              <a:t>: To articulate information needs, to locate and retrieve digital data, information and content. To judge the relevance of the source and its content. To store, manage, and </a:t>
            </a:r>
            <a:r>
              <a:rPr lang="en-US" dirty="0" err="1"/>
              <a:t>organise</a:t>
            </a:r>
            <a:r>
              <a:rPr lang="en-US" dirty="0"/>
              <a:t> digital data, information and content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en-US" i="1" dirty="0"/>
              <a:t>Browsing, searching and filtering data, information and digital content</a:t>
            </a:r>
          </a:p>
          <a:p>
            <a:r>
              <a:rPr lang="en-US" i="1" dirty="0"/>
              <a:t>Evaluating data, information and digital content</a:t>
            </a:r>
          </a:p>
          <a:p>
            <a:r>
              <a:rPr lang="en-US" i="1" dirty="0"/>
              <a:t>Managing data, information and digital </a:t>
            </a:r>
            <a:r>
              <a:rPr lang="en-US" i="1" dirty="0" smtClean="0"/>
              <a:t>content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4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2347</Words>
  <Application>Microsoft Office PowerPoint</Application>
  <PresentationFormat>Širokoúhlá obrazovka</PresentationFormat>
  <Paragraphs>367</Paragraphs>
  <Slides>81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Informační a datová gramotnost</vt:lpstr>
      <vt:lpstr>Co je to informační gramotnost?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Digital Competence Framework 2.0 - Information and data literacy</vt:lpstr>
      <vt:lpstr>The Digital Competence Framework 2.0</vt:lpstr>
      <vt:lpstr>Digitální informační kurátorství</vt:lpstr>
      <vt:lpstr>Digitální informační kurátorství</vt:lpstr>
      <vt:lpstr>Dva přístupy</vt:lpstr>
      <vt:lpstr>Konektivismus (zdroj)</vt:lpstr>
      <vt:lpstr>Informační kurátorství</vt:lpstr>
      <vt:lpstr>Osobní informační management</vt:lpstr>
      <vt:lpstr>PIM x kurátorství pro osobní potřebu</vt:lpstr>
      <vt:lpstr>Příklady modelů PLE</vt:lpstr>
      <vt:lpstr>A Generic Model</vt:lpstr>
      <vt:lpstr>Collecting-Reflecting-Connecting-Publishing Model</vt:lpstr>
      <vt:lpstr>The Four C’s Model</vt:lpstr>
      <vt:lpstr>Kurátorství pro druhé</vt:lpstr>
      <vt:lpstr>Strategie 2020</vt:lpstr>
      <vt:lpstr>Prezentace aplikace PowerPoint</vt:lpstr>
      <vt:lpstr>Prezentace aplikace PowerPoint</vt:lpstr>
      <vt:lpstr>Prezentace aplikace PowerPoint</vt:lpstr>
      <vt:lpstr>Motivace….</vt:lpstr>
      <vt:lpstr>Kurátorství pro druhé</vt:lpstr>
      <vt:lpstr>Jak učit kurátorství?</vt:lpstr>
      <vt:lpstr>Příklady nástrojů….</vt:lpstr>
      <vt:lpstr>Bibblo</vt:lpstr>
      <vt:lpstr>Prezentace aplikace PowerPoint</vt:lpstr>
      <vt:lpstr>Scoop.it</vt:lpstr>
      <vt:lpstr>Pinterest</vt:lpstr>
      <vt:lpstr>Tumblr</vt:lpstr>
      <vt:lpstr>Medium</vt:lpstr>
      <vt:lpstr>FOLD.cm (ukázka)</vt:lpstr>
      <vt:lpstr>Pocket</vt:lpstr>
      <vt:lpstr>Nástroje na práci s poznámkami (nejen) v tabletu</vt:lpstr>
      <vt:lpstr>Psaní poznámek</vt:lpstr>
      <vt:lpstr>Papír</vt:lpstr>
      <vt:lpstr>Softwarové nástroje</vt:lpstr>
      <vt:lpstr>Nejširší pojetí: Kancelářský balík</vt:lpstr>
      <vt:lpstr>Google Apps for Edu</vt:lpstr>
      <vt:lpstr>Google Apps for Edu</vt:lpstr>
      <vt:lpstr>MS Office</vt:lpstr>
      <vt:lpstr>MS Office</vt:lpstr>
      <vt:lpstr>Další nástroje</vt:lpstr>
      <vt:lpstr>Top nástroje na práci s poznámkami</vt:lpstr>
      <vt:lpstr>OneNote</vt:lpstr>
      <vt:lpstr>OneNote</vt:lpstr>
      <vt:lpstr>Evernote</vt:lpstr>
      <vt:lpstr>Další nástroje z rodiny Evernote</vt:lpstr>
      <vt:lpstr>Evernote</vt:lpstr>
      <vt:lpstr>Skitch a Food</vt:lpstr>
      <vt:lpstr>Google Keep</vt:lpstr>
      <vt:lpstr>Google Keep</vt:lpstr>
      <vt:lpstr>Myšlenkové mapy</vt:lpstr>
      <vt:lpstr>iMindMap</vt:lpstr>
      <vt:lpstr>iMindMap</vt:lpstr>
      <vt:lpstr>Hodnocení informací… nejen formální</vt:lpstr>
      <vt:lpstr>C.R.A.P. test</vt:lpstr>
      <vt:lpstr>Prezentace aplikace PowerPoint</vt:lpstr>
      <vt:lpstr>SMELL Test</vt:lpstr>
      <vt:lpstr>Argumentace</vt:lpstr>
      <vt:lpstr>Argumentace</vt:lpstr>
      <vt:lpstr>Argumentační fauly (zdroj)</vt:lpstr>
      <vt:lpstr>Vyhledávání na internetu</vt:lpstr>
      <vt:lpstr>WWW</vt:lpstr>
      <vt:lpstr>Archie</vt:lpstr>
      <vt:lpstr>Prezentace aplikace PowerPoint</vt:lpstr>
      <vt:lpstr>World Wide Web Wanderer</vt:lpstr>
      <vt:lpstr>Altavista, Yahoo search a Lycos</vt:lpstr>
      <vt:lpstr>Po roce 1996</vt:lpstr>
      <vt:lpstr>Po malých krůčcích</vt:lpstr>
      <vt:lpstr>Jak vyhledávat obrázky</vt:lpstr>
      <vt:lpstr>Pokročilé možnosti vyhledávání</vt:lpstr>
      <vt:lpstr>Sémantický web</vt:lpstr>
      <vt:lpstr>Sledování trendů</vt:lpstr>
      <vt:lpstr>Doporučování obsahu</vt:lpstr>
      <vt:lpstr>Hluboký / temný web</vt:lpstr>
      <vt:lpstr>Děkuji za pozornost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a datová gramotnost</dc:title>
  <dc:creator>Michal Černý</dc:creator>
  <cp:lastModifiedBy>Michal Cerny</cp:lastModifiedBy>
  <cp:revision>9</cp:revision>
  <dcterms:created xsi:type="dcterms:W3CDTF">2017-09-26T13:49:36Z</dcterms:created>
  <dcterms:modified xsi:type="dcterms:W3CDTF">2017-09-28T22:14:50Z</dcterms:modified>
</cp:coreProperties>
</file>