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364" r:id="rId3"/>
    <p:sldId id="363" r:id="rId4"/>
    <p:sldId id="361" r:id="rId5"/>
    <p:sldId id="362" r:id="rId6"/>
    <p:sldId id="325" r:id="rId7"/>
    <p:sldId id="357" r:id="rId8"/>
    <p:sldId id="360" r:id="rId9"/>
    <p:sldId id="341" r:id="rId10"/>
    <p:sldId id="379" r:id="rId11"/>
    <p:sldId id="380" r:id="rId12"/>
    <p:sldId id="378" r:id="rId13"/>
    <p:sldId id="366" r:id="rId14"/>
    <p:sldId id="367" r:id="rId15"/>
    <p:sldId id="368" r:id="rId16"/>
    <p:sldId id="340" r:id="rId17"/>
    <p:sldId id="365" r:id="rId18"/>
    <p:sldId id="346" r:id="rId19"/>
    <p:sldId id="344" r:id="rId20"/>
    <p:sldId id="392" r:id="rId21"/>
    <p:sldId id="395" r:id="rId22"/>
    <p:sldId id="369" r:id="rId23"/>
    <p:sldId id="370" r:id="rId24"/>
    <p:sldId id="371" r:id="rId25"/>
    <p:sldId id="372" r:id="rId26"/>
    <p:sldId id="373" r:id="rId27"/>
    <p:sldId id="375" r:id="rId28"/>
    <p:sldId id="376" r:id="rId29"/>
    <p:sldId id="397" r:id="rId30"/>
    <p:sldId id="398" r:id="rId31"/>
    <p:sldId id="399" r:id="rId32"/>
    <p:sldId id="400" r:id="rId33"/>
    <p:sldId id="401" r:id="rId34"/>
    <p:sldId id="402" r:id="rId35"/>
    <p:sldId id="404" r:id="rId36"/>
    <p:sldId id="405" r:id="rId37"/>
    <p:sldId id="406" r:id="rId38"/>
    <p:sldId id="426" r:id="rId39"/>
    <p:sldId id="427" r:id="rId40"/>
    <p:sldId id="428" r:id="rId41"/>
    <p:sldId id="430" r:id="rId42"/>
    <p:sldId id="409" r:id="rId43"/>
    <p:sldId id="386" r:id="rId44"/>
    <p:sldId id="407" r:id="rId45"/>
    <p:sldId id="408" r:id="rId46"/>
    <p:sldId id="403" r:id="rId47"/>
    <p:sldId id="387" r:id="rId48"/>
    <p:sldId id="410" r:id="rId49"/>
    <p:sldId id="413" r:id="rId50"/>
    <p:sldId id="388" r:id="rId51"/>
    <p:sldId id="414" r:id="rId52"/>
    <p:sldId id="415" r:id="rId53"/>
    <p:sldId id="416" r:id="rId54"/>
    <p:sldId id="417" r:id="rId55"/>
    <p:sldId id="418" r:id="rId56"/>
    <p:sldId id="422" r:id="rId57"/>
    <p:sldId id="423" r:id="rId58"/>
    <p:sldId id="424" r:id="rId59"/>
    <p:sldId id="419" r:id="rId60"/>
    <p:sldId id="420" r:id="rId61"/>
    <p:sldId id="421" r:id="rId62"/>
    <p:sldId id="425" r:id="rId63"/>
    <p:sldId id="411" r:id="rId64"/>
    <p:sldId id="393" r:id="rId65"/>
    <p:sldId id="394" r:id="rId66"/>
    <p:sldId id="429" r:id="rId67"/>
    <p:sldId id="412" r:id="rId68"/>
    <p:sldId id="377" r:id="rId69"/>
    <p:sldId id="396" r:id="rId70"/>
    <p:sldId id="358" r:id="rId71"/>
    <p:sldId id="359" r:id="rId72"/>
    <p:sldId id="347" r:id="rId73"/>
    <p:sldId id="258" r:id="rId74"/>
  </p:sldIdLst>
  <p:sldSz cx="9144000" cy="6858000" type="screen4x3"/>
  <p:notesSz cx="6858000" cy="9144000"/>
  <p:custDataLst>
    <p:tags r:id="rId77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3" d="100"/>
          <a:sy n="83" d="100"/>
        </p:scale>
        <p:origin x="1469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608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50BC9F2-B6A6-48ED-8E7F-6093D090F1A6}" type="slidenum">
              <a:rPr lang="ru-RU" altLang="cs-CZ"/>
              <a:pPr>
                <a:defRPr/>
              </a:pPr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4114870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5B41D9-2FC8-4C8C-B413-0F435ADFC0EC}" type="slidenum">
              <a:rPr lang="ru-RU" altLang="cs-CZ"/>
              <a:pPr>
                <a:spcBef>
                  <a:spcPct val="0"/>
                </a:spcBef>
              </a:pPr>
              <a:t>1</a:t>
            </a:fld>
            <a:endParaRPr lang="ru-RU" altLang="cs-CZ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55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186E2E-4AD5-44B9-B5E3-0867A49D9366}" type="slidenum">
              <a:rPr lang="ru-RU" altLang="cs-CZ"/>
              <a:pPr algn="r" eaLnBrk="1" hangingPunct="1">
                <a:spcBef>
                  <a:spcPct val="0"/>
                </a:spcBef>
              </a:pPr>
              <a:t>46</a:t>
            </a:fld>
            <a:endParaRPr lang="ru-RU" altLang="cs-CZ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551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C0271F7-FD93-4872-94F6-7E6868F9DF4B}" type="slidenum">
              <a:rPr lang="ru-RU" altLang="cs-CZ"/>
              <a:pPr algn="r" eaLnBrk="1" hangingPunct="1">
                <a:spcBef>
                  <a:spcPct val="0"/>
                </a:spcBef>
              </a:pPr>
              <a:t>49</a:t>
            </a:fld>
            <a:endParaRPr lang="ru-RU" altLang="cs-CZ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16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6F32FCA-672A-4B18-B05F-EB4EC5F09ECE}" type="slidenum">
              <a:rPr lang="ru-RU" altLang="cs-CZ"/>
              <a:pPr algn="r" eaLnBrk="1" hangingPunct="1">
                <a:spcBef>
                  <a:spcPct val="0"/>
                </a:spcBef>
              </a:pPr>
              <a:t>54</a:t>
            </a:fld>
            <a:endParaRPr lang="ru-RU" altLang="cs-CZ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065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9531D25-CC24-4F3C-92E1-339E020F2B7B}" type="slidenum">
              <a:rPr lang="ru-RU" altLang="cs-CZ"/>
              <a:pPr algn="r" eaLnBrk="1" hangingPunct="1">
                <a:spcBef>
                  <a:spcPct val="0"/>
                </a:spcBef>
              </a:pPr>
              <a:t>63</a:t>
            </a:fld>
            <a:endParaRPr lang="ru-RU" altLang="cs-CZ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3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68941C-EB4B-4E05-8F43-3EE6A21BCD51}" type="slidenum">
              <a:rPr lang="ru-RU" altLang="cs-CZ"/>
              <a:pPr algn="r" eaLnBrk="1" hangingPunct="1">
                <a:spcBef>
                  <a:spcPct val="0"/>
                </a:spcBef>
              </a:pPr>
              <a:t>68</a:t>
            </a:fld>
            <a:endParaRPr lang="ru-RU" altLang="cs-CZ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04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9DDE9F-AAF1-434B-A4A5-6EC59863BEC2}" type="slidenum">
              <a:rPr lang="ru-RU" altLang="cs-CZ"/>
              <a:pPr>
                <a:spcBef>
                  <a:spcPct val="0"/>
                </a:spcBef>
              </a:pPr>
              <a:t>73</a:t>
            </a:fld>
            <a:endParaRPr lang="ru-RU" altLang="cs-CZ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277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2FED4DD-8FB9-4C78-ACE6-E199279C4F85}" type="slidenum">
              <a:rPr lang="ru-RU" altLang="cs-CZ"/>
              <a:pPr algn="r" eaLnBrk="1" hangingPunct="1">
                <a:spcBef>
                  <a:spcPct val="0"/>
                </a:spcBef>
              </a:pPr>
              <a:t>4</a:t>
            </a:fld>
            <a:endParaRPr lang="ru-RU" altLang="cs-CZ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121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38FE9C8-0742-4728-BA30-F2C102D95A8B}" type="slidenum">
              <a:rPr lang="ru-RU" altLang="cs-CZ"/>
              <a:pPr algn="r" eaLnBrk="1" hangingPunct="1">
                <a:spcBef>
                  <a:spcPct val="0"/>
                </a:spcBef>
              </a:pPr>
              <a:t>8</a:t>
            </a:fld>
            <a:endParaRPr lang="ru-RU" altLang="cs-CZ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43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23436D-DC57-4BDD-B812-0BB9A5AE5A08}" type="slidenum">
              <a:rPr lang="ru-RU" altLang="cs-CZ"/>
              <a:pPr algn="r" eaLnBrk="1" hangingPunct="1">
                <a:spcBef>
                  <a:spcPct val="0"/>
                </a:spcBef>
              </a:pPr>
              <a:t>12</a:t>
            </a:fld>
            <a:endParaRPr lang="ru-RU" altLang="cs-CZ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FA689B-65AC-4DA4-AE97-42FA66E8065B}" type="slidenum">
              <a:rPr lang="ru-RU" altLang="cs-CZ"/>
              <a:pPr algn="r" eaLnBrk="1" hangingPunct="1">
                <a:spcBef>
                  <a:spcPct val="0"/>
                </a:spcBef>
              </a:pPr>
              <a:t>23</a:t>
            </a:fld>
            <a:endParaRPr lang="ru-RU" altLang="cs-CZ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61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033FA8E-4795-4C33-91DF-A762B8D49D90}" type="slidenum">
              <a:rPr lang="ru-RU" altLang="cs-CZ"/>
              <a:pPr algn="r" eaLnBrk="1" hangingPunct="1">
                <a:spcBef>
                  <a:spcPct val="0"/>
                </a:spcBef>
              </a:pPr>
              <a:t>28</a:t>
            </a:fld>
            <a:endParaRPr lang="ru-RU" altLang="cs-CZ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920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B564DA-8D1C-4EF6-84FE-87D7DAAD8DF0}" type="slidenum">
              <a:rPr lang="ru-RU" altLang="cs-CZ"/>
              <a:pPr algn="r" eaLnBrk="1" hangingPunct="1">
                <a:spcBef>
                  <a:spcPct val="0"/>
                </a:spcBef>
              </a:pPr>
              <a:t>34</a:t>
            </a:fld>
            <a:endParaRPr lang="ru-RU" alt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304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A09A777-8D92-424C-9D42-F71744F9ECDF}" type="slidenum">
              <a:rPr lang="ru-RU" altLang="cs-CZ"/>
              <a:pPr algn="r" eaLnBrk="1" hangingPunct="1">
                <a:spcBef>
                  <a:spcPct val="0"/>
                </a:spcBef>
              </a:pPr>
              <a:t>38</a:t>
            </a:fld>
            <a:endParaRPr lang="ru-RU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19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EFD9A0E-1BBE-4D8D-B65D-C0453A40EAD6}" type="slidenum">
              <a:rPr lang="ru-RU" altLang="cs-CZ"/>
              <a:pPr algn="r" eaLnBrk="1" hangingPunct="1">
                <a:spcBef>
                  <a:spcPct val="0"/>
                </a:spcBef>
              </a:pPr>
              <a:t>42</a:t>
            </a:fld>
            <a:endParaRPr lang="ru-RU" alt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89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62501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21476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1097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8034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9066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0327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1020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99725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6990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279060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61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27934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8495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o.isiproducts.com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ist.fr/?lang=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ciencedirect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pringerlink.com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taylorandfrancis.com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journals.org/oxfordopen/open_access_titles.html" TargetMode="External"/><Relationship Id="rId2" Type="http://schemas.openxmlformats.org/officeDocument/2006/relationships/hyperlink" Target="http://www.oxfordjournal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journals.cambridge.org/action/login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gepub.com/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3.interscience.wiley.com/browse/?type=JOURNA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blackwell-compass.com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ingentaconnect.com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emeraldinsight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lww.com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ontent.karger.com/ProdukteDB/produkte.asp?Aktion=showkundenabos&amp;ProduktNr=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eme.com/index.php?option=com_content&amp;view=article&amp;id=251&amp;Itemid=180" TargetMode="External"/><Relationship Id="rId2" Type="http://schemas.openxmlformats.org/officeDocument/2006/relationships/hyperlink" Target="thieme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ebooks.thieme.com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apa.or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ovidsp.ovid.com/autologin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oone.org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agricola.nal.usda.gov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agris.fao.org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vid.com/site/catalog/DataBase/93.jsp" TargetMode="External"/><Relationship Id="rId2" Type="http://schemas.openxmlformats.org/officeDocument/2006/relationships/hyperlink" Target="http://cris.nifa.usda.gov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ginternetwork.org/en/" TargetMode="External"/><Relationship Id="rId4" Type="http://schemas.openxmlformats.org/officeDocument/2006/relationships/hyperlink" Target="http://www.ovid.com/site/catalog/DataBase/31.jsp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ovidsp.ovid.com/autologi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ovidsp.ovid.com/autologin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eobibline.cz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cas.org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pubs.acs.org/action/showPublications?display=journals&amp;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pubchem.ncbi.nlm.nih.gov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s.org/mathscinet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entralblatt-math.org/zmath/en/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theiet.org/resources/inspec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ieeexplore.ieee.org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ea.org/inis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ric.ed.gov/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a.com/factsheets/socioabs-set-c.php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eaweb.org/econlit/index.php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oecd-ilibrary.org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film.chadwyck.co.uk/fio/hom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search.ebscohost.com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fd.cz/film/10135-forrest-gump/" TargetMode="External"/><Relationship Id="rId2" Type="http://schemas.openxmlformats.org/officeDocument/2006/relationships/hyperlink" Target="http://www.imdb.com/title/tt0109830/fullcredits#cas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db.cz/filmy-obsazeni/7707-forrest-gump.html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lion.chadwyck.co.uk/" TargetMode="Externa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ordartonline.com/" TargetMode="External"/><Relationship Id="rId2" Type="http://schemas.openxmlformats.org/officeDocument/2006/relationships/hyperlink" Target="http://www.mla.org/bibliograph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hilinfo.org/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scohost.com/thisTopic.php?marketID=1&amp;topicID=584" TargetMode="External"/><Relationship Id="rId2" Type="http://schemas.openxmlformats.org/officeDocument/2006/relationships/hyperlink" Target="http://www.csa.com/htbin/dbrng.cgi?username=masa&amp;access=masa12&amp;cat=lisa" TargetMode="Externa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scohost.com/academic/library-literature-information-science-full-text" TargetMode="Externa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scohost.com/academic/library-information-science-source" TargetMode="Externa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scohost.com/public/information-science-technology-abstracts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2.ebsco.com/cs-cz/ProductsServices/ebooks/Pages/index.asp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proquest.umi.com/login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nfotrac.galegroup.com/itweb/masaryk?db=GVRL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site.ebrary.com/lib/masaryk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proquest.safaribooksonline.com/?uicode=Masaryk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jstor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4800">
                <a:solidFill>
                  <a:srgbClr val="FFFF00"/>
                </a:solidFill>
              </a:rPr>
              <a:t>Elektronické informační zdroje (VIKBA25)</a:t>
            </a:r>
            <a:endParaRPr lang="uk-UA" altLang="cs-CZ" sz="480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 eaLnBrk="1" hangingPunct="1">
              <a:lnSpc>
                <a:spcPct val="100000"/>
              </a:lnSpc>
            </a:pPr>
            <a:r>
              <a:rPr lang="cs-CZ" altLang="cs-CZ" sz="2400"/>
              <a:t>Martin Krčál</a:t>
            </a:r>
            <a:endParaRPr lang="uk-UA" altLang="cs-CZ" sz="240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1800" b="1" dirty="0">
                <a:latin typeface="Tahoma" panose="020B0604030504040204" pitchFamily="34" charset="0"/>
              </a:rPr>
              <a:t>Brno, 5. října 2018</a:t>
            </a:r>
            <a:endParaRPr lang="cs-CZ" altLang="cs-CZ" sz="1800" dirty="0">
              <a:latin typeface="Tahoma" panose="020B0604030504040204" pitchFamily="34" charset="0"/>
            </a:endParaRPr>
          </a:p>
        </p:txBody>
      </p:sp>
      <p:sp>
        <p:nvSpPr>
          <p:cNvPr id="4102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7991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3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2400" b="1">
                <a:solidFill>
                  <a:schemeClr val="bg1"/>
                </a:solidFill>
              </a:rPr>
              <a:t>2. Významné </a:t>
            </a:r>
            <a:r>
              <a:rPr lang="cs-CZ" altLang="cs-CZ" sz="2400" b="1">
                <a:solidFill>
                  <a:schemeClr val="bg1"/>
                </a:solidFill>
                <a:latin typeface="Arial" panose="020B0604020202020204" pitchFamily="34" charset="0"/>
              </a:rPr>
              <a:t>databáze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Current Contents Connect</a:t>
            </a:r>
            <a:endParaRPr lang="cs-CZ" altLang="cs-CZ" sz="32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bibliografická databáze</a:t>
            </a:r>
          </a:p>
          <a:p>
            <a:r>
              <a:rPr lang="cs-CZ" altLang="cs-CZ"/>
              <a:t>producent Thomson Reuters</a:t>
            </a:r>
          </a:p>
          <a:p>
            <a:r>
              <a:rPr lang="cs-CZ" altLang="cs-CZ"/>
              <a:t>platforma Web of Knowledge</a:t>
            </a:r>
          </a:p>
          <a:p>
            <a:r>
              <a:rPr lang="cs-CZ" altLang="cs-CZ"/>
              <a:t>propojení s ISI Document Solution</a:t>
            </a:r>
          </a:p>
          <a:p>
            <a:pPr lvl="1"/>
            <a:r>
              <a:rPr lang="cs-CZ" altLang="cs-CZ"/>
              <a:t>objednávání FT</a:t>
            </a:r>
          </a:p>
          <a:p>
            <a:r>
              <a:rPr lang="cs-CZ" altLang="cs-CZ"/>
              <a:t>obsahuje tematické kolekce</a:t>
            </a:r>
          </a:p>
          <a:p>
            <a:pPr lvl="1"/>
            <a:r>
              <a:rPr lang="cs-CZ" altLang="cs-CZ"/>
              <a:t>na MU je např. </a:t>
            </a:r>
            <a:r>
              <a:rPr lang="cs-CZ" altLang="cs-CZ" b="1">
                <a:hlinkClick r:id="rId2"/>
              </a:rPr>
              <a:t>Clinical Medicine</a:t>
            </a:r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Pascal a Francis</a:t>
            </a:r>
            <a:endParaRPr lang="cs-CZ" altLang="cs-CZ" sz="32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producentem INIST (FRA)</a:t>
            </a:r>
          </a:p>
          <a:p>
            <a:r>
              <a:rPr lang="cs-CZ" altLang="cs-CZ"/>
              <a:t>bibliografické DB</a:t>
            </a:r>
          </a:p>
          <a:p>
            <a:r>
              <a:rPr lang="cs-CZ" altLang="cs-CZ"/>
              <a:t>Pascal = přírodní vědy</a:t>
            </a:r>
          </a:p>
          <a:p>
            <a:r>
              <a:rPr lang="cs-CZ" altLang="cs-CZ"/>
              <a:t>Francis = společenské vědy</a:t>
            </a:r>
          </a:p>
          <a:p>
            <a:r>
              <a:rPr lang="cs-CZ" altLang="cs-CZ"/>
              <a:t>přístupné přes DBC + EBSCO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Multioborové databáze vydavatelů</a:t>
            </a:r>
            <a:endParaRPr lang="uk-UA" altLang="cs-CZ" sz="6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Elsevier</a:t>
            </a:r>
            <a:endParaRPr lang="cs-CZ" altLang="cs-CZ" sz="320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cs-CZ"/>
              <a:t>jeden </a:t>
            </a:r>
            <a:r>
              <a:rPr lang="cs-CZ" altLang="cs-CZ"/>
              <a:t>z největších vydavatelů</a:t>
            </a:r>
          </a:p>
          <a:p>
            <a:r>
              <a:rPr lang="cs-CZ" altLang="cs-CZ"/>
              <a:t>rozhraní ScienceDirect</a:t>
            </a:r>
          </a:p>
          <a:p>
            <a:r>
              <a:rPr lang="cs-CZ" altLang="cs-CZ"/>
              <a:t>tematické kolekce</a:t>
            </a:r>
          </a:p>
          <a:p>
            <a:pPr lvl="1"/>
            <a:r>
              <a:rPr lang="cs-CZ" altLang="cs-CZ"/>
              <a:t>možnost kupovat celé kolekce, jednotlivé časopisy nebo články</a:t>
            </a:r>
          </a:p>
          <a:p>
            <a:r>
              <a:rPr lang="cs-CZ" altLang="cs-CZ"/>
              <a:t>obory:</a:t>
            </a:r>
          </a:p>
          <a:p>
            <a:pPr lvl="1"/>
            <a:r>
              <a:rPr lang="cs-CZ" altLang="cs-CZ"/>
              <a:t>lékařství, přírodní vědy, matematika, výpočetní technika</a:t>
            </a:r>
          </a:p>
          <a:p>
            <a:pPr lvl="1"/>
            <a:r>
              <a:rPr lang="cs-CZ" altLang="cs-CZ"/>
              <a:t>částečně ekonomie, psychologie a společenské vědy</a:t>
            </a:r>
          </a:p>
        </p:txBody>
      </p:sp>
      <p:pic>
        <p:nvPicPr>
          <p:cNvPr id="20484" name="Picture 5" descr="logo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60350"/>
            <a:ext cx="212407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Springer</a:t>
            </a:r>
            <a:endParaRPr lang="cs-CZ" altLang="cs-CZ" sz="32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rozhraní SpringerLink</a:t>
            </a:r>
          </a:p>
          <a:p>
            <a:r>
              <a:rPr lang="cs-CZ" altLang="cs-CZ"/>
              <a:t>pokrytí:</a:t>
            </a:r>
          </a:p>
          <a:p>
            <a:pPr lvl="1"/>
            <a:r>
              <a:rPr lang="cs-CZ" altLang="cs-CZ"/>
              <a:t>orientace na techniku a matematiku</a:t>
            </a:r>
          </a:p>
          <a:p>
            <a:pPr lvl="1"/>
            <a:r>
              <a:rPr lang="cs-CZ" altLang="cs-CZ"/>
              <a:t>částečně i všechny další významné obory</a:t>
            </a:r>
          </a:p>
          <a:p>
            <a:r>
              <a:rPr lang="cs-CZ" altLang="cs-CZ"/>
              <a:t>nabízí také e-knihy</a:t>
            </a:r>
          </a:p>
          <a:p>
            <a:r>
              <a:rPr lang="cs-CZ" altLang="cs-CZ"/>
              <a:t>první číslo každého časopisu v roce je vždy zdarma</a:t>
            </a:r>
          </a:p>
        </p:txBody>
      </p:sp>
      <p:pic>
        <p:nvPicPr>
          <p:cNvPr id="21508" name="Picture 7" descr="springerlink_basic_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33375"/>
            <a:ext cx="2819400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Taylor </a:t>
            </a:r>
            <a:r>
              <a:rPr lang="en-US" altLang="cs-CZ" sz="3200">
                <a:hlinkClick r:id="rId2"/>
              </a:rPr>
              <a:t>&amp; Francis</a:t>
            </a:r>
            <a:endParaRPr lang="cs-CZ" altLang="cs-CZ" sz="32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spojuje více vydavatelů</a:t>
            </a:r>
          </a:p>
          <a:p>
            <a:pPr lvl="1"/>
            <a:r>
              <a:rPr lang="cs-CZ" altLang="cs-CZ"/>
              <a:t>Routledge, Psychology Press, Garland Science, CRC Press,...</a:t>
            </a:r>
          </a:p>
          <a:p>
            <a:r>
              <a:rPr lang="cs-CZ" altLang="cs-CZ"/>
              <a:t>knihy i časopisy</a:t>
            </a:r>
          </a:p>
          <a:p>
            <a:r>
              <a:rPr lang="cs-CZ" altLang="cs-CZ"/>
              <a:t>oborově široké pokrytí</a:t>
            </a:r>
          </a:p>
          <a:p>
            <a:pPr lvl="1"/>
            <a:r>
              <a:rPr lang="cs-CZ" altLang="cs-CZ"/>
              <a:t>zejména lékařství, společenské vědy (psychologie, sociologie, právo), matematika, technické vědy + další přírodní vědy</a:t>
            </a:r>
          </a:p>
        </p:txBody>
      </p:sp>
      <p:pic>
        <p:nvPicPr>
          <p:cNvPr id="22532" name="Picture 5" descr="t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87338"/>
            <a:ext cx="294163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Oxford Journals</a:t>
            </a:r>
            <a:endParaRPr lang="cs-CZ" altLang="cs-CZ" sz="32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e-časopisy z Oxford University Press</a:t>
            </a:r>
          </a:p>
          <a:p>
            <a:pPr eaLnBrk="1" hangingPunct="1"/>
            <a:r>
              <a:rPr lang="cs-CZ" altLang="cs-CZ"/>
              <a:t>multioborová DB, humanitní obory</a:t>
            </a:r>
          </a:p>
          <a:p>
            <a:pPr eaLnBrk="1" hangingPunct="1"/>
            <a:r>
              <a:rPr lang="cs-CZ" altLang="cs-CZ"/>
              <a:t>plné texty (PDF, HTML)</a:t>
            </a:r>
          </a:p>
          <a:p>
            <a:pPr eaLnBrk="1" hangingPunct="1"/>
            <a:r>
              <a:rPr lang="cs-CZ" altLang="cs-CZ"/>
              <a:t>procházení časopisů</a:t>
            </a:r>
          </a:p>
          <a:p>
            <a:pPr eaLnBrk="1" hangingPunct="1"/>
            <a:r>
              <a:rPr lang="cs-CZ" altLang="cs-CZ">
                <a:hlinkClick r:id="rId3"/>
              </a:rPr>
              <a:t>Oxford Open</a:t>
            </a:r>
            <a:r>
              <a:rPr lang="cs-CZ" altLang="cs-CZ"/>
              <a:t> – open access</a:t>
            </a:r>
          </a:p>
          <a:p>
            <a:pPr eaLnBrk="1" hangingPunct="1"/>
            <a:r>
              <a:rPr lang="cs-CZ" altLang="cs-CZ"/>
              <a:t>služby</a:t>
            </a:r>
          </a:p>
          <a:p>
            <a:pPr lvl="1" eaLnBrk="1" hangingPunct="1"/>
            <a:r>
              <a:rPr lang="cs-CZ" altLang="cs-CZ"/>
              <a:t>impact factor, RSS, archiv</a:t>
            </a:r>
          </a:p>
          <a:p>
            <a:pPr eaLnBrk="1" hangingPunct="1"/>
            <a:endParaRPr lang="cs-CZ" altLang="cs-CZ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76250"/>
            <a:ext cx="3048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Cambridge Journals Online</a:t>
            </a:r>
            <a:endParaRPr lang="cs-CZ" altLang="cs-CZ" sz="32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e-časopisy z Cambridge</a:t>
            </a:r>
          </a:p>
          <a:p>
            <a:pPr eaLnBrk="1" hangingPunct="1"/>
            <a:r>
              <a:rPr lang="cs-CZ" altLang="cs-CZ"/>
              <a:t>multioborová DB</a:t>
            </a:r>
          </a:p>
          <a:p>
            <a:pPr lvl="1" eaLnBrk="1" hangingPunct="1"/>
            <a:r>
              <a:rPr lang="cs-CZ" altLang="cs-CZ"/>
              <a:t>velké pokrytí oborů</a:t>
            </a:r>
          </a:p>
          <a:p>
            <a:pPr eaLnBrk="1" hangingPunct="1"/>
            <a:r>
              <a:rPr lang="cs-CZ" altLang="cs-CZ"/>
              <a:t>plné texty (PDF, HTML)</a:t>
            </a:r>
          </a:p>
          <a:p>
            <a:pPr eaLnBrk="1" hangingPunct="1"/>
            <a:r>
              <a:rPr lang="cs-CZ" altLang="cs-CZ"/>
              <a:t>předplacený ročník = trvalý nákup</a:t>
            </a:r>
          </a:p>
          <a:p>
            <a:pPr eaLnBrk="1" hangingPunct="1"/>
            <a:r>
              <a:rPr lang="cs-CZ" altLang="cs-CZ"/>
              <a:t>několik titulů v režimu open access</a:t>
            </a:r>
          </a:p>
          <a:p>
            <a:pPr eaLnBrk="1" hangingPunct="1"/>
            <a:r>
              <a:rPr lang="cs-CZ" altLang="cs-CZ"/>
              <a:t>služby</a:t>
            </a:r>
          </a:p>
          <a:p>
            <a:pPr lvl="1" eaLnBrk="1" hangingPunct="1"/>
            <a:r>
              <a:rPr lang="cs-CZ" altLang="cs-CZ"/>
              <a:t>sociální bookmarky, RSS, export citace, obsahy, přístupnost čísla, uživatelské konto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04813"/>
            <a:ext cx="18002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3"/>
              </a:rPr>
              <a:t>Sage</a:t>
            </a:r>
            <a:endParaRPr lang="cs-CZ" altLang="cs-CZ" sz="32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 sz="2600"/>
              <a:t>multioborová DB</a:t>
            </a:r>
          </a:p>
          <a:p>
            <a:pPr eaLnBrk="1" hangingPunct="1"/>
            <a:r>
              <a:rPr lang="cs-CZ" altLang="cs-CZ" sz="2600"/>
              <a:t>údajně nejlepší zdroj pro společenské vědy</a:t>
            </a:r>
          </a:p>
          <a:p>
            <a:pPr eaLnBrk="1" hangingPunct="1"/>
            <a:r>
              <a:rPr lang="cs-CZ" altLang="cs-CZ" sz="2600"/>
              <a:t>společenské vědy, ekonomie, technologie, matematika, lékařství, kriminologie</a:t>
            </a:r>
          </a:p>
          <a:p>
            <a:pPr eaLnBrk="1" hangingPunct="1"/>
            <a:r>
              <a:rPr lang="cs-CZ" altLang="cs-CZ" sz="2600"/>
              <a:t>plné texty (PDF)</a:t>
            </a:r>
          </a:p>
          <a:p>
            <a:pPr eaLnBrk="1" hangingPunct="1"/>
            <a:r>
              <a:rPr lang="cs-CZ" altLang="cs-CZ" sz="2600"/>
              <a:t>retrospektiva (u některých titulů i do 1920)</a:t>
            </a:r>
          </a:p>
          <a:p>
            <a:pPr eaLnBrk="1" hangingPunct="1"/>
            <a:r>
              <a:rPr lang="cs-CZ" altLang="cs-CZ" sz="2600"/>
              <a:t>funkce</a:t>
            </a:r>
          </a:p>
          <a:p>
            <a:pPr lvl="1" eaLnBrk="1" hangingPunct="1"/>
            <a:r>
              <a:rPr lang="cs-CZ" altLang="cs-CZ" sz="2000"/>
              <a:t>uložit citaci, časopis, RSS, poslat e-mailem, vyhledávání v časopisu,…</a:t>
            </a:r>
          </a:p>
        </p:txBody>
      </p:sp>
      <p:graphicFrame>
        <p:nvGraphicFramePr>
          <p:cNvPr id="25604" name="Object 8"/>
          <p:cNvGraphicFramePr>
            <a:graphicFrameLocks noGrp="1" noChangeAspect="1"/>
          </p:cNvGraphicFramePr>
          <p:nvPr>
            <p:ph sz="half" idx="2"/>
          </p:nvPr>
        </p:nvGraphicFramePr>
        <p:xfrm>
          <a:off x="5219700" y="260350"/>
          <a:ext cx="3695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6" name="Image" r:id="rId4" imgW="3695238" imgH="622003" progId="Photoshop.Image.8">
                  <p:embed/>
                </p:oleObj>
              </mc:Choice>
              <mc:Fallback>
                <p:oleObj name="Image" r:id="rId4" imgW="3695238" imgH="622003" progId="Photoshop.Imag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60350"/>
                        <a:ext cx="3695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Wiley</a:t>
            </a:r>
            <a:endParaRPr lang="cs-CZ" altLang="cs-CZ" sz="32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multioborová DB</a:t>
            </a:r>
          </a:p>
          <a:p>
            <a:pPr eaLnBrk="1" hangingPunct="1"/>
            <a:r>
              <a:rPr lang="cs-CZ" altLang="cs-CZ"/>
              <a:t>dnes Wiley+Blackwell Publishing</a:t>
            </a:r>
          </a:p>
          <a:p>
            <a:pPr eaLnBrk="1" hangingPunct="1"/>
            <a:r>
              <a:rPr lang="cs-CZ" altLang="cs-CZ"/>
              <a:t>prostředí Wiley Online Library</a:t>
            </a:r>
          </a:p>
          <a:p>
            <a:pPr eaLnBrk="1" hangingPunct="1"/>
            <a:r>
              <a:rPr lang="cs-CZ" altLang="cs-CZ"/>
              <a:t>retrospektiva většinou do roku 1997</a:t>
            </a:r>
          </a:p>
          <a:p>
            <a:pPr eaLnBrk="1" hangingPunct="1"/>
            <a:r>
              <a:rPr lang="cs-CZ" altLang="cs-CZ"/>
              <a:t>abstrakty a plné texty (PDF)</a:t>
            </a:r>
          </a:p>
          <a:p>
            <a:pPr eaLnBrk="1" hangingPunct="1"/>
            <a:r>
              <a:rPr lang="cs-CZ" altLang="cs-CZ"/>
              <a:t>záznamy lze stáhnout v MARC 21</a:t>
            </a:r>
          </a:p>
          <a:p>
            <a:pPr eaLnBrk="1" hangingPunct="1"/>
            <a:r>
              <a:rPr lang="cs-CZ" altLang="cs-CZ"/>
              <a:t>funkce</a:t>
            </a:r>
          </a:p>
          <a:p>
            <a:pPr lvl="1" eaLnBrk="1" hangingPunct="1"/>
            <a:r>
              <a:rPr lang="cs-CZ" altLang="cs-CZ"/>
              <a:t>RSS, My Profile, export do citačního SW, upozornění na e-mail, poslat knihovníkovi</a:t>
            </a:r>
          </a:p>
        </p:txBody>
      </p:sp>
      <p:pic>
        <p:nvPicPr>
          <p:cNvPr id="26628" name="Picture 8" descr="http://onlinelibrarystatic.wiley.com/images/site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8938"/>
            <a:ext cx="4221162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 sz="3200"/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331913" y="1412875"/>
            <a:ext cx="662463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2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cs-CZ" altLang="cs-CZ" sz="8000" b="1">
                <a:latin typeface="Arial" panose="020B0604020202020204" pitchFamily="34" charset="0"/>
              </a:rPr>
              <a:t>Jak vypadají a fungují </a:t>
            </a:r>
            <a:r>
              <a:rPr lang="cs-CZ" altLang="cs-CZ" sz="8000" b="1">
                <a:solidFill>
                  <a:srgbClr val="008000"/>
                </a:solidFill>
                <a:latin typeface="Arial" panose="020B0604020202020204" pitchFamily="34" charset="0"/>
              </a:rPr>
              <a:t>databáze</a:t>
            </a:r>
            <a:r>
              <a:rPr lang="cs-CZ" altLang="cs-CZ" sz="8000" b="1">
                <a:latin typeface="Arial" panose="020B0604020202020204" pitchFamily="34" charset="0"/>
              </a:rPr>
              <a:t>?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3213100"/>
            <a:ext cx="1944688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Blackwell Compass</a:t>
            </a:r>
            <a:endParaRPr lang="cs-CZ" altLang="cs-CZ" sz="32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obory:</a:t>
            </a:r>
          </a:p>
          <a:p>
            <a:pPr lvl="1" eaLnBrk="1" hangingPunct="1"/>
            <a:r>
              <a:rPr lang="cs-CZ" altLang="cs-CZ"/>
              <a:t>sociologie, psychologie, historie, literaratura, filozofie, náboženství, geografie, jazykověda,…</a:t>
            </a:r>
          </a:p>
          <a:p>
            <a:pPr lvl="1" eaLnBrk="1" hangingPunct="1"/>
            <a:r>
              <a:rPr lang="cs-CZ" altLang="cs-CZ"/>
              <a:t>články rozděleny dle oborů (8 kategorií)</a:t>
            </a:r>
          </a:p>
          <a:p>
            <a:pPr eaLnBrk="1" hangingPunct="1"/>
            <a:r>
              <a:rPr lang="cs-CZ" altLang="cs-CZ"/>
              <a:t>poznatky z výzkumů a aktuální info</a:t>
            </a:r>
          </a:p>
          <a:p>
            <a:pPr eaLnBrk="1" hangingPunct="1"/>
            <a:r>
              <a:rPr lang="cs-CZ" altLang="cs-CZ"/>
              <a:t>plné texty – PDF, HTML</a:t>
            </a:r>
          </a:p>
          <a:p>
            <a:pPr eaLnBrk="1" hangingPunct="1"/>
            <a:r>
              <a:rPr lang="cs-CZ" altLang="cs-CZ"/>
              <a:t>odkaz na Blackwell Reference Online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04813"/>
            <a:ext cx="23812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Ingenta Connect</a:t>
            </a:r>
            <a:endParaRPr lang="cs-CZ" altLang="cs-CZ" sz="32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/>
              <a:t>plné texty vybraných časopisů</a:t>
            </a:r>
          </a:p>
          <a:p>
            <a:pPr eaLnBrk="1" hangingPunct="1"/>
            <a:r>
              <a:rPr lang="cs-CZ" altLang="cs-CZ"/>
              <a:t>na základě předplatného instituce</a:t>
            </a:r>
          </a:p>
          <a:p>
            <a:pPr eaLnBrk="1" hangingPunct="1"/>
            <a:r>
              <a:rPr lang="cs-CZ" altLang="cs-CZ"/>
              <a:t>označení volně dostupných</a:t>
            </a:r>
          </a:p>
          <a:p>
            <a:pPr lvl="1" eaLnBrk="1" hangingPunct="1"/>
            <a:r>
              <a:rPr lang="cs-CZ" altLang="cs-CZ"/>
              <a:t>ne všechna čísla u časopisu jsou dostupné</a:t>
            </a:r>
          </a:p>
          <a:p>
            <a:pPr eaLnBrk="1" hangingPunct="1"/>
            <a:r>
              <a:rPr lang="cs-CZ" altLang="cs-CZ"/>
              <a:t>označení novinek, free-trials, institucionální předplatné</a:t>
            </a:r>
          </a:p>
          <a:p>
            <a:pPr eaLnBrk="1" hangingPunct="1"/>
            <a:r>
              <a:rPr lang="cs-CZ" altLang="cs-CZ"/>
              <a:t>platba za článek (různé ceny)</a:t>
            </a:r>
          </a:p>
          <a:p>
            <a:pPr eaLnBrk="1" hangingPunct="1"/>
            <a:endParaRPr lang="cs-CZ" altLang="cs-CZ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3375"/>
            <a:ext cx="28860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Emerald</a:t>
            </a:r>
            <a:endParaRPr lang="cs-CZ" altLang="cs-CZ" sz="32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rozhraní Emeraldinsight</a:t>
            </a:r>
          </a:p>
          <a:p>
            <a:r>
              <a:rPr lang="cs-CZ" altLang="cs-CZ"/>
              <a:t>ekonomie, marketing, management</a:t>
            </a:r>
          </a:p>
          <a:p>
            <a:r>
              <a:rPr lang="cs-CZ" altLang="cs-CZ"/>
              <a:t>zastoupeno je zde i knihovnictví a infověda</a:t>
            </a:r>
          </a:p>
          <a:p>
            <a:r>
              <a:rPr lang="cs-CZ" altLang="cs-CZ"/>
              <a:t>nabízí i e-knihy</a:t>
            </a:r>
          </a:p>
          <a:p>
            <a:r>
              <a:rPr lang="cs-CZ" altLang="cs-CZ"/>
              <a:t>odkup archivů e-knih</a:t>
            </a:r>
          </a:p>
        </p:txBody>
      </p:sp>
      <p:pic>
        <p:nvPicPr>
          <p:cNvPr id="29700" name="Picture 5" descr="Logo: Emerald - research you can 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3526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Oborové databáze vydavatelů</a:t>
            </a:r>
            <a:endParaRPr lang="uk-UA" altLang="cs-CZ" sz="6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Lippincott Williams </a:t>
            </a:r>
            <a:r>
              <a:rPr lang="en-US" altLang="cs-CZ" sz="3200">
                <a:hlinkClick r:id="rId2"/>
              </a:rPr>
              <a:t>&amp; Wilkins</a:t>
            </a:r>
            <a:endParaRPr lang="cs-CZ" altLang="cs-CZ" sz="32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skupina Wolters Kluwer</a:t>
            </a:r>
          </a:p>
          <a:p>
            <a:r>
              <a:rPr lang="cs-CZ" altLang="cs-CZ"/>
              <a:t>oblast lékařství</a:t>
            </a:r>
          </a:p>
          <a:p>
            <a:r>
              <a:rPr lang="cs-CZ" altLang="cs-CZ"/>
              <a:t>vysoká citovanost článků = kvalita</a:t>
            </a:r>
          </a:p>
        </p:txBody>
      </p:sp>
      <p:pic>
        <p:nvPicPr>
          <p:cNvPr id="32772" name="Picture 9" descr="http://www.massagetherapyfoundation.org/wp-content/uploads/2011/12/Lippincot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805488"/>
            <a:ext cx="23717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200">
                <a:hlinkClick r:id="rId2"/>
              </a:rPr>
              <a:t>Karger</a:t>
            </a:r>
            <a:endParaRPr lang="cs-CZ" altLang="cs-CZ" sz="32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lékařství</a:t>
            </a:r>
          </a:p>
          <a:p>
            <a:pPr lvl="1"/>
            <a:r>
              <a:rPr lang="cs-CZ" altLang="cs-CZ"/>
              <a:t>anatomie, biochemie, neurologie, farmakologie,...</a:t>
            </a:r>
          </a:p>
          <a:p>
            <a:r>
              <a:rPr lang="cs-CZ" altLang="cs-CZ"/>
              <a:t>retrospektiva do roku 1998</a:t>
            </a:r>
          </a:p>
        </p:txBody>
      </p:sp>
      <p:pic>
        <p:nvPicPr>
          <p:cNvPr id="33796" name="Picture 5" descr="KARGERLOGO_ai_CMYK%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4813"/>
            <a:ext cx="27146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200">
                <a:hlinkClick r:id="rId2" action="ppaction://hlinkfile"/>
              </a:rPr>
              <a:t>Thieme</a:t>
            </a:r>
            <a:endParaRPr lang="cs-CZ" altLang="cs-CZ" sz="32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německé vydavatelství</a:t>
            </a:r>
          </a:p>
          <a:p>
            <a:r>
              <a:rPr lang="cs-CZ" altLang="cs-CZ">
                <a:hlinkClick r:id="rId3"/>
              </a:rPr>
              <a:t>časopisy</a:t>
            </a:r>
            <a:r>
              <a:rPr lang="cs-CZ" altLang="cs-CZ"/>
              <a:t> i </a:t>
            </a:r>
            <a:r>
              <a:rPr lang="cs-CZ" altLang="cs-CZ">
                <a:hlinkClick r:id="rId4" action="ppaction://hlinkfile"/>
              </a:rPr>
              <a:t>e-knihy</a:t>
            </a:r>
            <a:endParaRPr lang="cs-CZ" altLang="cs-CZ"/>
          </a:p>
          <a:p>
            <a:r>
              <a:rPr lang="cs-CZ" altLang="cs-CZ"/>
              <a:t>oblast lékařství</a:t>
            </a:r>
          </a:p>
        </p:txBody>
      </p:sp>
      <p:pic>
        <p:nvPicPr>
          <p:cNvPr id="34820" name="Picture 5" descr="59270v6v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-26988"/>
            <a:ext cx="2401887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3200"/>
              <a:t>PsycInfo a </a:t>
            </a:r>
            <a:r>
              <a:rPr lang="cs-CZ" altLang="cs-CZ" sz="3200"/>
              <a:t>PsycArticle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databáze od </a:t>
            </a:r>
            <a:r>
              <a:rPr lang="cs-CZ" altLang="cs-CZ">
                <a:hlinkClick r:id="rId2" action="ppaction://hlinkfile"/>
              </a:rPr>
              <a:t>APA</a:t>
            </a:r>
            <a:endParaRPr lang="cs-CZ" altLang="cs-CZ"/>
          </a:p>
          <a:p>
            <a:r>
              <a:rPr lang="cs-CZ" altLang="cs-CZ"/>
              <a:t>oblast psychologie</a:t>
            </a:r>
          </a:p>
        </p:txBody>
      </p:sp>
      <p:pic>
        <p:nvPicPr>
          <p:cNvPr id="35844" name="Picture 5" descr="rsz_apa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33375"/>
            <a:ext cx="217487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Lékařství, biologie, zoologie</a:t>
            </a:r>
            <a:endParaRPr lang="uk-UA" altLang="cs-CZ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Medline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nejvýznamnější lékařská databáze</a:t>
            </a:r>
          </a:p>
          <a:p>
            <a:r>
              <a:rPr lang="cs-CZ" altLang="cs-CZ">
                <a:latin typeface="Arial" panose="020B0604020202020204" pitchFamily="34" charset="0"/>
              </a:rPr>
              <a:t>bibliografická, částečně FT</a:t>
            </a:r>
          </a:p>
          <a:p>
            <a:r>
              <a:rPr lang="cs-CZ" altLang="cs-CZ">
                <a:latin typeface="Arial" panose="020B0604020202020204" pitchFamily="34" charset="0"/>
              </a:rPr>
              <a:t>vyvíjí U.S. National Library of Medicine</a:t>
            </a:r>
          </a:p>
          <a:p>
            <a:r>
              <a:rPr lang="cs-CZ" altLang="cs-CZ">
                <a:latin typeface="Arial" panose="020B0604020202020204" pitchFamily="34" charset="0"/>
              </a:rPr>
              <a:t>předchůdce referátový časopis Index Medicus (od 1871)</a:t>
            </a:r>
          </a:p>
          <a:p>
            <a:r>
              <a:rPr lang="cs-CZ" altLang="cs-CZ">
                <a:latin typeface="Arial" panose="020B0604020202020204" pitchFamily="34" charset="0"/>
              </a:rPr>
              <a:t>elektronicky od 1966</a:t>
            </a:r>
          </a:p>
          <a:p>
            <a:r>
              <a:rPr lang="cs-CZ" altLang="cs-CZ">
                <a:latin typeface="Arial" panose="020B0604020202020204" pitchFamily="34" charset="0"/>
              </a:rPr>
              <a:t>heslář MeSH</a:t>
            </a:r>
          </a:p>
          <a:p>
            <a:r>
              <a:rPr lang="cs-CZ" altLang="cs-CZ">
                <a:latin typeface="Arial" panose="020B0604020202020204" pitchFamily="34" charset="0"/>
              </a:rPr>
              <a:t>v rámci rozhraní </a:t>
            </a:r>
            <a:r>
              <a:rPr lang="cs-CZ" altLang="cs-CZ">
                <a:latin typeface="Arial" panose="020B0604020202020204" pitchFamily="34" charset="0"/>
                <a:hlinkClick r:id="rId2"/>
              </a:rPr>
              <a:t>PubMed</a:t>
            </a:r>
            <a:r>
              <a:rPr lang="cs-CZ" altLang="cs-CZ">
                <a:latin typeface="Arial" panose="020B0604020202020204" pitchFamily="34" charset="0"/>
              </a:rPr>
              <a:t> zdarma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Obecná charakteristika DB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online platforma, trend </a:t>
            </a:r>
            <a:r>
              <a:rPr lang="cs-CZ" altLang="cs-CZ">
                <a:solidFill>
                  <a:srgbClr val="008000"/>
                </a:solidFill>
              </a:rPr>
              <a:t>Shibboleth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vyhledávání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procházení časopisů</a:t>
            </a:r>
          </a:p>
          <a:p>
            <a:pPr>
              <a:lnSpc>
                <a:spcPct val="110000"/>
              </a:lnSpc>
            </a:pPr>
            <a:r>
              <a:rPr lang="cs-CZ" altLang="cs-CZ"/>
              <a:t>bibliografické údaje + anotace + FT</a:t>
            </a:r>
          </a:p>
          <a:p>
            <a:pPr>
              <a:lnSpc>
                <a:spcPct val="110000"/>
              </a:lnSpc>
            </a:pPr>
            <a:r>
              <a:rPr lang="cs-CZ" altLang="cs-CZ"/>
              <a:t>kolekce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vliv webu 2.0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našeptávače, filtrování, podobné záznamy, sociální sítě, RSS, citační SW, upozornění na e-mail, doplňkové funkce a nástroje (např. SFX, citace)...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EMBASE</a:t>
            </a:r>
            <a:endParaRPr lang="cs-CZ" altLang="cs-CZ" sz="32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produkuje Elsevier</a:t>
            </a:r>
          </a:p>
          <a:p>
            <a:r>
              <a:rPr lang="cs-CZ" altLang="cs-CZ">
                <a:latin typeface="Arial" panose="020B0604020202020204" pitchFamily="34" charset="0"/>
              </a:rPr>
              <a:t>platforma Embase.com </a:t>
            </a:r>
            <a:r>
              <a:rPr lang="cs-CZ" altLang="cs-CZ" sz="2600">
                <a:latin typeface="Arial" panose="020B0604020202020204" pitchFamily="34" charset="0"/>
              </a:rPr>
              <a:t>(na MU Ovid)</a:t>
            </a:r>
          </a:p>
          <a:p>
            <a:r>
              <a:rPr lang="cs-CZ" altLang="cs-CZ">
                <a:latin typeface="Arial" panose="020B0604020202020204" pitchFamily="34" charset="0"/>
              </a:rPr>
              <a:t>biomedicína a farmakologie</a:t>
            </a:r>
          </a:p>
          <a:p>
            <a:r>
              <a:rPr lang="cs-CZ" altLang="cs-CZ">
                <a:latin typeface="Arial" panose="020B0604020202020204" pitchFamily="34" charset="0"/>
              </a:rPr>
              <a:t>bibliograficko-abstraktová databáze</a:t>
            </a:r>
          </a:p>
          <a:p>
            <a:r>
              <a:rPr lang="cs-CZ" altLang="cs-CZ">
                <a:latin typeface="Arial" panose="020B0604020202020204" pitchFamily="34" charset="0"/>
              </a:rPr>
              <a:t>retrospektiva od 1970</a:t>
            </a:r>
          </a:p>
          <a:p>
            <a:r>
              <a:rPr lang="cs-CZ" altLang="cs-CZ">
                <a:latin typeface="Arial" panose="020B0604020202020204" pitchFamily="34" charset="0"/>
              </a:rPr>
              <a:t>tezaurus EMTREE</a:t>
            </a:r>
          </a:p>
        </p:txBody>
      </p:sp>
      <p:pic>
        <p:nvPicPr>
          <p:cNvPr id="39940" name="Picture 5" descr="em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60350"/>
            <a:ext cx="228123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Biological Abstracts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produkuje BIOSIS</a:t>
            </a:r>
          </a:p>
          <a:p>
            <a:r>
              <a:rPr lang="cs-CZ" altLang="cs-CZ">
                <a:latin typeface="Arial" panose="020B0604020202020204" pitchFamily="34" charset="0"/>
              </a:rPr>
              <a:t>bibliografická DB + abstrakty</a:t>
            </a:r>
          </a:p>
          <a:p>
            <a:r>
              <a:rPr lang="cs-CZ" altLang="cs-CZ">
                <a:latin typeface="Arial" panose="020B0604020202020204" pitchFamily="34" charset="0"/>
              </a:rPr>
              <a:t>biologie, biomedicína, farmacie, zoologie, botanika, životní prostředí, ekologie a částečně zemědělství</a:t>
            </a:r>
          </a:p>
          <a:p>
            <a:r>
              <a:rPr lang="cs-CZ" altLang="cs-CZ">
                <a:latin typeface="Arial" panose="020B0604020202020204" pitchFamily="34" charset="0"/>
              </a:rPr>
              <a:t>zaplacené roky zůstávají trvale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BioOne</a:t>
            </a:r>
            <a:endParaRPr lang="cs-CZ" altLang="cs-CZ" sz="32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sdružení BioOne</a:t>
            </a:r>
          </a:p>
          <a:p>
            <a:r>
              <a:rPr lang="cs-CZ" altLang="cs-CZ">
                <a:latin typeface="Arial" panose="020B0604020202020204" pitchFamily="34" charset="0"/>
              </a:rPr>
              <a:t>biologie, zoologie, ekologie + příbuzné obory</a:t>
            </a:r>
          </a:p>
          <a:p>
            <a:r>
              <a:rPr lang="cs-CZ" altLang="cs-CZ">
                <a:latin typeface="Arial" panose="020B0604020202020204" pitchFamily="34" charset="0"/>
              </a:rPr>
              <a:t>bibliografické údaje + abstrakty zdarma</a:t>
            </a:r>
          </a:p>
          <a:p>
            <a:r>
              <a:rPr lang="cs-CZ" altLang="cs-CZ">
                <a:latin typeface="Arial" panose="020B0604020202020204" pitchFamily="34" charset="0"/>
              </a:rPr>
              <a:t>placený FT</a:t>
            </a:r>
          </a:p>
          <a:p>
            <a:r>
              <a:rPr lang="cs-CZ" altLang="cs-CZ">
                <a:latin typeface="Arial" panose="020B0604020202020204" pitchFamily="34" charset="0"/>
              </a:rPr>
              <a:t>část článků v režimu open access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Zoological Record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produkuje Thomson Reuters</a:t>
            </a:r>
          </a:p>
          <a:p>
            <a:r>
              <a:rPr lang="cs-CZ" altLang="cs-CZ">
                <a:latin typeface="Arial" panose="020B0604020202020204" pitchFamily="34" charset="0"/>
              </a:rPr>
              <a:t>dlouhá retrospektiva (1864)</a:t>
            </a:r>
          </a:p>
          <a:p>
            <a:r>
              <a:rPr lang="cs-CZ" altLang="cs-CZ">
                <a:latin typeface="Arial" panose="020B0604020202020204" pitchFamily="34" charset="0"/>
              </a:rPr>
              <a:t>zoologie a biochemie</a:t>
            </a:r>
          </a:p>
          <a:p>
            <a:r>
              <a:rPr lang="cs-CZ" altLang="cs-CZ">
                <a:latin typeface="Arial" panose="020B0604020202020204" pitchFamily="34" charset="0"/>
              </a:rPr>
              <a:t>bibliografická DB + abstrakt (od 2001)</a:t>
            </a:r>
          </a:p>
          <a:p>
            <a:r>
              <a:rPr lang="cs-CZ" altLang="cs-CZ">
                <a:latin typeface="Arial" panose="020B0604020202020204" pitchFamily="34" charset="0"/>
              </a:rPr>
              <a:t>zakoupené ročníky zůstávají trvale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Zemědělství a potravinářství</a:t>
            </a:r>
            <a:endParaRPr lang="uk-UA" altLang="cs-CZ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Agricola</a:t>
            </a:r>
            <a:endParaRPr lang="cs-CZ" altLang="cs-CZ" sz="320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produkuje National Agricultural Library</a:t>
            </a:r>
          </a:p>
          <a:p>
            <a:r>
              <a:rPr lang="cs-CZ" altLang="cs-CZ">
                <a:latin typeface="Arial" panose="020B0604020202020204" pitchFamily="34" charset="0"/>
              </a:rPr>
              <a:t>bibliografické údaje (přístup přes katalog) + odkazy na plné texty</a:t>
            </a:r>
          </a:p>
          <a:p>
            <a:r>
              <a:rPr lang="cs-CZ" altLang="cs-CZ">
                <a:latin typeface="Arial" panose="020B0604020202020204" pitchFamily="34" charset="0"/>
              </a:rPr>
              <a:t>Library of Congress Subject Headings (LCSH)</a:t>
            </a:r>
          </a:p>
          <a:p>
            <a:r>
              <a:rPr lang="cs-CZ" altLang="cs-CZ">
                <a:latin typeface="Arial" panose="020B0604020202020204" pitchFamily="34" charset="0"/>
              </a:rPr>
              <a:t>linkování prostřednictvím DOI</a:t>
            </a:r>
          </a:p>
          <a:p>
            <a:r>
              <a:rPr lang="cs-CZ" altLang="cs-CZ">
                <a:latin typeface="Arial" panose="020B0604020202020204" pitchFamily="34" charset="0"/>
              </a:rPr>
              <a:t>zdarma</a:t>
            </a:r>
          </a:p>
          <a:p>
            <a:endParaRPr lang="cs-CZ" altLang="cs-CZ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AGRIS</a:t>
            </a:r>
            <a:endParaRPr lang="cs-CZ" altLang="cs-CZ" sz="32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spravuje FAO</a:t>
            </a:r>
          </a:p>
          <a:p>
            <a:r>
              <a:rPr lang="cs-CZ" altLang="cs-CZ">
                <a:latin typeface="Arial" panose="020B0604020202020204" pitchFamily="34" charset="0"/>
              </a:rPr>
              <a:t>agregátor více databází</a:t>
            </a:r>
          </a:p>
          <a:p>
            <a:pPr lvl="1"/>
            <a:r>
              <a:rPr lang="cs-CZ" altLang="cs-CZ">
                <a:latin typeface="Arial" panose="020B0604020202020204" pitchFamily="34" charset="0"/>
              </a:rPr>
              <a:t>bibliografická DB</a:t>
            </a:r>
          </a:p>
          <a:p>
            <a:pPr lvl="1"/>
            <a:r>
              <a:rPr lang="cs-CZ" altLang="cs-CZ">
                <a:latin typeface="Arial" panose="020B0604020202020204" pitchFamily="34" charset="0"/>
              </a:rPr>
              <a:t>obsahuje např. DB Agricola</a:t>
            </a:r>
          </a:p>
          <a:p>
            <a:r>
              <a:rPr lang="cs-CZ" altLang="cs-CZ">
                <a:latin typeface="Arial" panose="020B0604020202020204" pitchFamily="34" charset="0"/>
              </a:rPr>
              <a:t>zemědělství</a:t>
            </a:r>
          </a:p>
          <a:p>
            <a:r>
              <a:rPr lang="cs-CZ" altLang="cs-CZ">
                <a:latin typeface="Arial" panose="020B0604020202020204" pitchFamily="34" charset="0"/>
              </a:rPr>
              <a:t>záznamy od roku 1975</a:t>
            </a:r>
          </a:p>
          <a:p>
            <a:r>
              <a:rPr lang="cs-CZ" altLang="cs-CZ">
                <a:latin typeface="Arial" panose="020B0604020202020204" pitchFamily="34" charset="0"/>
              </a:rPr>
              <a:t>tezaurus AGROVOC</a:t>
            </a:r>
          </a:p>
          <a:p>
            <a:r>
              <a:rPr lang="cs-CZ" altLang="cs-CZ">
                <a:latin typeface="Arial" panose="020B0604020202020204" pitchFamily="34" charset="0"/>
              </a:rPr>
              <a:t>dostupný zdarma</a:t>
            </a:r>
          </a:p>
        </p:txBody>
      </p:sp>
      <p:pic>
        <p:nvPicPr>
          <p:cNvPr id="47108" name="Picture 5" descr="http://agris.fao.org/sites/default/files/images/FAO-emblem_e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0350"/>
            <a:ext cx="1524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databáze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  <a:hlinkClick r:id="rId2"/>
              </a:rPr>
              <a:t>CRIS</a:t>
            </a:r>
            <a:r>
              <a:rPr lang="cs-CZ" altLang="cs-CZ">
                <a:latin typeface="Arial" panose="020B0604020202020204" pitchFamily="34" charset="0"/>
              </a:rPr>
              <a:t> – evidence výzkumných projektů z oblasti zemědělství, zdarma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  <a:hlinkClick r:id="rId3"/>
              </a:rPr>
              <a:t>FSTA</a:t>
            </a:r>
            <a:r>
              <a:rPr lang="cs-CZ" altLang="cs-CZ">
                <a:latin typeface="Arial" panose="020B0604020202020204" pitchFamily="34" charset="0"/>
              </a:rPr>
              <a:t> – bibliografická databáze, oblast potravinářství, placená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  <a:hlinkClick r:id="rId4"/>
              </a:rPr>
              <a:t>CAB Abstracts </a:t>
            </a:r>
            <a:r>
              <a:rPr lang="cs-CZ" altLang="cs-CZ">
                <a:latin typeface="Arial" panose="020B0604020202020204" pitchFamily="34" charset="0"/>
              </a:rPr>
              <a:t>– bibliografický zdroj, od 2009 FT, zemědělství, lesnictví, výživa, potravinářství, veterinářství, mikrobiologie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  <a:hlinkClick r:id="rId5"/>
              </a:rPr>
              <a:t>AGORA</a:t>
            </a:r>
            <a:r>
              <a:rPr lang="cs-CZ" altLang="cs-CZ">
                <a:latin typeface="Arial" panose="020B0604020202020204" pitchFamily="34" charset="0"/>
              </a:rPr>
              <a:t> – zemědělství, podpora 3. světa (zdarma), pro ČR komerční, zapojena významná vědecká vydavatelství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Geografie</a:t>
            </a:r>
            <a:endParaRPr lang="uk-UA" altLang="cs-CZ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GeoRef</a:t>
            </a:r>
            <a:endParaRPr lang="cs-CZ" altLang="cs-CZ" sz="32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produkuje </a:t>
            </a:r>
            <a:r>
              <a:rPr lang="cs-CZ" altLang="cs-CZ" dirty="0" err="1"/>
              <a:t>American</a:t>
            </a:r>
            <a:r>
              <a:rPr lang="cs-CZ" altLang="cs-CZ" dirty="0"/>
              <a:t> </a:t>
            </a:r>
            <a:r>
              <a:rPr lang="cs-CZ" altLang="cs-CZ" dirty="0" err="1"/>
              <a:t>Geological</a:t>
            </a:r>
            <a:r>
              <a:rPr lang="cs-CZ" altLang="cs-CZ" dirty="0"/>
              <a:t> Institute</a:t>
            </a:r>
          </a:p>
          <a:p>
            <a:r>
              <a:rPr lang="cs-CZ" altLang="cs-CZ" dirty="0"/>
              <a:t>geografie a geologie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bibliografické údaje + abstrakty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od roku 1785 USA, od 1930 svět</a:t>
            </a:r>
          </a:p>
          <a:p>
            <a:r>
              <a:rPr lang="cs-CZ" altLang="cs-CZ" dirty="0" err="1">
                <a:latin typeface="Arial" panose="020B0604020202020204" pitchFamily="34" charset="0"/>
              </a:rPr>
              <a:t>Georef</a:t>
            </a:r>
            <a:r>
              <a:rPr lang="cs-CZ" altLang="cs-CZ" dirty="0">
                <a:latin typeface="Arial" panose="020B0604020202020204" pitchFamily="34" charset="0"/>
              </a:rPr>
              <a:t> Thesaurus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články, knihy, mapy, zprávy</a:t>
            </a:r>
          </a:p>
          <a:p>
            <a:r>
              <a:rPr lang="cs-CZ" altLang="cs-CZ" dirty="0">
                <a:latin typeface="Arial" panose="020B0604020202020204" pitchFamily="34" charset="0"/>
              </a:rPr>
              <a:t>přístup přes rozhraní </a:t>
            </a:r>
            <a:r>
              <a:rPr lang="cs-CZ" altLang="cs-CZ" dirty="0" err="1">
                <a:latin typeface="Arial" panose="020B0604020202020204" pitchFamily="34" charset="0"/>
              </a:rPr>
              <a:t>Ovid</a:t>
            </a:r>
            <a:endParaRPr lang="cs-CZ" altLang="cs-CZ" dirty="0">
              <a:latin typeface="Arial" panose="020B0604020202020204" pitchFamily="34" charset="0"/>
            </a:endParaRPr>
          </a:p>
          <a:p>
            <a:endParaRPr lang="cs-CZ" alt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Proquest </a:t>
            </a:r>
            <a:br>
              <a:rPr lang="cs-CZ" altLang="cs-CZ" sz="6600">
                <a:solidFill>
                  <a:srgbClr val="FFFF00"/>
                </a:solidFill>
              </a:rPr>
            </a:br>
            <a:r>
              <a:rPr lang="cs-CZ" altLang="cs-CZ" sz="6600">
                <a:solidFill>
                  <a:srgbClr val="FFFF00"/>
                </a:solidFill>
              </a:rPr>
              <a:t>x</a:t>
            </a:r>
            <a:br>
              <a:rPr lang="cs-CZ" altLang="cs-CZ" sz="6600">
                <a:solidFill>
                  <a:srgbClr val="FFFF00"/>
                </a:solidFill>
              </a:rPr>
            </a:br>
            <a:r>
              <a:rPr lang="cs-CZ" altLang="cs-CZ" sz="6600">
                <a:solidFill>
                  <a:srgbClr val="FFFF00"/>
                </a:solidFill>
              </a:rPr>
              <a:t>EBSCO</a:t>
            </a:r>
            <a:endParaRPr lang="uk-UA" altLang="cs-CZ" sz="66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GEOBASE</a:t>
            </a:r>
            <a:endParaRPr lang="cs-CZ" altLang="cs-CZ" sz="320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/>
              <a:t>produkuje </a:t>
            </a:r>
            <a:r>
              <a:rPr lang="cs-CZ" altLang="cs-CZ" dirty="0" err="1"/>
              <a:t>Elsevier</a:t>
            </a:r>
            <a:endParaRPr lang="cs-CZ" altLang="cs-CZ" dirty="0"/>
          </a:p>
          <a:p>
            <a:r>
              <a:rPr lang="cs-CZ" altLang="cs-CZ" dirty="0"/>
              <a:t>geografie, geologie a ekologie</a:t>
            </a:r>
          </a:p>
          <a:p>
            <a:r>
              <a:rPr lang="cs-CZ" altLang="cs-CZ" dirty="0"/>
              <a:t>bibliografické údaje + abstrakty</a:t>
            </a:r>
          </a:p>
          <a:p>
            <a:r>
              <a:rPr lang="cs-CZ" altLang="cs-CZ" dirty="0"/>
              <a:t>přístup přes rozhraní </a:t>
            </a:r>
            <a:r>
              <a:rPr lang="cs-CZ" altLang="cs-CZ" dirty="0" err="1"/>
              <a:t>Ovid</a:t>
            </a:r>
            <a:endParaRPr lang="cs-CZ" alt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Geobibline</a:t>
            </a:r>
            <a:r>
              <a:rPr lang="cs-CZ" sz="2400" dirty="0"/>
              <a:t> - geografická bibliografie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2988" y="1124744"/>
            <a:ext cx="7921500" cy="5472113"/>
          </a:xfrm>
        </p:spPr>
        <p:txBody>
          <a:bodyPr/>
          <a:lstStyle/>
          <a:p>
            <a:r>
              <a:rPr lang="cs-CZ" dirty="0"/>
              <a:t>obory:</a:t>
            </a:r>
          </a:p>
          <a:p>
            <a:pPr lvl="1"/>
            <a:r>
              <a:rPr lang="cs-CZ" dirty="0"/>
              <a:t>teoretická, fyzická a sociální geografie, kartografie, demografie</a:t>
            </a:r>
          </a:p>
          <a:p>
            <a:r>
              <a:rPr lang="cs-CZ" dirty="0"/>
              <a:t>93</a:t>
            </a:r>
            <a:r>
              <a:rPr lang="en-US" dirty="0"/>
              <a:t>% CZE, 4%</a:t>
            </a:r>
            <a:r>
              <a:rPr lang="cs-CZ" dirty="0"/>
              <a:t>ENG</a:t>
            </a:r>
          </a:p>
          <a:p>
            <a:r>
              <a:rPr lang="cs-CZ" dirty="0"/>
              <a:t>dokumenty</a:t>
            </a:r>
          </a:p>
          <a:p>
            <a:pPr lvl="1"/>
            <a:r>
              <a:rPr lang="cs-CZ" dirty="0"/>
              <a:t>knihy, kartografické dokumenty, seriály, články z časopisů a sborníků, elektronické dokumenty, VŠKP</a:t>
            </a:r>
          </a:p>
          <a:p>
            <a:r>
              <a:rPr lang="cs-CZ" dirty="0"/>
              <a:t>producenti:</a:t>
            </a:r>
          </a:p>
          <a:p>
            <a:pPr lvl="1"/>
            <a:r>
              <a:rPr lang="cs-CZ" dirty="0"/>
              <a:t>Knih. geografie </a:t>
            </a:r>
            <a:r>
              <a:rPr lang="cs-CZ" dirty="0" err="1"/>
              <a:t>PřF</a:t>
            </a:r>
            <a:r>
              <a:rPr lang="cs-CZ" dirty="0"/>
              <a:t> UK v Praze, Knih. </a:t>
            </a:r>
            <a:r>
              <a:rPr lang="cs-CZ" dirty="0" err="1"/>
              <a:t>PřF</a:t>
            </a:r>
            <a:r>
              <a:rPr lang="cs-CZ" dirty="0"/>
              <a:t> MU, Katedra geografie </a:t>
            </a:r>
            <a:r>
              <a:rPr lang="cs-CZ" dirty="0" err="1"/>
              <a:t>PřF</a:t>
            </a:r>
            <a:r>
              <a:rPr lang="cs-CZ" dirty="0"/>
              <a:t> UJEP v Ústí n. Labem, ÚVT UK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11759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Chemie</a:t>
            </a:r>
            <a:endParaRPr lang="uk-UA" altLang="cs-CZ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Chemical Abstracts</a:t>
            </a:r>
            <a:endParaRPr lang="cs-CZ" altLang="cs-CZ" sz="320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největší bibliografická chemická DB</a:t>
            </a:r>
          </a:p>
          <a:p>
            <a:r>
              <a:rPr lang="cs-CZ" altLang="cs-CZ">
                <a:latin typeface="Arial" panose="020B0604020202020204" pitchFamily="34" charset="0"/>
              </a:rPr>
              <a:t>produkuje Chemical Abstracts Service</a:t>
            </a:r>
          </a:p>
          <a:p>
            <a:r>
              <a:rPr lang="cs-CZ" altLang="cs-CZ">
                <a:latin typeface="Arial" panose="020B0604020202020204" pitchFamily="34" charset="0"/>
              </a:rPr>
              <a:t>články, ale také patentové info, dizertace, sborníky, knihy,...</a:t>
            </a:r>
          </a:p>
          <a:p>
            <a:r>
              <a:rPr lang="cs-CZ" altLang="cs-CZ">
                <a:latin typeface="Arial" panose="020B0604020202020204" pitchFamily="34" charset="0"/>
              </a:rPr>
              <a:t>klasifikase CAS a CA General SH</a:t>
            </a:r>
          </a:p>
          <a:p>
            <a:r>
              <a:rPr lang="cs-CZ" altLang="cs-CZ">
                <a:latin typeface="Arial" panose="020B0604020202020204" pitchFamily="34" charset="0"/>
              </a:rPr>
              <a:t>rozhraní SciFinder</a:t>
            </a:r>
          </a:p>
          <a:p>
            <a:endParaRPr lang="cs-CZ" altLang="cs-CZ">
              <a:latin typeface="Arial" panose="020B0604020202020204" pitchFamily="34" charset="0"/>
            </a:endParaRPr>
          </a:p>
        </p:txBody>
      </p:sp>
      <p:pic>
        <p:nvPicPr>
          <p:cNvPr id="55300" name="Picture 5" descr="http://www.cas.org/images/cas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143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ACS Journals</a:t>
            </a:r>
            <a:endParaRPr lang="cs-CZ" altLang="cs-CZ" sz="32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databáze chemických časopisů</a:t>
            </a:r>
          </a:p>
          <a:p>
            <a:r>
              <a:rPr lang="cs-CZ" altLang="cs-CZ">
                <a:latin typeface="Arial" panose="020B0604020202020204" pitchFamily="34" charset="0"/>
              </a:rPr>
              <a:t>nově nabízejí i e-knihy</a:t>
            </a:r>
          </a:p>
          <a:p>
            <a:r>
              <a:rPr lang="cs-CZ" altLang="cs-CZ">
                <a:latin typeface="Arial" panose="020B0604020202020204" pitchFamily="34" charset="0"/>
              </a:rPr>
              <a:t>produkuje Americká chemická společnost</a:t>
            </a:r>
            <a:endParaRPr lang="cs-CZ" altLang="cs-CZ"/>
          </a:p>
        </p:txBody>
      </p:sp>
      <p:pic>
        <p:nvPicPr>
          <p:cNvPr id="56324" name="Picture 5" descr="http://pubs.acs.org/templates/jsp/_style2/_achs/images/pubslogo-b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38138"/>
            <a:ext cx="26352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PubChem</a:t>
            </a:r>
            <a:endParaRPr lang="cs-CZ" altLang="cs-CZ" sz="320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databáze chemických látek</a:t>
            </a:r>
          </a:p>
          <a:p>
            <a:r>
              <a:rPr lang="cs-CZ" altLang="cs-CZ">
                <a:latin typeface="Arial" panose="020B0604020202020204" pitchFamily="34" charset="0"/>
              </a:rPr>
              <a:t>produkuje National Institutes of Health</a:t>
            </a:r>
          </a:p>
          <a:p>
            <a:r>
              <a:rPr lang="cs-CZ" altLang="cs-CZ">
                <a:latin typeface="Arial" panose="020B0604020202020204" pitchFamily="34" charset="0"/>
              </a:rPr>
              <a:t>propojeno s PubMed</a:t>
            </a:r>
          </a:p>
          <a:p>
            <a:r>
              <a:rPr lang="cs-CZ" altLang="cs-CZ">
                <a:latin typeface="Arial" panose="020B0604020202020204" pitchFamily="34" charset="0"/>
              </a:rPr>
              <a:t>zdarma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Matematika</a:t>
            </a:r>
            <a:endParaRPr lang="uk-UA" altLang="cs-CZ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MathSci</a:t>
            </a:r>
            <a:endParaRPr lang="cs-CZ" altLang="cs-CZ" sz="320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nejvýznamnější zdroj pro matematiku</a:t>
            </a:r>
          </a:p>
          <a:p>
            <a:r>
              <a:rPr lang="cs-CZ" altLang="cs-CZ">
                <a:latin typeface="Arial" panose="020B0604020202020204" pitchFamily="34" charset="0"/>
              </a:rPr>
              <a:t>produkuje America Mathematical Society</a:t>
            </a:r>
          </a:p>
          <a:p>
            <a:r>
              <a:rPr lang="cs-CZ" altLang="cs-CZ">
                <a:latin typeface="Arial" panose="020B0604020202020204" pitchFamily="34" charset="0"/>
              </a:rPr>
              <a:t>rozdělení do kolekcí</a:t>
            </a:r>
          </a:p>
          <a:p>
            <a:r>
              <a:rPr lang="cs-CZ" altLang="cs-CZ">
                <a:latin typeface="Arial" panose="020B0604020202020204" pitchFamily="34" charset="0"/>
              </a:rPr>
              <a:t>Mathematics Subject Classification</a:t>
            </a:r>
          </a:p>
          <a:p>
            <a:r>
              <a:rPr lang="cs-CZ" altLang="cs-CZ">
                <a:latin typeface="Arial" panose="020B0604020202020204" pitchFamily="34" charset="0"/>
              </a:rPr>
              <a:t>rozhraní MathSciNet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ZentralBlatt Math</a:t>
            </a:r>
            <a:endParaRPr lang="cs-CZ" altLang="cs-CZ" sz="320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produkuje Springer, European Mathematical Society a DBC FIZ Technik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online podoba referenčního zdroje Zentralblatt für Mathematik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bibliografické záznamy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omezená verze zdarma (pouze první 3 relevantní záznamy s abstraktem)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plná verze placená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TIBORDER – dodání FT</a:t>
            </a:r>
            <a:endParaRPr lang="cs-CZ" altLang="cs-CZ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Technické vědy</a:t>
            </a:r>
            <a:endParaRPr lang="uk-UA" altLang="cs-CZ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EBSCO </a:t>
            </a:r>
            <a:r>
              <a:rPr lang="cs-CZ" altLang="cs-CZ" sz="3200">
                <a:solidFill>
                  <a:srgbClr val="008000"/>
                </a:solidFill>
              </a:rPr>
              <a:t>x</a:t>
            </a:r>
            <a:r>
              <a:rPr lang="cs-CZ" altLang="cs-CZ" sz="3200"/>
              <a:t> Proquest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multioborové/univerzální/DBC ???</a:t>
            </a:r>
          </a:p>
          <a:p>
            <a:r>
              <a:rPr lang="cs-CZ" altLang="cs-CZ">
                <a:latin typeface="Arial" panose="020B0604020202020204" pitchFamily="34" charset="0"/>
              </a:rPr>
              <a:t>množství kolekcí</a:t>
            </a:r>
          </a:p>
          <a:p>
            <a:r>
              <a:rPr lang="cs-CZ" altLang="cs-CZ">
                <a:latin typeface="Arial" panose="020B0604020202020204" pitchFamily="34" charset="0"/>
              </a:rPr>
              <a:t>data od různých producentů</a:t>
            </a:r>
          </a:p>
          <a:p>
            <a:r>
              <a:rPr lang="cs-CZ" altLang="cs-CZ">
                <a:latin typeface="Arial" panose="020B0604020202020204" pitchFamily="34" charset="0"/>
              </a:rPr>
              <a:t>nákup po kolekcích</a:t>
            </a:r>
          </a:p>
          <a:p>
            <a:r>
              <a:rPr lang="cs-CZ" altLang="cs-CZ">
                <a:latin typeface="Arial" panose="020B0604020202020204" pitchFamily="34" charset="0"/>
              </a:rPr>
              <a:t>z velké části FT</a:t>
            </a:r>
          </a:p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INSPEC</a:t>
            </a:r>
            <a:endParaRPr lang="cs-CZ" altLang="cs-CZ" sz="320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produkuje Institution of Engineering and Technology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kolekce: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latin typeface="Arial" panose="020B0604020202020204" pitchFamily="34" charset="0"/>
              </a:rPr>
              <a:t>fyzika, elektrotechnika, PC věda, informační technologie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rozhraní INSPEC Direct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INSPEC tezaurus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bibliografická DB, komerční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+ sborníky</a:t>
            </a:r>
          </a:p>
        </p:txBody>
      </p:sp>
      <p:pic>
        <p:nvPicPr>
          <p:cNvPr id="64516" name="Picture 5" descr="IET_Inspec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304800"/>
            <a:ext cx="2493962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IEEE Xplore</a:t>
            </a:r>
            <a:endParaRPr lang="cs-CZ" altLang="cs-CZ" sz="320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produkuje IEEE a IET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nejrozsáhlejší technická DB</a:t>
            </a:r>
          </a:p>
          <a:p>
            <a:pPr lvl="1">
              <a:lnSpc>
                <a:spcPct val="90000"/>
              </a:lnSpc>
            </a:pPr>
            <a:r>
              <a:rPr lang="cs-CZ" altLang="cs-CZ">
                <a:latin typeface="Arial" panose="020B0604020202020204" pitchFamily="34" charset="0"/>
              </a:rPr>
              <a:t>články, normy, konferenční materiály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oblast elektroinženýrství a informatiky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u části dostupný FT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+ DB e-knih (bez FT s možností objednání u vydavatele)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propojeno s INSPEC (prolinky na FT)</a:t>
            </a:r>
          </a:p>
          <a:p>
            <a:pPr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komerční</a:t>
            </a:r>
          </a:p>
        </p:txBody>
      </p:sp>
      <p:pic>
        <p:nvPicPr>
          <p:cNvPr id="65540" name="Picture 5" descr="http://ieeexplore.ieee.org/xploreAssets/images/cms/ca4aa41a-64a0-4545-955c-41b32c3a697elogo.xplor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04813"/>
            <a:ext cx="21907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Compendex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Engineering Information Inc. (Elsevier)</a:t>
            </a:r>
          </a:p>
          <a:p>
            <a:r>
              <a:rPr lang="cs-CZ" altLang="cs-CZ">
                <a:latin typeface="Arial" panose="020B0604020202020204" pitchFamily="34" charset="0"/>
              </a:rPr>
              <a:t>strojírenství, elektrotechnika, energetika, stavebnictví, PC věda, informatika,...</a:t>
            </a:r>
          </a:p>
          <a:p>
            <a:r>
              <a:rPr lang="cs-CZ" altLang="cs-CZ">
                <a:latin typeface="Arial" panose="020B0604020202020204" pitchFamily="34" charset="0"/>
              </a:rPr>
              <a:t>Subject Headings of Engineering Thesaurus + CAL Classification Codes</a:t>
            </a:r>
          </a:p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zdroje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  <a:hlinkClick r:id="rId2"/>
              </a:rPr>
              <a:t>INIS</a:t>
            </a:r>
            <a:r>
              <a:rPr lang="cs-CZ" altLang="cs-CZ">
                <a:latin typeface="Arial" panose="020B0604020202020204" pitchFamily="34" charset="0"/>
              </a:rPr>
              <a:t> – nukleární info, bibliografický, zdarma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Společenské a humanitní vědy</a:t>
            </a:r>
            <a:endParaRPr lang="uk-UA" altLang="cs-CZ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ERIC</a:t>
            </a:r>
            <a:endParaRPr lang="cs-CZ" altLang="cs-CZ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/>
              <a:t>pedagogika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produkuje </a:t>
            </a:r>
            <a:r>
              <a:rPr lang="cs-CZ" altLang="cs-CZ" sz="2800">
                <a:latin typeface="Arial" panose="020B0604020202020204" pitchFamily="34" charset="0"/>
              </a:rPr>
              <a:t>U.S. National Library of Education</a:t>
            </a:r>
          </a:p>
          <a:p>
            <a:pPr eaLnBrk="1" hangingPunct="1"/>
            <a:r>
              <a:rPr lang="cs-CZ" altLang="cs-CZ"/>
              <a:t>recenzované knihy, časopisy, sborníky z konferencí, vědecké práce, výzkumy,…</a:t>
            </a:r>
          </a:p>
          <a:p>
            <a:pPr eaLnBrk="1" hangingPunct="1"/>
            <a:r>
              <a:rPr lang="cs-CZ" altLang="cs-CZ"/>
              <a:t>abstrakty, někdy i plné texty (PDF)</a:t>
            </a:r>
          </a:p>
          <a:p>
            <a:pPr eaLnBrk="1" hangingPunct="1"/>
            <a:r>
              <a:rPr lang="cs-CZ" altLang="cs-CZ"/>
              <a:t>nalezení textu u vydavatele nebo v knihovně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Sociological Abstracts</a:t>
            </a:r>
            <a:endParaRPr lang="cs-CZ" altLang="cs-CZ" sz="320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Proquest (CSA)</a:t>
            </a:r>
          </a:p>
          <a:p>
            <a:r>
              <a:rPr lang="cs-CZ" altLang="cs-CZ">
                <a:latin typeface="Arial" panose="020B0604020202020204" pitchFamily="34" charset="0"/>
              </a:rPr>
              <a:t>oblast sociologie + ekonomie, lékařství, zdravotnictví, psychologie, náboženství,...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EconLit</a:t>
            </a:r>
            <a:endParaRPr lang="cs-CZ" altLang="cs-CZ" sz="32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důležitý zdroj z oblasti ekonomie</a:t>
            </a:r>
          </a:p>
          <a:p>
            <a:r>
              <a:rPr lang="cs-CZ" altLang="cs-CZ">
                <a:latin typeface="Arial" panose="020B0604020202020204" pitchFamily="34" charset="0"/>
              </a:rPr>
              <a:t>bibliografická DB</a:t>
            </a:r>
          </a:p>
          <a:p>
            <a:pPr lvl="1"/>
            <a:r>
              <a:rPr lang="cs-CZ" altLang="cs-CZ">
                <a:latin typeface="Arial" panose="020B0604020202020204" pitchFamily="34" charset="0"/>
              </a:rPr>
              <a:t>FT přes EBSCOhost</a:t>
            </a:r>
          </a:p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OECD iLibrary</a:t>
            </a:r>
            <a:endParaRPr lang="cs-CZ" altLang="cs-CZ" sz="320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dříve SourceOECD</a:t>
            </a:r>
          </a:p>
          <a:p>
            <a:r>
              <a:rPr lang="cs-CZ" altLang="cs-CZ">
                <a:latin typeface="Arial" panose="020B0604020202020204" pitchFamily="34" charset="0"/>
              </a:rPr>
              <a:t>statistiky a analýzy OECD + články a e-knihy</a:t>
            </a:r>
          </a:p>
          <a:p>
            <a:r>
              <a:rPr lang="cs-CZ" altLang="cs-CZ">
                <a:latin typeface="Arial" panose="020B0604020202020204" pitchFamily="34" charset="0"/>
              </a:rPr>
              <a:t>ekonomie, sociologie,...</a:t>
            </a:r>
          </a:p>
          <a:p>
            <a:r>
              <a:rPr lang="cs-CZ" altLang="cs-CZ">
                <a:latin typeface="Arial" panose="020B0604020202020204" pitchFamily="34" charset="0"/>
              </a:rPr>
              <a:t>FT a faktografický zdroj</a:t>
            </a:r>
          </a:p>
          <a:p>
            <a:r>
              <a:rPr lang="cs-CZ" altLang="cs-CZ">
                <a:latin typeface="Arial" panose="020B0604020202020204" pitchFamily="34" charset="0"/>
              </a:rPr>
              <a:t>komerční</a:t>
            </a:r>
          </a:p>
        </p:txBody>
      </p:sp>
      <p:pic>
        <p:nvPicPr>
          <p:cNvPr id="73732" name="Picture 5" descr="http://www.oecd-ilibrary.org/images/oecd/oecd_ilibrary2010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33375"/>
            <a:ext cx="2314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Film Indexes Online</a:t>
            </a:r>
            <a:endParaRPr lang="cs-CZ" altLang="cs-CZ" sz="320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databáze filmů</a:t>
            </a:r>
          </a:p>
          <a:p>
            <a:pPr eaLnBrk="1" hangingPunct="1"/>
            <a:r>
              <a:rPr lang="cs-CZ" altLang="cs-CZ"/>
              <a:t>info o filmech</a:t>
            </a:r>
          </a:p>
          <a:p>
            <a:pPr lvl="1" eaLnBrk="1" hangingPunct="1"/>
            <a:r>
              <a:rPr lang="cs-CZ" altLang="cs-CZ"/>
              <a:t>režisér, herci, producent, rok natočení, osoby podílející se na vzniku filmu, anotace, délka filmu,…</a:t>
            </a:r>
          </a:p>
          <a:p>
            <a:pPr eaLnBrk="1" hangingPunct="1"/>
            <a:r>
              <a:rPr lang="cs-CZ" altLang="cs-CZ"/>
              <a:t>export citací – txt, citační software</a:t>
            </a:r>
          </a:p>
          <a:p>
            <a:pPr eaLnBrk="1" hangingPunct="1"/>
            <a:r>
              <a:rPr lang="cs-CZ" altLang="cs-CZ"/>
              <a:t>konkurence zdarma???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8002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EBSCO</a:t>
            </a:r>
            <a:endParaRPr lang="cs-CZ" altLang="cs-CZ" sz="32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multioborová DB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prostředí </a:t>
            </a:r>
            <a:r>
              <a:rPr lang="cs-CZ" altLang="cs-CZ"/>
              <a:t>EBSCOhost</a:t>
            </a:r>
          </a:p>
          <a:p>
            <a:pPr eaLnBrk="1" hangingPunct="1"/>
            <a:r>
              <a:rPr lang="cs-CZ" altLang="cs-CZ"/>
              <a:t>kolekce</a:t>
            </a:r>
            <a:endParaRPr lang="cs-CZ" altLang="cs-CZ" sz="2600">
              <a:latin typeface="Arial" panose="020B0604020202020204" pitchFamily="34" charset="0"/>
            </a:endParaRPr>
          </a:p>
          <a:p>
            <a:pPr lvl="1" eaLnBrk="1" hangingPunct="1"/>
            <a:r>
              <a:rPr lang="cs-CZ" altLang="cs-CZ">
                <a:latin typeface="Arial" panose="020B0604020202020204" pitchFamily="34" charset="0"/>
              </a:rPr>
              <a:t>Academic Search Premier, ale i ERIC, PsycInfo</a:t>
            </a:r>
          </a:p>
          <a:p>
            <a:pPr eaLnBrk="1" hangingPunct="1"/>
            <a:r>
              <a:rPr lang="cs-CZ" altLang="cs-CZ"/>
              <a:t>moderní grafické rozhraní</a:t>
            </a:r>
          </a:p>
          <a:p>
            <a:pPr eaLnBrk="1" hangingPunct="1"/>
            <a:r>
              <a:rPr lang="cs-CZ" altLang="cs-CZ"/>
              <a:t>množství užitečných funkcí</a:t>
            </a:r>
          </a:p>
          <a:p>
            <a:pPr lvl="1" eaLnBrk="1" hangingPunct="1"/>
            <a:r>
              <a:rPr lang="cs-CZ" altLang="cs-CZ"/>
              <a:t>našeptávače, omezování a rozšiřování výsledků, obrázky vztahující se k textu, ukládání článků do složek, RSS, export do citačního SW, SFX, …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26035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Konkurence FIO zdarma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hlinkClick r:id="rId2"/>
              </a:rPr>
              <a:t>IMDB</a:t>
            </a:r>
            <a:r>
              <a:rPr lang="cs-CZ" altLang="cs-CZ"/>
              <a:t> + foto, názory</a:t>
            </a:r>
          </a:p>
          <a:p>
            <a:pPr eaLnBrk="1" hangingPunct="1"/>
            <a:r>
              <a:rPr lang="cs-CZ" altLang="cs-CZ">
                <a:hlinkClick r:id="rId3"/>
              </a:rPr>
              <a:t>ČSFD</a:t>
            </a:r>
            <a:r>
              <a:rPr lang="cs-CZ" altLang="cs-CZ"/>
              <a:t> + české, hodnocení, komentáře</a:t>
            </a:r>
          </a:p>
          <a:p>
            <a:pPr eaLnBrk="1" hangingPunct="1"/>
            <a:r>
              <a:rPr lang="cs-CZ" altLang="cs-CZ">
                <a:hlinkClick r:id="rId4"/>
              </a:rPr>
              <a:t>FDB</a:t>
            </a:r>
            <a:r>
              <a:rPr lang="cs-CZ" altLang="cs-CZ"/>
              <a:t> + české, foto, komentáře, hodnocení, trailer,…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Literature Online</a:t>
            </a:r>
            <a:endParaRPr lang="cs-CZ" altLang="cs-CZ" sz="320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anglická a americká literatura</a:t>
            </a:r>
            <a:endParaRPr lang="cs-CZ" altLang="cs-CZ">
              <a:latin typeface="Arial" panose="020B0604020202020204" pitchFamily="34" charset="0"/>
            </a:endParaRPr>
          </a:p>
          <a:p>
            <a:pPr marL="742950" lvl="1" indent="-285750" eaLnBrk="1" hangingPunct="1"/>
            <a:r>
              <a:rPr lang="cs-CZ" altLang="cs-CZ">
                <a:latin typeface="Arial" panose="020B0604020202020204" pitchFamily="34" charset="0"/>
              </a:rPr>
              <a:t> + nejvýznamnější díla světová</a:t>
            </a:r>
          </a:p>
          <a:p>
            <a:pPr eaLnBrk="1" hangingPunct="1"/>
            <a:r>
              <a:rPr lang="cs-CZ" altLang="cs-CZ"/>
              <a:t>plné texty</a:t>
            </a:r>
            <a:endParaRPr lang="cs-CZ" altLang="cs-CZ">
              <a:latin typeface="Arial" panose="020B0604020202020204" pitchFamily="34" charset="0"/>
            </a:endParaRPr>
          </a:p>
          <a:p>
            <a:pPr marL="742950" lvl="1" indent="-285750" eaLnBrk="1" hangingPunct="1"/>
            <a:r>
              <a:rPr lang="cs-CZ" altLang="cs-CZ">
                <a:latin typeface="Arial" panose="020B0604020202020204" pitchFamily="34" charset="0"/>
              </a:rPr>
              <a:t>literatura a literární kritika, biografie spisovatelů a literárních umělců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876925"/>
            <a:ext cx="50292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zdroje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  <a:hlinkClick r:id="rId2"/>
              </a:rPr>
              <a:t>MLA International Bibliography </a:t>
            </a:r>
            <a:r>
              <a:rPr lang="cs-CZ" altLang="cs-CZ">
                <a:latin typeface="Arial" panose="020B0604020202020204" pitchFamily="34" charset="0"/>
              </a:rPr>
              <a:t>– moderní jazyky, literatura, lingvistika</a:t>
            </a:r>
          </a:p>
          <a:p>
            <a:r>
              <a:rPr lang="cs-CZ" altLang="cs-CZ">
                <a:latin typeface="Arial" panose="020B0604020202020204" pitchFamily="34" charset="0"/>
                <a:hlinkClick r:id="rId3"/>
              </a:rPr>
              <a:t>Grove Art </a:t>
            </a:r>
            <a:r>
              <a:rPr lang="cs-CZ" altLang="cs-CZ">
                <a:latin typeface="Arial" panose="020B0604020202020204" pitchFamily="34" charset="0"/>
              </a:rPr>
              <a:t>– oblast umění, produkuje OUP</a:t>
            </a:r>
          </a:p>
          <a:p>
            <a:r>
              <a:rPr lang="cs-CZ" altLang="cs-CZ">
                <a:latin typeface="Arial" panose="020B0604020202020204" pitchFamily="34" charset="0"/>
                <a:hlinkClick r:id="rId4"/>
              </a:rPr>
              <a:t>Philosopher</a:t>
            </a:r>
            <a:r>
              <a:rPr lang="en-US" altLang="cs-CZ">
                <a:latin typeface="Arial" panose="020B0604020202020204" pitchFamily="34" charset="0"/>
                <a:hlinkClick r:id="rId4"/>
              </a:rPr>
              <a:t>’s Index </a:t>
            </a:r>
            <a:r>
              <a:rPr lang="en-US" altLang="cs-CZ">
                <a:latin typeface="Arial" panose="020B0604020202020204" pitchFamily="34" charset="0"/>
              </a:rPr>
              <a:t>– filo</a:t>
            </a:r>
            <a:r>
              <a:rPr lang="cs-CZ" altLang="cs-CZ">
                <a:latin typeface="Arial" panose="020B0604020202020204" pitchFamily="34" charset="0"/>
              </a:rPr>
              <a:t>z</a:t>
            </a:r>
            <a:r>
              <a:rPr lang="en-US" altLang="cs-CZ">
                <a:latin typeface="Arial" panose="020B0604020202020204" pitchFamily="34" charset="0"/>
              </a:rPr>
              <a:t>ofie, etika, logika, metaf</a:t>
            </a:r>
            <a:r>
              <a:rPr lang="cs-CZ" altLang="cs-CZ">
                <a:latin typeface="Arial" panose="020B0604020202020204" pitchFamily="34" charset="0"/>
              </a:rPr>
              <a:t>y</a:t>
            </a:r>
            <a:r>
              <a:rPr lang="en-US" altLang="cs-CZ">
                <a:latin typeface="Arial" panose="020B0604020202020204" pitchFamily="34" charset="0"/>
              </a:rPr>
              <a:t>zika, estetika</a:t>
            </a:r>
            <a:endParaRPr lang="cs-CZ" altLang="cs-CZ">
              <a:latin typeface="Arial" panose="020B0604020202020204" pitchFamily="34" charset="0"/>
            </a:endParaRPr>
          </a:p>
          <a:p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Knihovnictví a informační věda</a:t>
            </a:r>
            <a:endParaRPr lang="uk-UA" altLang="cs-CZ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LISA</a:t>
            </a:r>
            <a:r>
              <a:rPr lang="cs-CZ" altLang="cs-CZ" sz="3200"/>
              <a:t> a </a:t>
            </a:r>
            <a:r>
              <a:rPr lang="cs-CZ" altLang="cs-CZ" sz="3200">
                <a:hlinkClick r:id="rId3"/>
              </a:rPr>
              <a:t>LISTA</a:t>
            </a:r>
            <a:endParaRPr lang="cs-CZ" altLang="cs-CZ" sz="320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produkuje EBSCO</a:t>
            </a:r>
          </a:p>
          <a:p>
            <a:pPr eaLnBrk="1" hangingPunct="1"/>
            <a:r>
              <a:rPr lang="cs-CZ" altLang="cs-CZ"/>
              <a:t>knihovnictví, infověda, knihověda, infotechnologie, informační management a hraničních odvětví</a:t>
            </a:r>
          </a:p>
          <a:p>
            <a:pPr eaLnBrk="1" hangingPunct="1"/>
            <a:r>
              <a:rPr lang="cs-CZ" altLang="cs-CZ"/>
              <a:t>bibliografická DB (+abstrakty)</a:t>
            </a:r>
          </a:p>
          <a:p>
            <a:pPr eaLnBrk="1" hangingPunct="1"/>
            <a:r>
              <a:rPr lang="cs-CZ" altLang="cs-CZ"/>
              <a:t>LISTA = plné texty, dostupná na MU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LLIS</a:t>
            </a:r>
            <a:r>
              <a:rPr lang="cs-CZ" altLang="cs-CZ" sz="3200"/>
              <a:t>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Library Literature &amp; Information Science Fulltext</a:t>
            </a:r>
            <a:endParaRPr lang="cs-CZ" altLang="cs-CZ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produkuje EBSCO</a:t>
            </a:r>
            <a:endParaRPr lang="en-US" altLang="cs-CZ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/>
              <a:t>oblasti:</a:t>
            </a:r>
          </a:p>
          <a:p>
            <a:pPr lvl="1" eaLnBrk="1" hangingPunct="1"/>
            <a:r>
              <a:rPr lang="cs-CZ" altLang="cs-CZ"/>
              <a:t>automatizace, katalogizace, národní a mezinárodní knihovny, ochrana fondů, vydavatelství, standardizace…</a:t>
            </a: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od roku 1997</a:t>
            </a:r>
            <a:r>
              <a:rPr lang="cs-CZ" altLang="cs-CZ"/>
              <a:t> plné texty, jinak anotace</a:t>
            </a:r>
          </a:p>
          <a:p>
            <a:pPr eaLnBrk="1" hangingPunct="1"/>
            <a:r>
              <a:rPr lang="cs-CZ" altLang="cs-CZ"/>
              <a:t>dělení na (ne)recenzované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 sz="2800">
                <a:hlinkClick r:id="rId2"/>
              </a:rPr>
              <a:t>Library </a:t>
            </a:r>
            <a:r>
              <a:rPr lang="en-US" altLang="cs-CZ" sz="2800">
                <a:hlinkClick r:id="rId2"/>
              </a:rPr>
              <a:t>&amp; Information Science Source</a:t>
            </a:r>
            <a:r>
              <a:rPr lang="cs-CZ" altLang="cs-CZ" sz="2800"/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produkuje EBSCO, dostupná na MU</a:t>
            </a:r>
          </a:p>
          <a:p>
            <a:pPr eaLnBrk="1" hangingPunct="1"/>
            <a:r>
              <a:rPr lang="cs-CZ" altLang="cs-CZ"/>
              <a:t>oblasti:</a:t>
            </a:r>
          </a:p>
          <a:p>
            <a:pPr lvl="1" eaLnBrk="1" hangingPunct="1"/>
            <a:r>
              <a:rPr lang="cs-CZ" altLang="cs-CZ"/>
              <a:t>automatizace, katalogizace, indexace, internetový SW, literatura, vydavatelství, standardizace,…</a:t>
            </a:r>
          </a:p>
          <a:p>
            <a:pPr eaLnBrk="1" hangingPunct="1"/>
            <a:r>
              <a:rPr lang="en-US" altLang="cs-CZ">
                <a:latin typeface="Arial" panose="020B0604020202020204" pitchFamily="34" charset="0"/>
              </a:rPr>
              <a:t>440 </a:t>
            </a:r>
            <a:r>
              <a:rPr lang="cs-CZ" altLang="cs-CZ">
                <a:latin typeface="Arial" panose="020B0604020202020204" pitchFamily="34" charset="0"/>
              </a:rPr>
              <a:t>časopisů, 30 monografií</a:t>
            </a:r>
            <a:endParaRPr lang="en-US" altLang="cs-CZ">
              <a:latin typeface="Arial" panose="020B0604020202020204" pitchFamily="34" charset="0"/>
            </a:endParaRPr>
          </a:p>
          <a:p>
            <a:pPr eaLnBrk="1" hangingPunct="1"/>
            <a:r>
              <a:rPr lang="cs-CZ" altLang="cs-CZ">
                <a:latin typeface="Arial" panose="020B0604020202020204" pitchFamily="34" charset="0"/>
              </a:rPr>
              <a:t>retrospektiva do roku 1900</a:t>
            </a:r>
          </a:p>
          <a:p>
            <a:pPr eaLnBrk="1" hangingPunct="1"/>
            <a:r>
              <a:rPr lang="cs-CZ" altLang="cs-CZ"/>
              <a:t>profily autorů (5000+)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ISTA</a:t>
            </a:r>
            <a:endParaRPr lang="cs-CZ" altLang="cs-CZ" sz="320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Information Science and technology Abstracts</a:t>
            </a:r>
          </a:p>
          <a:p>
            <a:r>
              <a:rPr lang="cs-CZ" altLang="cs-CZ">
                <a:latin typeface="Arial" panose="020B0604020202020204" pitchFamily="34" charset="0"/>
              </a:rPr>
              <a:t>oblast informační vědy</a:t>
            </a:r>
          </a:p>
          <a:p>
            <a:r>
              <a:rPr lang="cs-CZ" altLang="cs-CZ">
                <a:latin typeface="Arial" panose="020B0604020202020204" pitchFamily="34" charset="0"/>
              </a:rPr>
              <a:t>produkuje EBSCO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Databáze e-knih</a:t>
            </a:r>
            <a:endParaRPr lang="uk-UA" altLang="cs-CZ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>
                <a:hlinkClick r:id="rId2"/>
              </a:rPr>
              <a:t>EBSCO eBooks</a:t>
            </a:r>
            <a:endParaRPr lang="cs-CZ" altLang="cs-CZ" sz="320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latin typeface="Arial" panose="020B0604020202020204" pitchFamily="34" charset="0"/>
              </a:rPr>
              <a:t>produkuje EBSCO</a:t>
            </a:r>
          </a:p>
          <a:p>
            <a:r>
              <a:rPr lang="cs-CZ" altLang="cs-CZ">
                <a:latin typeface="Arial" panose="020B0604020202020204" pitchFamily="34" charset="0"/>
              </a:rPr>
              <a:t>e-knihy od nejvýznamnějších vydavatelů</a:t>
            </a:r>
          </a:p>
          <a:p>
            <a:pPr lvl="1"/>
            <a:r>
              <a:rPr lang="cs-CZ" altLang="cs-CZ">
                <a:latin typeface="Arial" panose="020B0604020202020204" pitchFamily="34" charset="0"/>
              </a:rPr>
              <a:t>Springer, Taylor </a:t>
            </a:r>
            <a:r>
              <a:rPr lang="en-US" altLang="cs-CZ">
                <a:latin typeface="Arial" panose="020B0604020202020204" pitchFamily="34" charset="0"/>
              </a:rPr>
              <a:t>&amp;</a:t>
            </a:r>
            <a:r>
              <a:rPr lang="cs-CZ" altLang="cs-CZ">
                <a:latin typeface="Arial" panose="020B0604020202020204" pitchFamily="34" charset="0"/>
              </a:rPr>
              <a:t> Francis, Wiley,... (</a:t>
            </a:r>
            <a:r>
              <a:rPr lang="en-US" altLang="cs-CZ">
                <a:latin typeface="Arial" panose="020B0604020202020204" pitchFamily="34" charset="0"/>
              </a:rPr>
              <a:t>500+</a:t>
            </a:r>
            <a:r>
              <a:rPr lang="cs-CZ" altLang="cs-CZ">
                <a:latin typeface="Arial" panose="020B0604020202020204" pitchFamily="34" charset="0"/>
              </a:rPr>
              <a:t>)</a:t>
            </a:r>
          </a:p>
          <a:p>
            <a:r>
              <a:rPr lang="cs-CZ" altLang="cs-CZ">
                <a:latin typeface="Arial" panose="020B0604020202020204" pitchFamily="34" charset="0"/>
              </a:rPr>
              <a:t>270.000 e-knih, 16.000 audioknih</a:t>
            </a:r>
            <a:endParaRPr lang="en-US" altLang="cs-CZ">
              <a:latin typeface="Arial" panose="020B0604020202020204" pitchFamily="34" charset="0"/>
            </a:endParaRPr>
          </a:p>
          <a:p>
            <a:r>
              <a:rPr lang="en-US" altLang="cs-CZ">
                <a:latin typeface="Arial" panose="020B0604020202020204" pitchFamily="34" charset="0"/>
              </a:rPr>
              <a:t>2012 </a:t>
            </a:r>
            <a:r>
              <a:rPr lang="cs-CZ" altLang="cs-CZ">
                <a:latin typeface="Arial" panose="020B0604020202020204" pitchFamily="34" charset="0"/>
              </a:rPr>
              <a:t>- </a:t>
            </a:r>
            <a:r>
              <a:rPr lang="en-US" altLang="cs-CZ">
                <a:latin typeface="Arial" panose="020B0604020202020204" pitchFamily="34" charset="0"/>
              </a:rPr>
              <a:t>integrace </a:t>
            </a:r>
            <a:r>
              <a:rPr lang="cs-CZ" altLang="cs-CZ">
                <a:latin typeface="Arial" panose="020B0604020202020204" pitchFamily="34" charset="0"/>
              </a:rPr>
              <a:t>do EBSCOhost</a:t>
            </a:r>
          </a:p>
        </p:txBody>
      </p:sp>
      <p:pic>
        <p:nvPicPr>
          <p:cNvPr id="87044" name="Picture 5" descr="http://www2.ebsco.com/de-de/Inhalte/ebooks/PublishingImages/eBooks_400x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-26988"/>
            <a:ext cx="2803525" cy="140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Proquest</a:t>
            </a:r>
            <a:endParaRPr lang="cs-CZ" altLang="cs-CZ" sz="32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multioborový zdroj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kolekce</a:t>
            </a:r>
            <a:endParaRPr lang="cs-CZ" altLang="cs-CZ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Academic Research Library</a:t>
            </a:r>
            <a:r>
              <a:rPr lang="cs-CZ" altLang="cs-CZ">
                <a:latin typeface="Arial" panose="020B0604020202020204" pitchFamily="34" charset="0"/>
              </a:rPr>
              <a:t>,...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moderní platforma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suggested topics (našeptávač)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další funkce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omezování a rozšiřování výsledků, ukládání článků do složek, RSS na dotaz, export do citačního SW, SFX, omezení dle typu dokumentu, My Research=moje složka,…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33375"/>
            <a:ext cx="11144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Gale Virtual Reference Library</a:t>
            </a:r>
            <a:endParaRPr lang="cs-CZ" altLang="cs-CZ" sz="320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e-knihy, i trvalý nákup (XML)</a:t>
            </a:r>
          </a:p>
          <a:p>
            <a:pPr eaLnBrk="1" hangingPunct="1"/>
            <a:r>
              <a:rPr lang="cs-CZ" altLang="cs-CZ"/>
              <a:t>dostupné přes rozhraní Gale</a:t>
            </a:r>
          </a:p>
          <a:p>
            <a:pPr eaLnBrk="1" hangingPunct="1"/>
            <a:r>
              <a:rPr lang="cs-CZ" altLang="cs-CZ"/>
              <a:t>obory</a:t>
            </a:r>
          </a:p>
          <a:p>
            <a:pPr lvl="1" eaLnBrk="1" hangingPunct="1"/>
            <a:r>
              <a:rPr lang="cs-CZ" altLang="cs-CZ"/>
              <a:t>sociální vědy, humanitní vědy, obchod, právo, vzdělávání, knihovnictví a další</a:t>
            </a:r>
          </a:p>
          <a:p>
            <a:pPr eaLnBrk="1" hangingPunct="1"/>
            <a:r>
              <a:rPr lang="cs-CZ" altLang="cs-CZ"/>
              <a:t>na MU aktuálně 50+ e-knih</a:t>
            </a:r>
            <a:r>
              <a:rPr lang="cs-CZ" altLang="cs-CZ" sz="1800"/>
              <a:t> (trvalý nákup)</a:t>
            </a:r>
            <a:endParaRPr lang="cs-CZ" altLang="cs-CZ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0"/>
            <a:ext cx="3743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ebrary</a:t>
            </a:r>
            <a:endParaRPr lang="cs-CZ" altLang="cs-CZ" sz="320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e-knihy online</a:t>
            </a:r>
          </a:p>
          <a:p>
            <a:pPr eaLnBrk="1" hangingPunct="1"/>
            <a:r>
              <a:rPr lang="cs-CZ" altLang="cs-CZ"/>
              <a:t>možnost tisku</a:t>
            </a:r>
          </a:p>
          <a:p>
            <a:pPr lvl="1" eaLnBrk="1" hangingPunct="1"/>
            <a:r>
              <a:rPr lang="cs-CZ" altLang="cs-CZ"/>
              <a:t>aktuální strana</a:t>
            </a:r>
          </a:p>
          <a:p>
            <a:pPr lvl="1" eaLnBrk="1" hangingPunct="1"/>
            <a:r>
              <a:rPr lang="cs-CZ" altLang="cs-CZ"/>
              <a:t>rozsah (max. 20 stran)</a:t>
            </a:r>
          </a:p>
          <a:p>
            <a:pPr lvl="1" eaLnBrk="1" hangingPunct="1"/>
            <a:r>
              <a:rPr lang="cs-CZ" altLang="cs-CZ"/>
              <a:t>lze i po kapitolách</a:t>
            </a:r>
          </a:p>
          <a:p>
            <a:pPr eaLnBrk="1" hangingPunct="1"/>
            <a:r>
              <a:rPr lang="cs-CZ" altLang="cs-CZ"/>
              <a:t>funkce:</a:t>
            </a:r>
          </a:p>
          <a:p>
            <a:pPr lvl="1" eaLnBrk="1" hangingPunct="1"/>
            <a:r>
              <a:rPr lang="cs-CZ" altLang="cs-CZ"/>
              <a:t>vysvětlení pojmů</a:t>
            </a:r>
          </a:p>
          <a:p>
            <a:pPr lvl="1" eaLnBrk="1" hangingPunct="1"/>
            <a:r>
              <a:rPr lang="cs-CZ" altLang="cs-CZ"/>
              <a:t>prolinky na externí zdroje</a:t>
            </a:r>
          </a:p>
          <a:p>
            <a:pPr eaLnBrk="1" hangingPunct="1"/>
            <a:r>
              <a:rPr lang="cs-CZ" altLang="cs-CZ"/>
              <a:t>Academic Complete, Education</a:t>
            </a:r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60350"/>
            <a:ext cx="21336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Safari Tech Books Online </a:t>
            </a:r>
            <a:endParaRPr lang="cs-CZ" altLang="cs-CZ" sz="320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/>
              <a:t>e-knihy z oblasti výpočetní techniky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sloty – zaplnění knihami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lze aktualizovat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nabídka </a:t>
            </a:r>
            <a:r>
              <a:rPr lang="en-US" altLang="cs-CZ"/>
              <a:t>&gt; 5000 knih </a:t>
            </a:r>
            <a:r>
              <a:rPr lang="cs-CZ" altLang="cs-CZ"/>
              <a:t>(např. O</a:t>
            </a:r>
            <a:r>
              <a:rPr lang="en-US" altLang="cs-CZ"/>
              <a:t>’Reilly</a:t>
            </a:r>
            <a:r>
              <a:rPr lang="cs-CZ" altLang="cs-CZ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>
                <a:latin typeface="Arial" panose="020B0604020202020204" pitchFamily="34" charset="0"/>
              </a:rPr>
              <a:t>již nemáme</a:t>
            </a:r>
            <a:r>
              <a:rPr lang="cs-CZ" altLang="cs-CZ"/>
              <a:t>: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2010 MU měla 50 slotů = 38 e-knih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3 souběžné přístupy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/>
              <a:t>nevýhoda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chybí funkce tisku</a:t>
            </a:r>
            <a:r>
              <a:rPr lang="en-US" altLang="cs-CZ"/>
              <a:t> </a:t>
            </a:r>
            <a:r>
              <a:rPr lang="cs-CZ" altLang="cs-CZ"/>
              <a:t>(možnost zakoupení tištěné verze se slevou)</a:t>
            </a:r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7716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91140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91141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Blip>
                <a:blip r:embed="rId5"/>
              </a:buBlip>
              <a:defRPr sz="3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v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/>
              <a:t>Martin Krčál</a:t>
            </a:r>
          </a:p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000" b="1"/>
              <a:t>krcal@phil.muni.cz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Multioborové databáze</a:t>
            </a:r>
            <a:endParaRPr lang="uk-UA" altLang="cs-CZ" sz="7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>
                <a:hlinkClick r:id="rId2"/>
              </a:rPr>
              <a:t>JSTOR</a:t>
            </a:r>
            <a:endParaRPr lang="cs-CZ" altLang="cs-CZ" sz="32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/>
              <a:t>obory:</a:t>
            </a:r>
          </a:p>
          <a:p>
            <a:pPr lvl="1" eaLnBrk="1" hangingPunct="1"/>
            <a:r>
              <a:rPr lang="cs-CZ" altLang="cs-CZ"/>
              <a:t>biologie, ekonomie, filozofie, historie, jazykověda, literatura, matematika, sociální vědy </a:t>
            </a:r>
          </a:p>
          <a:p>
            <a:pPr eaLnBrk="1" hangingPunct="1"/>
            <a:r>
              <a:rPr lang="cs-CZ" altLang="cs-CZ"/>
              <a:t>lze zakoupit po kolekcích</a:t>
            </a:r>
          </a:p>
          <a:p>
            <a:pPr eaLnBrk="1" hangingPunct="1"/>
            <a:r>
              <a:rPr lang="cs-CZ" altLang="cs-CZ"/>
              <a:t>archiv od prvního čísla (embargo)</a:t>
            </a:r>
          </a:p>
          <a:p>
            <a:pPr eaLnBrk="1" hangingPunct="1"/>
            <a:r>
              <a:rPr lang="cs-CZ" altLang="cs-CZ"/>
              <a:t>plné texty (PDF)</a:t>
            </a:r>
          </a:p>
          <a:p>
            <a:pPr eaLnBrk="1" hangingPunct="1"/>
            <a:r>
              <a:rPr lang="cs-CZ" altLang="cs-CZ"/>
              <a:t>funkce:</a:t>
            </a:r>
          </a:p>
          <a:p>
            <a:pPr lvl="1" eaLnBrk="1" hangingPunct="1"/>
            <a:r>
              <a:rPr lang="cs-CZ" altLang="cs-CZ"/>
              <a:t>export citací, uložení citace (My Citation), prolink na Google Scholar</a:t>
            </a:r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260350"/>
            <a:ext cx="571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2df75f5bdb29fe41fb22f25d52242cdef20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3878</TotalTime>
  <Words>1847</Words>
  <Application>Microsoft Office PowerPoint</Application>
  <PresentationFormat>Předvádění na obrazovce (4:3)</PresentationFormat>
  <Paragraphs>396</Paragraphs>
  <Slides>73</Slides>
  <Notes>15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79" baseType="lpstr">
      <vt:lpstr>Arial</vt:lpstr>
      <vt:lpstr>Tahoma</vt:lpstr>
      <vt:lpstr>Verdana</vt:lpstr>
      <vt:lpstr>Wingdings</vt:lpstr>
      <vt:lpstr>template</vt:lpstr>
      <vt:lpstr>Image</vt:lpstr>
      <vt:lpstr>Elektronické informační zdroje (VIKBA25)</vt:lpstr>
      <vt:lpstr>Prezentace aplikace PowerPoint</vt:lpstr>
      <vt:lpstr>Obecná charakteristika DB</vt:lpstr>
      <vt:lpstr>Proquest  x EBSCO</vt:lpstr>
      <vt:lpstr>EBSCO x Proquest</vt:lpstr>
      <vt:lpstr>EBSCO</vt:lpstr>
      <vt:lpstr>Proquest</vt:lpstr>
      <vt:lpstr>Multioborové databáze</vt:lpstr>
      <vt:lpstr>JSTOR</vt:lpstr>
      <vt:lpstr>Current Contents Connect</vt:lpstr>
      <vt:lpstr>Pascal a Francis</vt:lpstr>
      <vt:lpstr>Multioborové databáze vydavatelů</vt:lpstr>
      <vt:lpstr>Elsevier</vt:lpstr>
      <vt:lpstr>Springer</vt:lpstr>
      <vt:lpstr>Taylor &amp; Francis</vt:lpstr>
      <vt:lpstr>Oxford Journals</vt:lpstr>
      <vt:lpstr>Cambridge Journals Online</vt:lpstr>
      <vt:lpstr>Sage</vt:lpstr>
      <vt:lpstr>Wiley</vt:lpstr>
      <vt:lpstr>Blackwell Compass</vt:lpstr>
      <vt:lpstr>Ingenta Connect</vt:lpstr>
      <vt:lpstr>Emerald</vt:lpstr>
      <vt:lpstr>Oborové databáze vydavatelů</vt:lpstr>
      <vt:lpstr>Lippincott Williams &amp; Wilkins</vt:lpstr>
      <vt:lpstr>Karger</vt:lpstr>
      <vt:lpstr>Thieme</vt:lpstr>
      <vt:lpstr>PsycInfo a PsycArticle</vt:lpstr>
      <vt:lpstr>Lékařství, biologie, zoologie</vt:lpstr>
      <vt:lpstr>Medline</vt:lpstr>
      <vt:lpstr>EMBASE</vt:lpstr>
      <vt:lpstr>Biological Abstracts</vt:lpstr>
      <vt:lpstr>BioOne</vt:lpstr>
      <vt:lpstr>Zoological Record</vt:lpstr>
      <vt:lpstr>Zemědělství a potravinářství</vt:lpstr>
      <vt:lpstr>Agricola</vt:lpstr>
      <vt:lpstr>AGRIS</vt:lpstr>
      <vt:lpstr>Další databáze</vt:lpstr>
      <vt:lpstr>Geografie</vt:lpstr>
      <vt:lpstr>GeoRef</vt:lpstr>
      <vt:lpstr>GEOBASE</vt:lpstr>
      <vt:lpstr>Geobibline - geografická bibliografie ČR</vt:lpstr>
      <vt:lpstr>Chemie</vt:lpstr>
      <vt:lpstr>Chemical Abstracts</vt:lpstr>
      <vt:lpstr>ACS Journals</vt:lpstr>
      <vt:lpstr>PubChem</vt:lpstr>
      <vt:lpstr>Matematika</vt:lpstr>
      <vt:lpstr>MathSci</vt:lpstr>
      <vt:lpstr>ZentralBlatt Math</vt:lpstr>
      <vt:lpstr>Technické vědy</vt:lpstr>
      <vt:lpstr>INSPEC</vt:lpstr>
      <vt:lpstr>IEEE Xplore</vt:lpstr>
      <vt:lpstr>Compendex</vt:lpstr>
      <vt:lpstr>Další zdroje</vt:lpstr>
      <vt:lpstr>Společenské a humanitní vědy</vt:lpstr>
      <vt:lpstr>ERIC</vt:lpstr>
      <vt:lpstr>Sociological Abstracts</vt:lpstr>
      <vt:lpstr>EconLit</vt:lpstr>
      <vt:lpstr>OECD iLibrary</vt:lpstr>
      <vt:lpstr>Film Indexes Online</vt:lpstr>
      <vt:lpstr>Konkurence FIO zdarma</vt:lpstr>
      <vt:lpstr>Literature Online</vt:lpstr>
      <vt:lpstr>Další zdroje</vt:lpstr>
      <vt:lpstr>Knihovnictví a informační věda</vt:lpstr>
      <vt:lpstr>LISA a LISTA</vt:lpstr>
      <vt:lpstr>LLIS </vt:lpstr>
      <vt:lpstr>Library &amp; Information Science Source </vt:lpstr>
      <vt:lpstr>ISTA</vt:lpstr>
      <vt:lpstr>Databáze e-knih</vt:lpstr>
      <vt:lpstr>EBSCO eBooks</vt:lpstr>
      <vt:lpstr>Gale Virtual Reference Library</vt:lpstr>
      <vt:lpstr>ebrary</vt:lpstr>
      <vt:lpstr>Safari Tech Books Online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217</cp:revision>
  <dcterms:created xsi:type="dcterms:W3CDTF">2008-06-02T21:04:14Z</dcterms:created>
  <dcterms:modified xsi:type="dcterms:W3CDTF">2018-10-04T21:26:51Z</dcterms:modified>
</cp:coreProperties>
</file>