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10" r:id="rId4"/>
    <p:sldId id="312" r:id="rId5"/>
    <p:sldId id="345" r:id="rId6"/>
    <p:sldId id="344" r:id="rId7"/>
    <p:sldId id="311" r:id="rId8"/>
    <p:sldId id="342" r:id="rId9"/>
    <p:sldId id="346" r:id="rId10"/>
    <p:sldId id="347" r:id="rId11"/>
    <p:sldId id="348" r:id="rId12"/>
    <p:sldId id="351" r:id="rId13"/>
    <p:sldId id="352" r:id="rId14"/>
    <p:sldId id="313" r:id="rId15"/>
    <p:sldId id="353" r:id="rId16"/>
    <p:sldId id="314" r:id="rId17"/>
    <p:sldId id="316" r:id="rId18"/>
    <p:sldId id="315" r:id="rId19"/>
    <p:sldId id="349" r:id="rId20"/>
    <p:sldId id="317" r:id="rId21"/>
    <p:sldId id="350" r:id="rId22"/>
    <p:sldId id="339" r:id="rId23"/>
    <p:sldId id="257" r:id="rId24"/>
    <p:sldId id="318" r:id="rId25"/>
    <p:sldId id="262" r:id="rId26"/>
    <p:sldId id="319" r:id="rId27"/>
    <p:sldId id="354" r:id="rId28"/>
    <p:sldId id="260" r:id="rId29"/>
    <p:sldId id="331" r:id="rId30"/>
    <p:sldId id="336" r:id="rId31"/>
    <p:sldId id="258" r:id="rId32"/>
    <p:sldId id="334" r:id="rId33"/>
    <p:sldId id="320" r:id="rId34"/>
    <p:sldId id="341" r:id="rId35"/>
    <p:sldId id="332" r:id="rId36"/>
    <p:sldId id="321" r:id="rId37"/>
    <p:sldId id="322" r:id="rId38"/>
    <p:sldId id="333" r:id="rId39"/>
    <p:sldId id="340" r:id="rId40"/>
    <p:sldId id="274" r:id="rId41"/>
    <p:sldId id="276" r:id="rId42"/>
    <p:sldId id="277" r:id="rId43"/>
    <p:sldId id="281" r:id="rId44"/>
    <p:sldId id="282" r:id="rId45"/>
    <p:sldId id="287" r:id="rId46"/>
    <p:sldId id="291" r:id="rId47"/>
    <p:sldId id="292" r:id="rId48"/>
    <p:sldId id="295" r:id="rId49"/>
    <p:sldId id="300" r:id="rId50"/>
    <p:sldId id="304" r:id="rId51"/>
    <p:sldId id="308" r:id="rId52"/>
    <p:sldId id="335" r:id="rId53"/>
    <p:sldId id="325" r:id="rId54"/>
    <p:sldId id="337" r:id="rId55"/>
    <p:sldId id="338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2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82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4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79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0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70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58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284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89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80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38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A55A-DC8C-4592-B210-836EDFAF425E}" type="datetimeFigureOut">
              <a:rPr lang="cs-CZ" smtClean="0"/>
              <a:pPr/>
              <a:t>5. 10. 2018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87B1D-A2D0-4450-AE7D-F30B8257FF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671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ns.cz/projekty/medialni-vzdelavani/konference-ne-bezpeci-na-sit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jsns.cz/nove/projekty/medialni-vzdelavani/5ko_final_web.pdf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ns.cz/nove/projekty/medialni-vzdelavani/5ko_final_web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ritickemysleni.cz/klisty/25/_komplet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qes.cz/Metodika-gramotnosti/Metodika-pro-hodnoceni-rozvoje-informacni-gramotn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big6.com/media/freestuff/Big6Handouts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a.org/acrl/standards/visualliterac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itlib.cvtisr.sk/archiv/2013/4/prechodovy-model-informacni-gramotnosti-i..html?page_id=2551" TargetMode="External"/><Relationship Id="rId2" Type="http://schemas.openxmlformats.org/officeDocument/2006/relationships/hyperlink" Target="http://www.sconul.ac.uk/sites/default/files/documents/coremodel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folib.sk/files/infos_2015_prezentacie/zbornik-infos-2015-web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gram.cz/" TargetMode="External"/><Relationship Id="rId2" Type="http://schemas.openxmlformats.org/officeDocument/2006/relationships/hyperlink" Target="https://www.jsns.cz/o-jsns/o-na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EDUKACE informační gramotnosti</a:t>
            </a:r>
            <a:br>
              <a:rPr lang="cs-CZ" dirty="0" smtClean="0"/>
            </a:br>
            <a:r>
              <a:rPr lang="cs-CZ" dirty="0" smtClean="0"/>
              <a:t>v MODELECH a standardech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Předmět Informační vzdělávání</a:t>
            </a:r>
          </a:p>
          <a:p>
            <a:endParaRPr lang="cs-CZ" sz="2000" dirty="0" smtClean="0"/>
          </a:p>
          <a:p>
            <a:r>
              <a:rPr lang="cs-CZ" sz="2000" dirty="0" smtClean="0"/>
              <a:t>Pavlína Mazáčová</a:t>
            </a:r>
          </a:p>
          <a:p>
            <a:r>
              <a:rPr lang="cs-CZ" sz="2000" smtClean="0"/>
              <a:t>12. </a:t>
            </a:r>
            <a:r>
              <a:rPr lang="cs-CZ" sz="2000" dirty="0" smtClean="0"/>
              <a:t>10. </a:t>
            </a:r>
            <a:r>
              <a:rPr lang="cs-CZ" sz="2000" dirty="0" smtClean="0"/>
              <a:t>2018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24447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3724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2800" dirty="0" smtClean="0"/>
              <a:t>Mediální gramotnost v ČR</a:t>
            </a:r>
            <a:br>
              <a:rPr lang="cs-CZ" sz="2800" dirty="0" smtClean="0"/>
            </a:br>
            <a:r>
              <a:rPr lang="cs-CZ" sz="2800" b="1" dirty="0" smtClean="0"/>
              <a:t>Jeden svět na školách </a:t>
            </a:r>
            <a:br>
              <a:rPr lang="cs-CZ" sz="2800" b="1" dirty="0" smtClean="0"/>
            </a:br>
            <a:r>
              <a:rPr lang="cs-CZ" sz="2800" b="1" dirty="0" smtClean="0"/>
              <a:t>- </a:t>
            </a:r>
            <a:r>
              <a:rPr lang="cs-CZ" sz="2800" dirty="0" smtClean="0"/>
              <a:t>https://www.jsns.cz/projekty/medialni-vzdelavani</a:t>
            </a:r>
            <a:endParaRPr lang="cs-CZ" sz="2800" dirty="0"/>
          </a:p>
        </p:txBody>
      </p:sp>
      <p:sp>
        <p:nvSpPr>
          <p:cNvPr id="7" name="Obdélník 6"/>
          <p:cNvSpPr/>
          <p:nvPr/>
        </p:nvSpPr>
        <p:spPr>
          <a:xfrm>
            <a:off x="1214414" y="5572140"/>
            <a:ext cx="7358114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28728" y="5929330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hlinkClick r:id="rId3"/>
              </a:rPr>
              <a:t>Konference (Ne)bezpečí na síti</a:t>
            </a:r>
            <a:r>
              <a:rPr lang="cs-CZ" sz="2000" b="1" dirty="0" smtClean="0"/>
              <a:t> - 8. října</a:t>
            </a:r>
            <a:r>
              <a:rPr lang="cs-CZ" sz="2000" dirty="0" smtClean="0"/>
              <a:t> </a:t>
            </a:r>
            <a:r>
              <a:rPr lang="cs-CZ" sz="2000" b="1" dirty="0" smtClean="0"/>
              <a:t>2017</a:t>
            </a:r>
            <a:r>
              <a:rPr lang="cs-CZ" sz="2000" dirty="0" smtClean="0"/>
              <a:t> v pražském </a:t>
            </a:r>
            <a:r>
              <a:rPr lang="cs-CZ" sz="2000" b="1" dirty="0" smtClean="0"/>
              <a:t>Centru současného umění DOX</a:t>
            </a:r>
            <a:endParaRPr lang="cs-CZ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Mediální gramotnost v ČR</a:t>
            </a:r>
            <a:br>
              <a:rPr lang="cs-CZ" sz="3200" dirty="0" smtClean="0"/>
            </a:br>
            <a:r>
              <a:rPr lang="cs-CZ" sz="3200" b="1" dirty="0" smtClean="0">
                <a:hlinkClick r:id="rId2"/>
              </a:rPr>
              <a:t>Metoda 5 klíčových otázek</a:t>
            </a:r>
            <a:endParaRPr lang="cs-CZ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021870" cy="521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5.googleusercontent.com/bgHsDr2TT72qrgNy9yO0-QKAn-qIIfSotu2_BPF1Lcf2KnEHeETvA3qhqAtwglGixvhy91EjACrM2kOMHDMXeD9rG32E5xqdZOzBqumaQbFPV4Ugm1Ygs2-705p3aKH4eCcKbLpol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970055" cy="4351801"/>
          </a:xfrm>
          <a:prstGeom prst="rect">
            <a:avLst/>
          </a:prstGeom>
          <a:noFill/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Mediální gramotnost v ČR</a:t>
            </a:r>
            <a:br>
              <a:rPr lang="cs-CZ" sz="3200" dirty="0" smtClean="0"/>
            </a:br>
            <a:r>
              <a:rPr lang="cs-CZ" sz="3200" b="1" dirty="0" smtClean="0">
                <a:hlinkClick r:id="rId3"/>
              </a:rPr>
              <a:t>Metoda 5 klíčových otázek</a:t>
            </a:r>
            <a:endParaRPr lang="cs-CZ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metodou 5 otázek</a:t>
            </a:r>
            <a:endParaRPr lang="cs-CZ" dirty="0"/>
          </a:p>
        </p:txBody>
      </p:sp>
      <p:pic>
        <p:nvPicPr>
          <p:cNvPr id="3" name="Picture 2" descr="https://lh6.googleusercontent.com/_1ztdHceLc2BbCCkBMd3vqVEYA_7zqK5x4Esmyuxyu59Fd4FN6aUMj96LwL-SrJOq10gbiMZtQJ1rIKolf7owNcBAuWlJFrJAGXtLw4FcSQMFAu3eLvYQlBsL_zpYc3Uv1VHgDirfP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2"/>
            <a:ext cx="4698793" cy="4847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Další koncepty – specializace, personalizace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2011 - Data </a:t>
            </a:r>
            <a:r>
              <a:rPr lang="cs-CZ" b="1" dirty="0" err="1" smtClean="0"/>
              <a:t>literacy</a:t>
            </a:r>
            <a:r>
              <a:rPr lang="cs-CZ" dirty="0" smtClean="0"/>
              <a:t>:</a:t>
            </a:r>
            <a:r>
              <a:rPr lang="cs-CZ" b="1" dirty="0" smtClean="0"/>
              <a:t> </a:t>
            </a:r>
            <a:r>
              <a:rPr lang="cs-CZ" dirty="0" smtClean="0"/>
              <a:t>definována jako </a:t>
            </a:r>
            <a:r>
              <a:rPr lang="cs-CZ" b="1" dirty="0" smtClean="0"/>
              <a:t>schopnost porozumět datům ve statistickém pojetí</a:t>
            </a:r>
            <a:r>
              <a:rPr lang="cs-CZ" dirty="0" smtClean="0"/>
              <a:t>, vč. čtení grafů a tabulek, správné usuzování z dat a použití dat</a:t>
            </a:r>
          </a:p>
          <a:p>
            <a:r>
              <a:rPr lang="cs-CZ" b="1" dirty="0" err="1" smtClean="0"/>
              <a:t>Scientific</a:t>
            </a:r>
            <a:r>
              <a:rPr lang="cs-CZ" b="1" dirty="0" smtClean="0"/>
              <a:t> </a:t>
            </a:r>
            <a:r>
              <a:rPr lang="cs-CZ" b="1" dirty="0" err="1" smtClean="0"/>
              <a:t>literacy</a:t>
            </a:r>
            <a:r>
              <a:rPr lang="cs-CZ" dirty="0" smtClean="0"/>
              <a:t>: schopnost jednotlivce </a:t>
            </a:r>
            <a:r>
              <a:rPr lang="cs-CZ" b="1" dirty="0" smtClean="0"/>
              <a:t>realizovat výzkum</a:t>
            </a:r>
            <a:r>
              <a:rPr lang="cs-CZ" dirty="0" smtClean="0"/>
              <a:t>, od identifikace otázek po získání nové znalosti, vysvětlení vědeckého fenoménu a vytvoření závěrů založených na důkazu, ale také uvědomění, jak věda ovlivňuje společnost, a ochota se zapojit do vědeckého zkoumání jako občan</a:t>
            </a:r>
          </a:p>
          <a:p>
            <a:r>
              <a:rPr lang="cs-CZ" b="1" dirty="0" err="1" smtClean="0"/>
              <a:t>Civic</a:t>
            </a:r>
            <a:r>
              <a:rPr lang="cs-CZ" b="1" dirty="0" smtClean="0"/>
              <a:t> </a:t>
            </a:r>
            <a:r>
              <a:rPr lang="cs-CZ" b="1" dirty="0" err="1" smtClean="0"/>
              <a:t>literacy</a:t>
            </a:r>
            <a:r>
              <a:rPr lang="cs-CZ" dirty="0" smtClean="0"/>
              <a:t>: využití informací pro občanské zapojení</a:t>
            </a:r>
            <a:endParaRPr lang="en-US" dirty="0" smtClean="0"/>
          </a:p>
          <a:p>
            <a:r>
              <a:rPr lang="cs-CZ" b="1" dirty="0" smtClean="0"/>
              <a:t>Vizuální gramotnost</a:t>
            </a:r>
            <a:r>
              <a:rPr lang="cs-CZ" dirty="0" smtClean="0"/>
              <a:t>: efektivně najít, interpretovat, zhodnotit, použít a vytvořit obrazy a vizuální média (kontext, kulturní, etické, estetické a technické komponenty); obrázky = typ informace, ale s estetickým a kreativním aspektem + silně i právní (a etická) pravidla</a:t>
            </a:r>
          </a:p>
          <a:p>
            <a:r>
              <a:rPr lang="cs-CZ" b="1" dirty="0" smtClean="0"/>
              <a:t>Kritická gramotnost: čtenářská gramotnost provázaná s mediální gramotností </a:t>
            </a:r>
            <a:r>
              <a:rPr lang="cs-CZ" dirty="0" smtClean="0"/>
              <a:t>s akcentem kritického myšlení a interpretace nekanonizovaných, především mediálních sdělení  - </a:t>
            </a:r>
            <a:r>
              <a:rPr lang="cs-CZ" dirty="0"/>
              <a:t>více viz </a:t>
            </a:r>
            <a:r>
              <a:rPr lang="cs-CZ" dirty="0">
                <a:hlinkClick r:id="rId2"/>
              </a:rPr>
              <a:t>http://www.kritickemysleni.cz/klisty/25/_</a:t>
            </a:r>
            <a:r>
              <a:rPr lang="cs-CZ" dirty="0" smtClean="0">
                <a:hlinkClick r:id="rId2"/>
              </a:rPr>
              <a:t>komplet.pdf</a:t>
            </a:r>
            <a:r>
              <a:rPr lang="cs-CZ" dirty="0" smtClean="0"/>
              <a:t> – str. 27 až 30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4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Vymezení digitálních kompetencí = digitální gramotnosti vůči dalším gramotnostem, které zahrnují práci s informacemi a digitálními technologiemi</a:t>
            </a:r>
          </a:p>
          <a:p>
            <a:r>
              <a:rPr lang="cs-CZ" dirty="0"/>
              <a:t>- viz publikace Evropské komise Digitální kompetence v praxi: analýza rámců (Digital </a:t>
            </a:r>
            <a:r>
              <a:rPr lang="cs-CZ" dirty="0" err="1"/>
              <a:t>Competence</a:t>
            </a:r>
            <a:r>
              <a:rPr lang="cs-CZ" dirty="0"/>
              <a:t> in </a:t>
            </a:r>
            <a:r>
              <a:rPr lang="cs-CZ" dirty="0" err="1"/>
              <a:t>Practice</a:t>
            </a:r>
            <a:r>
              <a:rPr lang="cs-CZ" dirty="0"/>
              <a:t>: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Frameworks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12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3474" y="2027961"/>
            <a:ext cx="3743325" cy="3402083"/>
          </a:xfrm>
          <a:prstGeom prst="rect">
            <a:avLst/>
          </a:prstGeom>
        </p:spPr>
      </p:pic>
      <p:sp>
        <p:nvSpPr>
          <p:cNvPr id="13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4000" dirty="0"/>
              <a:t>Informační gramotnost a jiné gramotnosti – aktuální vymezení dle EU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46396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Hledání vztahů mezi ML a IL   </a:t>
            </a:r>
            <a:endParaRPr lang="cs-CZ" sz="4000" dirty="0"/>
          </a:p>
        </p:txBody>
      </p:sp>
      <p:pic>
        <p:nvPicPr>
          <p:cNvPr id="4" name="Picture 4" descr="http://blogs.ubc.ca/dean/files/2009/02/bloom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5323"/>
            <a:ext cx="445770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digitalfutures.org/wp-content/uploads/2012/10/3.1-Digital-Literacy-Discours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2492896"/>
            <a:ext cx="4343714" cy="298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9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200" dirty="0" smtClean="0"/>
              <a:t>Mediální a informační gramotnost (MIG/MIL)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cs-CZ" dirty="0" smtClean="0"/>
              <a:t>UNESCO + IFLA dlouho podporovaly IG, ale stále silnější diskuze v kontextu MG =&gt; </a:t>
            </a:r>
            <a:r>
              <a:rPr lang="cs-CZ" b="1" dirty="0" smtClean="0"/>
              <a:t>2012 v Moskvě deklarace </a:t>
            </a:r>
            <a:r>
              <a:rPr lang="cs-CZ" b="1" dirty="0" smtClean="0"/>
              <a:t>MIL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b="1" dirty="0" smtClean="0"/>
              <a:t>MIL pro participativní znalostní společnost, občanské instituce a jejich složky</a:t>
            </a:r>
          </a:p>
          <a:p>
            <a:r>
              <a:rPr lang="cs-CZ" b="1" dirty="0" smtClean="0"/>
              <a:t>Znalosti, dovednosti a postoje pro přístup, analýzu, hodnocení, použití, tvorbu a komunikaci informací kreativně, legálně a eticky, s využitím různých médií, informačních zdrojů a kanálů v soukromém, profesním i veřejném životě</a:t>
            </a:r>
          </a:p>
          <a:p>
            <a:pPr lvl="1"/>
            <a:r>
              <a:rPr lang="cs-CZ" dirty="0" smtClean="0"/>
              <a:t>Identifikace potřeb</a:t>
            </a:r>
          </a:p>
          <a:p>
            <a:pPr lvl="1"/>
            <a:r>
              <a:rPr lang="cs-CZ" dirty="0" smtClean="0"/>
              <a:t>Pochopení kontextu vzniku informace </a:t>
            </a:r>
          </a:p>
          <a:p>
            <a:pPr lvl="1"/>
            <a:r>
              <a:rPr lang="cs-CZ" dirty="0" smtClean="0"/>
              <a:t>Role média</a:t>
            </a:r>
          </a:p>
          <a:p>
            <a:pPr lvl="1"/>
            <a:r>
              <a:rPr lang="cs-CZ" dirty="0" smtClean="0"/>
              <a:t>Zprostředkovatelé </a:t>
            </a:r>
            <a:r>
              <a:rPr lang="cs-CZ" dirty="0" smtClean="0"/>
              <a:t>informací </a:t>
            </a:r>
          </a:p>
          <a:p>
            <a:pPr lvl="1"/>
            <a:r>
              <a:rPr lang="cs-CZ" dirty="0" smtClean="0"/>
              <a:t>Přesah ICT do kritického myšlení a interpretace</a:t>
            </a:r>
          </a:p>
          <a:p>
            <a:r>
              <a:rPr lang="cs-CZ" dirty="0" smtClean="0"/>
              <a:t>I přes vývoj médií a dopad na život a občanství nutná podpora participace kohokoli na mediálních sděleních, snaha o odstraňování </a:t>
            </a:r>
            <a:r>
              <a:rPr lang="cs-CZ" b="1" dirty="0" err="1" smtClean="0"/>
              <a:t>digital</a:t>
            </a:r>
            <a:r>
              <a:rPr lang="cs-CZ" b="1" dirty="0" smtClean="0"/>
              <a:t> </a:t>
            </a:r>
            <a:r>
              <a:rPr lang="cs-CZ" b="1" dirty="0" err="1" smtClean="0"/>
              <a:t>divide</a:t>
            </a:r>
            <a:r>
              <a:rPr lang="cs-CZ" b="1" dirty="0" smtClean="0"/>
              <a:t> </a:t>
            </a:r>
            <a:r>
              <a:rPr lang="cs-CZ" dirty="0" smtClean="0"/>
              <a:t>i jiných bariér, vč. rozvojových zemí, ale </a:t>
            </a:r>
            <a:r>
              <a:rPr lang="cs-CZ" b="1" dirty="0" smtClean="0"/>
              <a:t>i informačního přesycení</a:t>
            </a:r>
          </a:p>
          <a:p>
            <a:r>
              <a:rPr lang="cs-CZ" dirty="0" smtClean="0"/>
              <a:t>Akcent na zhodnocení připravenosti státu (výzkumy): vzdělávání, politika, podpora, přístup a použití, občanská </a:t>
            </a:r>
            <a:r>
              <a:rPr lang="cs-CZ" dirty="0" smtClean="0"/>
              <a:t>společnost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2014 Pařížská deklarace </a:t>
            </a:r>
            <a:r>
              <a:rPr lang="cs-CZ" dirty="0" smtClean="0"/>
              <a:t>– MIL podporováno do mezinárodní politiky a strategií s dopadem na jednotlivé státy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75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2700" b="1" dirty="0" smtClean="0"/>
              <a:t>Koncept MIL dle UNESCO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více viz: http://www.</a:t>
            </a:r>
            <a:r>
              <a:rPr lang="cs-CZ" sz="2200" dirty="0" err="1" smtClean="0"/>
              <a:t>unesco.org</a:t>
            </a:r>
            <a:r>
              <a:rPr lang="cs-CZ" sz="2200" dirty="0" smtClean="0"/>
              <a:t>/</a:t>
            </a:r>
            <a:r>
              <a:rPr lang="cs-CZ" sz="2200" dirty="0" err="1" smtClean="0"/>
              <a:t>new</a:t>
            </a:r>
            <a:r>
              <a:rPr lang="cs-CZ" sz="2200" dirty="0" smtClean="0"/>
              <a:t>/</a:t>
            </a:r>
            <a:r>
              <a:rPr lang="cs-CZ" sz="2200" dirty="0" err="1" smtClean="0"/>
              <a:t>en</a:t>
            </a:r>
            <a:r>
              <a:rPr lang="cs-CZ" sz="2200" dirty="0" smtClean="0"/>
              <a:t>/</a:t>
            </a:r>
            <a:r>
              <a:rPr lang="cs-CZ" sz="2200" dirty="0" err="1" smtClean="0"/>
              <a:t>communication</a:t>
            </a:r>
            <a:r>
              <a:rPr lang="cs-CZ" sz="2200" dirty="0" smtClean="0"/>
              <a:t>-</a:t>
            </a:r>
            <a:r>
              <a:rPr lang="cs-CZ" sz="2200" dirty="0" err="1" smtClean="0"/>
              <a:t>and</a:t>
            </a:r>
            <a:r>
              <a:rPr lang="cs-CZ" sz="2200" dirty="0" smtClean="0"/>
              <a:t>-</a:t>
            </a:r>
            <a:r>
              <a:rPr lang="cs-CZ" sz="2200" dirty="0" err="1" smtClean="0"/>
              <a:t>information</a:t>
            </a:r>
            <a:r>
              <a:rPr lang="cs-CZ" sz="2200" dirty="0" smtClean="0"/>
              <a:t>/media-</a:t>
            </a:r>
            <a:r>
              <a:rPr lang="cs-CZ" sz="2200" dirty="0" err="1" smtClean="0"/>
              <a:t>development</a:t>
            </a:r>
            <a:r>
              <a:rPr lang="cs-CZ" sz="2200" dirty="0" smtClean="0"/>
              <a:t>/media-</a:t>
            </a:r>
            <a:r>
              <a:rPr lang="cs-CZ" sz="2200" dirty="0" err="1" smtClean="0"/>
              <a:t>literacy</a:t>
            </a:r>
            <a:r>
              <a:rPr lang="cs-CZ" sz="2200" dirty="0" smtClean="0"/>
              <a:t>/mil-as-</a:t>
            </a:r>
            <a:r>
              <a:rPr lang="cs-CZ" sz="2200" dirty="0" err="1" smtClean="0"/>
              <a:t>composite</a:t>
            </a:r>
            <a:r>
              <a:rPr lang="cs-CZ" sz="2200" dirty="0" smtClean="0"/>
              <a:t>-</a:t>
            </a:r>
            <a:r>
              <a:rPr lang="cs-CZ" sz="2200" dirty="0" err="1" smtClean="0"/>
              <a:t>concept</a:t>
            </a:r>
            <a:r>
              <a:rPr lang="cs-CZ" sz="2200" dirty="0" smtClean="0"/>
              <a:t>/</a:t>
            </a:r>
            <a:endParaRPr lang="cs-CZ" sz="2200" dirty="0"/>
          </a:p>
        </p:txBody>
      </p:sp>
      <p:pic>
        <p:nvPicPr>
          <p:cNvPr id="4" name="Picture 4" descr="http://www.unesco.org/new/fileadmin/MULTIMEDIA/HQ/CI/CI/images/Publication_covers/global_mil_chap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94" y="1600200"/>
            <a:ext cx="67476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Media and Information Literacy: Policy and Strategy Guidelines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Media and information literacy curriculum for teachers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2739259" cy="37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428868"/>
            <a:ext cx="3127376" cy="392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Koncepty gramotností 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900" b="1" dirty="0" smtClean="0"/>
              <a:t>Funkční gramotnost</a:t>
            </a:r>
            <a:r>
              <a:rPr lang="cs-CZ" sz="2900" dirty="0" smtClean="0"/>
              <a:t>: </a:t>
            </a:r>
          </a:p>
          <a:p>
            <a:pPr lvl="1"/>
            <a:r>
              <a:rPr lang="cs-CZ" sz="2500" dirty="0" smtClean="0"/>
              <a:t>definována pro výzkumy IALS/SIALS jako </a:t>
            </a:r>
            <a:r>
              <a:rPr lang="cs-CZ" sz="2500" b="1" dirty="0" smtClean="0"/>
              <a:t>schopnost aktivně participovat v informačním prostředí </a:t>
            </a:r>
          </a:p>
          <a:p>
            <a:pPr lvl="1"/>
            <a:r>
              <a:rPr lang="cs-CZ" sz="2500" dirty="0" smtClean="0"/>
              <a:t>Dle komise IVIG informační gramotnost = funkční gramotnost + ICT gramotnost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b="1" dirty="0" smtClean="0"/>
          </a:p>
          <a:p>
            <a:endParaRPr lang="cs-CZ" sz="2900" b="1" dirty="0" smtClean="0"/>
          </a:p>
          <a:p>
            <a:r>
              <a:rPr lang="cs-CZ" sz="2900" b="1" dirty="0" smtClean="0"/>
              <a:t>Klíčové kompetence</a:t>
            </a:r>
            <a:r>
              <a:rPr lang="cs-CZ" sz="2900" dirty="0" smtClean="0"/>
              <a:t>: integrované dovednosti </a:t>
            </a:r>
          </a:p>
          <a:p>
            <a:pPr lvl="1"/>
            <a:r>
              <a:rPr lang="cs-CZ" sz="2900" dirty="0" smtClean="0"/>
              <a:t>komunikační, personální a interpersonální, řešení problémů, vč. matematických, využívání ICT a práce s informacemi (ČR)</a:t>
            </a:r>
          </a:p>
          <a:p>
            <a:pPr lvl="1"/>
            <a:r>
              <a:rPr lang="cs-CZ" sz="2900" dirty="0" smtClean="0"/>
              <a:t>Komunikační, rozhodovací, interpersonální, celoživotní učení (USA)</a:t>
            </a:r>
          </a:p>
          <a:p>
            <a:pPr marL="514350" indent="-457200"/>
            <a:r>
              <a:rPr lang="cs-CZ" sz="2900" b="1" dirty="0" smtClean="0"/>
              <a:t>Další, „obtížně měřitelné“ kompetence</a:t>
            </a:r>
            <a:r>
              <a:rPr lang="cs-CZ" sz="2900" dirty="0" smtClean="0"/>
              <a:t>: kritické a inovativní myšlení, inter- a intra-personální dovednosti, globální občanství, psychické a psychologické zdraví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105438" cy="116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23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ČR a MIL – formální vzdělávání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smtClean="0"/>
              <a:t>Problematika pojmosloví</a:t>
            </a:r>
          </a:p>
          <a:p>
            <a:r>
              <a:rPr lang="cs-CZ" dirty="0" smtClean="0"/>
              <a:t>Současné </a:t>
            </a:r>
            <a:r>
              <a:rPr lang="cs-CZ" dirty="0" err="1" smtClean="0"/>
              <a:t>kurikulární</a:t>
            </a:r>
            <a:r>
              <a:rPr lang="cs-CZ" dirty="0" smtClean="0"/>
              <a:t> dokumenty (rámcové vzdělávací programy) primárního  (ZŠ) a sekundárního (SŠ) školství – (téměř) absence pojmů mediální / informační gramotnost /digitální gramotnost</a:t>
            </a:r>
          </a:p>
          <a:p>
            <a:pPr lvl="1"/>
            <a:r>
              <a:rPr lang="cs-CZ" dirty="0"/>
              <a:t>Informační gramotnost </a:t>
            </a:r>
            <a:r>
              <a:rPr lang="cs-CZ" dirty="0" smtClean="0"/>
              <a:t>vedle pojmů digitální </a:t>
            </a:r>
            <a:r>
              <a:rPr lang="cs-CZ" dirty="0"/>
              <a:t>gramotnost a </a:t>
            </a:r>
            <a:r>
              <a:rPr lang="cs-CZ" dirty="0" smtClean="0"/>
              <a:t>počítačová </a:t>
            </a:r>
            <a:r>
              <a:rPr lang="cs-CZ" dirty="0"/>
              <a:t>gramotnost</a:t>
            </a:r>
          </a:p>
          <a:p>
            <a:r>
              <a:rPr lang="cs-CZ" b="1" dirty="0" smtClean="0"/>
              <a:t>Metodika České školní inspekce - projekt NIQES – 2015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www.niqes.cz/Metodika-gramotnosti/Metodika-pro-hodnoceni-rozvoje-informacni-gramotno</a:t>
            </a:r>
            <a:endParaRPr lang="cs-CZ" dirty="0" smtClean="0"/>
          </a:p>
          <a:p>
            <a:pPr lvl="1"/>
            <a:r>
              <a:rPr lang="cs-CZ" dirty="0" smtClean="0"/>
              <a:t>Následuje strategické dokumenty - doporučení </a:t>
            </a:r>
            <a:r>
              <a:rPr lang="cs-CZ" dirty="0"/>
              <a:t>Evropského parlamentu a </a:t>
            </a:r>
            <a:r>
              <a:rPr lang="cs-CZ" dirty="0" smtClean="0"/>
              <a:t>Rady EU týkající se šesti klíčových gramotností pro celoživotní vzdělávání: </a:t>
            </a:r>
            <a:r>
              <a:rPr lang="cs-CZ" b="1" dirty="0"/>
              <a:t>čtenářské</a:t>
            </a:r>
            <a:r>
              <a:rPr lang="cs-CZ" dirty="0"/>
              <a:t> gramotnosti, </a:t>
            </a:r>
            <a:r>
              <a:rPr lang="cs-CZ" b="1" dirty="0"/>
              <a:t>matematické</a:t>
            </a:r>
            <a:r>
              <a:rPr lang="cs-CZ" dirty="0"/>
              <a:t> gramotnosti, </a:t>
            </a:r>
            <a:r>
              <a:rPr lang="cs-CZ" b="1" dirty="0"/>
              <a:t>přírodovědné</a:t>
            </a:r>
            <a:r>
              <a:rPr lang="cs-CZ" dirty="0"/>
              <a:t> gramotnosti, </a:t>
            </a:r>
            <a:r>
              <a:rPr lang="cs-CZ" b="1" dirty="0" smtClean="0"/>
              <a:t>sociální</a:t>
            </a:r>
            <a:r>
              <a:rPr lang="cs-CZ" dirty="0" smtClean="0"/>
              <a:t> </a:t>
            </a:r>
            <a:r>
              <a:rPr lang="cs-CZ" dirty="0"/>
              <a:t>gramotnosti, j</a:t>
            </a:r>
            <a:r>
              <a:rPr lang="cs-CZ" b="1" dirty="0"/>
              <a:t>azykové </a:t>
            </a:r>
            <a:r>
              <a:rPr lang="cs-CZ" dirty="0"/>
              <a:t>gramotnosti a </a:t>
            </a:r>
            <a:r>
              <a:rPr lang="cs-CZ" b="1" dirty="0"/>
              <a:t>informační</a:t>
            </a:r>
            <a:r>
              <a:rPr lang="cs-CZ" dirty="0"/>
              <a:t> </a:t>
            </a:r>
            <a:r>
              <a:rPr lang="cs-CZ" dirty="0" smtClean="0"/>
              <a:t>gramotnosti</a:t>
            </a:r>
          </a:p>
          <a:p>
            <a:pPr lvl="1"/>
            <a:r>
              <a:rPr lang="cs-CZ" dirty="0" smtClean="0"/>
              <a:t>Cílem je měřitelně </a:t>
            </a:r>
            <a:r>
              <a:rPr lang="cs-CZ" b="1" dirty="0" smtClean="0"/>
              <a:t>monitorovat rozvoj </a:t>
            </a:r>
            <a:r>
              <a:rPr lang="cs-CZ" dirty="0" smtClean="0"/>
              <a:t>informační </a:t>
            </a:r>
            <a:r>
              <a:rPr lang="cs-CZ" dirty="0"/>
              <a:t>gramotnosti </a:t>
            </a:r>
            <a:r>
              <a:rPr lang="cs-CZ" dirty="0" smtClean="0"/>
              <a:t>přístupem reflektujícím význam, který má </a:t>
            </a:r>
            <a:r>
              <a:rPr lang="cs-CZ" b="1" dirty="0"/>
              <a:t>schopnost vhodnými technologickými prostředky získávat, účinně zpracovávat a interpretovat informace </a:t>
            </a:r>
            <a:r>
              <a:rPr lang="cs-CZ" dirty="0"/>
              <a:t>v moderním </a:t>
            </a:r>
            <a:r>
              <a:rPr lang="cs-CZ" dirty="0" smtClean="0"/>
              <a:t>světě </a:t>
            </a:r>
          </a:p>
        </p:txBody>
      </p:sp>
    </p:spTree>
    <p:extLst>
      <p:ext uri="{BB962C8B-B14F-4D97-AF65-F5344CB8AC3E}">
        <p14:creationId xmlns:p14="http://schemas.microsoft.com/office/powerpoint/2010/main" val="25825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/>
          </a:bodyPr>
          <a:lstStyle/>
          <a:p>
            <a:r>
              <a:rPr lang="cs-CZ" sz="2600" dirty="0" smtClean="0"/>
              <a:t>Indikátory</a:t>
            </a:r>
          </a:p>
          <a:p>
            <a:r>
              <a:rPr lang="cs-CZ" sz="2600" dirty="0" smtClean="0"/>
              <a:t>Výstupní kompetence na úrovni   5. tř. ZŠ, 9. tř. ZŠ a závěru SŠ </a:t>
            </a:r>
          </a:p>
          <a:p>
            <a:r>
              <a:rPr lang="cs-CZ" sz="2600" dirty="0" smtClean="0"/>
              <a:t>Metodika vhodná pro </a:t>
            </a:r>
            <a:r>
              <a:rPr lang="cs-CZ" sz="2600" dirty="0" smtClean="0"/>
              <a:t>učitele i učící knihovníky</a:t>
            </a:r>
            <a:endParaRPr lang="cs-CZ" sz="2600" dirty="0" smtClean="0"/>
          </a:p>
          <a:p>
            <a:r>
              <a:rPr lang="cs-CZ" sz="2600" b="1" dirty="0" smtClean="0"/>
              <a:t>Informační gramotnost dle NIQES je schopnost</a:t>
            </a:r>
          </a:p>
          <a:p>
            <a:pPr marL="457200" lvl="1" indent="0">
              <a:buNone/>
            </a:pPr>
            <a:r>
              <a:rPr lang="cs-CZ" sz="1800" b="1" dirty="0" smtClean="0"/>
              <a:t>1.</a:t>
            </a:r>
            <a:r>
              <a:rPr lang="cs-CZ" sz="1800" dirty="0" smtClean="0"/>
              <a:t> identifikovat </a:t>
            </a:r>
            <a:r>
              <a:rPr lang="cs-CZ" sz="1800" dirty="0" smtClean="0"/>
              <a:t>a specifikovat potřebu informací v problémové situaci, </a:t>
            </a:r>
          </a:p>
          <a:p>
            <a:pPr marL="457200" lvl="1" indent="0">
              <a:buNone/>
            </a:pPr>
            <a:r>
              <a:rPr lang="cs-CZ" sz="1800" b="1" dirty="0" smtClean="0"/>
              <a:t>2.</a:t>
            </a:r>
            <a:r>
              <a:rPr lang="cs-CZ" sz="1800" dirty="0" smtClean="0"/>
              <a:t> najít</a:t>
            </a:r>
            <a:r>
              <a:rPr lang="cs-CZ" sz="1800" dirty="0" smtClean="0"/>
              <a:t>, získat, posoudit a vhodně použít informace s přihlédnutím k jejich charakteru a obsahu, </a:t>
            </a:r>
          </a:p>
          <a:p>
            <a:pPr marL="457200" lvl="1" indent="0">
              <a:buNone/>
            </a:pPr>
            <a:r>
              <a:rPr lang="cs-CZ" sz="1800" b="1" dirty="0" smtClean="0"/>
              <a:t>3.</a:t>
            </a:r>
            <a:r>
              <a:rPr lang="cs-CZ" sz="1800" dirty="0" smtClean="0"/>
              <a:t> zpracovat </a:t>
            </a:r>
            <a:r>
              <a:rPr lang="cs-CZ" sz="1800" dirty="0" smtClean="0"/>
              <a:t>informace a využít je k znázornění (modelování) problému, </a:t>
            </a:r>
          </a:p>
          <a:p>
            <a:pPr marL="457200" lvl="1" indent="0">
              <a:buNone/>
            </a:pPr>
            <a:r>
              <a:rPr lang="cs-CZ" sz="1800" b="1" dirty="0" smtClean="0"/>
              <a:t>4.</a:t>
            </a:r>
            <a:r>
              <a:rPr lang="cs-CZ" sz="1800" dirty="0" smtClean="0"/>
              <a:t> používat </a:t>
            </a:r>
            <a:r>
              <a:rPr lang="cs-CZ" sz="1800" dirty="0" smtClean="0"/>
              <a:t>vhodné pracovní postupy (algoritmy) při efektivním řešení problémů, </a:t>
            </a:r>
          </a:p>
          <a:p>
            <a:pPr marL="457200" lvl="1" indent="0">
              <a:buNone/>
            </a:pPr>
            <a:r>
              <a:rPr lang="cs-CZ" sz="1800" b="1" dirty="0" smtClean="0"/>
              <a:t>5.</a:t>
            </a:r>
            <a:r>
              <a:rPr lang="cs-CZ" sz="1800" dirty="0" smtClean="0"/>
              <a:t> účinně </a:t>
            </a:r>
            <a:r>
              <a:rPr lang="cs-CZ" sz="1800" dirty="0" smtClean="0"/>
              <a:t>spolupracovat v procesu získávání a zpracování informací s ostatními, </a:t>
            </a:r>
          </a:p>
          <a:p>
            <a:pPr marL="457200" lvl="1" indent="0">
              <a:buNone/>
            </a:pPr>
            <a:r>
              <a:rPr lang="cs-CZ" sz="1800" b="1" dirty="0" smtClean="0"/>
              <a:t>6.</a:t>
            </a:r>
            <a:r>
              <a:rPr lang="cs-CZ" sz="1800" dirty="0" smtClean="0"/>
              <a:t> vhodným </a:t>
            </a:r>
            <a:r>
              <a:rPr lang="cs-CZ" sz="1800" dirty="0" smtClean="0"/>
              <a:t>způsobem informace i výsledky práce prezentovat a sdílet, </a:t>
            </a:r>
          </a:p>
          <a:p>
            <a:pPr marL="457200" lvl="1" indent="0">
              <a:buNone/>
            </a:pPr>
            <a:r>
              <a:rPr lang="cs-CZ" sz="1800" b="1" dirty="0" smtClean="0"/>
              <a:t>7. </a:t>
            </a:r>
            <a:r>
              <a:rPr lang="cs-CZ" sz="1800" dirty="0" smtClean="0"/>
              <a:t>při </a:t>
            </a:r>
            <a:r>
              <a:rPr lang="cs-CZ" sz="1800" dirty="0" smtClean="0"/>
              <a:t>práci dodržovat etická pravidla, zásady bezpečnosti a právní normy, </a:t>
            </a:r>
          </a:p>
          <a:p>
            <a:pPr marL="457200" lvl="1" indent="0">
              <a:buNone/>
            </a:pPr>
            <a:r>
              <a:rPr lang="cs-CZ" sz="1800" b="1" dirty="0" smtClean="0"/>
              <a:t>8.</a:t>
            </a:r>
            <a:r>
              <a:rPr lang="cs-CZ" sz="1800" dirty="0" smtClean="0"/>
              <a:t> to </a:t>
            </a:r>
            <a:r>
              <a:rPr lang="cs-CZ" sz="1800" dirty="0" smtClean="0"/>
              <a:t>vše s využitím potenciálu digitálních technologií za účelem dosažení osobních, sociálních a vzdělávacích cílů. </a:t>
            </a:r>
          </a:p>
          <a:p>
            <a:pPr>
              <a:buFontTx/>
              <a:buChar char="-"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ČR a MIL – metodika NIQES</a:t>
            </a:r>
            <a:endParaRPr lang="cs-CZ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/>
              <a:t>PROČ</a:t>
            </a:r>
            <a:r>
              <a:rPr lang="cs-CZ" dirty="0" smtClean="0"/>
              <a:t> vznikly a vznikají modely a standardy</a:t>
            </a:r>
            <a:r>
              <a:rPr lang="cs-CZ" dirty="0" smtClean="0"/>
              <a:t>?</a:t>
            </a:r>
          </a:p>
          <a:p>
            <a:r>
              <a:rPr lang="cs-CZ" b="1" dirty="0" smtClean="0"/>
              <a:t>K ČEMU </a:t>
            </a:r>
            <a:r>
              <a:rPr lang="cs-CZ" dirty="0" smtClean="0"/>
              <a:t>slouží?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Modely informační gramotnosti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dirty="0" smtClean="0"/>
              <a:t>MODELY informační gramotnosti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Snaží se </a:t>
            </a:r>
            <a:r>
              <a:rPr lang="cs-CZ" b="1" dirty="0" smtClean="0"/>
              <a:t>reflektovat </a:t>
            </a:r>
            <a:r>
              <a:rPr lang="cs-CZ" b="1" dirty="0"/>
              <a:t>několik zásadní změn</a:t>
            </a:r>
            <a:r>
              <a:rPr lang="cs-CZ" dirty="0"/>
              <a:t>, které jsou s rozvojem informační společnosti spojeny tak, aby bylo </a:t>
            </a:r>
            <a:r>
              <a:rPr lang="cs-CZ" dirty="0" smtClean="0"/>
              <a:t>možné </a:t>
            </a:r>
            <a:r>
              <a:rPr lang="cs-CZ" b="1" dirty="0"/>
              <a:t>hovořit o </a:t>
            </a:r>
            <a:r>
              <a:rPr lang="cs-CZ" b="1" dirty="0" smtClean="0"/>
              <a:t>plnohodnotné gramotnosti odpovídající 21. století  </a:t>
            </a:r>
            <a:r>
              <a:rPr lang="cs-CZ" dirty="0" smtClean="0"/>
              <a:t>(možné srovnání s významem pojmu gramotnost v minulosti v různých dějinných epochách) </a:t>
            </a:r>
          </a:p>
          <a:p>
            <a:r>
              <a:rPr lang="cs-CZ" dirty="0" smtClean="0"/>
              <a:t>Informační </a:t>
            </a:r>
            <a:r>
              <a:rPr lang="cs-CZ" dirty="0"/>
              <a:t>revoluce, kterou od šedesátých let prochází společnost v Evropě, Severní Americe, ale také v Japonsku a dalších zemích, není jen otázkou nějakého technologického pokroku, ale </a:t>
            </a:r>
            <a:r>
              <a:rPr lang="cs-CZ" dirty="0" smtClean="0"/>
              <a:t>jde o zcela </a:t>
            </a:r>
            <a:r>
              <a:rPr lang="cs-CZ" b="1" dirty="0"/>
              <a:t>zásadní změny lidského chování, komunikace, ekonomie, sociálních vazeb či </a:t>
            </a:r>
            <a:r>
              <a:rPr lang="cs-CZ" b="1" dirty="0" smtClean="0"/>
              <a:t>kultury</a:t>
            </a:r>
          </a:p>
          <a:p>
            <a:r>
              <a:rPr lang="cs-CZ" dirty="0" smtClean="0"/>
              <a:t>Informační </a:t>
            </a:r>
            <a:r>
              <a:rPr lang="cs-CZ" dirty="0"/>
              <a:t>gramotnost lze chápat také jako </a:t>
            </a:r>
            <a:r>
              <a:rPr lang="cs-CZ" i="1" dirty="0"/>
              <a:t>funkční gramotnost vedoucí k takové ekonomické adaptabilitě, která bude slučitelná s informačně analytickým povoláním, při respektování etických, legislativních a sociálních </a:t>
            </a:r>
            <a:r>
              <a:rPr lang="cs-CZ" i="1" dirty="0" smtClean="0"/>
              <a:t>zásad</a:t>
            </a:r>
          </a:p>
          <a:p>
            <a:pPr lvl="1"/>
            <a:r>
              <a:rPr lang="cs-CZ" dirty="0" smtClean="0"/>
              <a:t>Akcentuje </a:t>
            </a:r>
            <a:r>
              <a:rPr lang="cs-CZ" dirty="0"/>
              <a:t>se v ní vztah k informační společnosti a k </a:t>
            </a:r>
            <a:r>
              <a:rPr lang="cs-CZ" dirty="0" smtClean="0"/>
              <a:t>analýze</a:t>
            </a:r>
          </a:p>
          <a:p>
            <a:pPr lvl="1"/>
            <a:r>
              <a:rPr lang="cs-CZ" b="1" dirty="0" smtClean="0"/>
              <a:t>Informační </a:t>
            </a:r>
            <a:r>
              <a:rPr lang="cs-CZ" b="1" dirty="0"/>
              <a:t>společnost pak </a:t>
            </a:r>
            <a:r>
              <a:rPr lang="cs-CZ" b="1" dirty="0" smtClean="0"/>
              <a:t>chápeme </a:t>
            </a:r>
            <a:r>
              <a:rPr lang="cs-CZ" b="1" dirty="0"/>
              <a:t>jak v ekonomickém, tak také občanském či sociálním </a:t>
            </a:r>
            <a:r>
              <a:rPr lang="cs-CZ" b="1" dirty="0" smtClean="0"/>
              <a:t>kontextu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072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Modely a standardy informační gramotnosti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Model</a:t>
            </a:r>
            <a:r>
              <a:rPr lang="cs-CZ" dirty="0" smtClean="0"/>
              <a:t> = schematické znázornění prvků a vztahů – teoretický </a:t>
            </a:r>
          </a:p>
          <a:p>
            <a:r>
              <a:rPr lang="cs-CZ" b="1" dirty="0" smtClean="0"/>
              <a:t>Standard</a:t>
            </a:r>
            <a:r>
              <a:rPr lang="cs-CZ" dirty="0" smtClean="0"/>
              <a:t> = stanovení indikátorů dosažení kompetencí – praktický </a:t>
            </a:r>
          </a:p>
          <a:p>
            <a:pPr lvl="1"/>
            <a:r>
              <a:rPr lang="cs-CZ" dirty="0" smtClean="0"/>
              <a:t>Často rozdělen na kategorie, jednotlivé indikátory</a:t>
            </a:r>
          </a:p>
          <a:p>
            <a:r>
              <a:rPr lang="cs-CZ" dirty="0" smtClean="0"/>
              <a:t>Koncepční pojetí IG, např. pro kurikulum, sylabus a plánování výstupů a cílů vzdělávání, hodnocení úrovně IG pomocí evaluace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47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Porozumění modelům IG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Jakýkoli </a:t>
            </a:r>
            <a:r>
              <a:rPr lang="cs-CZ" dirty="0"/>
              <a:t>model informační </a:t>
            </a:r>
            <a:r>
              <a:rPr lang="cs-CZ" dirty="0" smtClean="0"/>
              <a:t>gramotnosti:</a:t>
            </a:r>
          </a:p>
          <a:p>
            <a:pPr lvl="1"/>
            <a:r>
              <a:rPr lang="cs-CZ" dirty="0" smtClean="0"/>
              <a:t>ve svém centru má předně </a:t>
            </a:r>
            <a:r>
              <a:rPr lang="cs-CZ" b="1" dirty="0"/>
              <a:t>analytickou </a:t>
            </a:r>
            <a:r>
              <a:rPr lang="cs-CZ" b="1" dirty="0" smtClean="0"/>
              <a:t>část</a:t>
            </a:r>
          </a:p>
          <a:p>
            <a:pPr lvl="1"/>
            <a:r>
              <a:rPr lang="cs-CZ" dirty="0" smtClean="0"/>
              <a:t>přitom </a:t>
            </a:r>
            <a:r>
              <a:rPr lang="cs-CZ" b="1" dirty="0" smtClean="0"/>
              <a:t>respektuje </a:t>
            </a:r>
            <a:r>
              <a:rPr lang="cs-CZ" b="1" dirty="0"/>
              <a:t>etické či informačně hygienické </a:t>
            </a:r>
            <a:r>
              <a:rPr lang="cs-CZ" b="1" dirty="0" smtClean="0"/>
              <a:t>pozadí</a:t>
            </a:r>
          </a:p>
          <a:p>
            <a:pPr lvl="1"/>
            <a:r>
              <a:rPr lang="cs-CZ" dirty="0" smtClean="0"/>
              <a:t>Další fundament, </a:t>
            </a:r>
            <a:r>
              <a:rPr lang="cs-CZ" dirty="0"/>
              <a:t>na kterém může být model vystavěn, </a:t>
            </a:r>
            <a:r>
              <a:rPr lang="cs-CZ" b="1" dirty="0"/>
              <a:t>je informační </a:t>
            </a:r>
            <a:r>
              <a:rPr lang="cs-CZ" b="1" dirty="0" smtClean="0"/>
              <a:t>kurátorství</a:t>
            </a:r>
          </a:p>
          <a:p>
            <a:r>
              <a:rPr lang="cs-CZ" b="1" dirty="0" smtClean="0"/>
              <a:t>Modelování systematické erudované organizované činnosti </a:t>
            </a:r>
            <a:r>
              <a:rPr lang="cs-CZ" b="1" dirty="0" smtClean="0"/>
              <a:t>aktivního zacházení s informacemi</a:t>
            </a:r>
          </a:p>
          <a:p>
            <a:pPr lvl="1"/>
            <a:r>
              <a:rPr lang="cs-CZ" dirty="0" smtClean="0"/>
              <a:t>Jednoznačně identifikované tři fáze – </a:t>
            </a:r>
            <a:r>
              <a:rPr lang="cs-CZ" b="1" dirty="0" smtClean="0"/>
              <a:t>udržování, řízení a prezentace informací</a:t>
            </a:r>
          </a:p>
          <a:p>
            <a:pPr marL="514350" indent="-457200"/>
            <a:r>
              <a:rPr lang="cs-CZ" dirty="0" smtClean="0"/>
              <a:t>je třeba vzít v potaz také informační chování</a:t>
            </a:r>
          </a:p>
          <a:p>
            <a:pPr marL="514350" indent="-457200"/>
            <a:r>
              <a:rPr lang="cs-CZ" dirty="0" smtClean="0"/>
              <a:t>ontologická diference mezi daty – informacemi – znalostmi</a:t>
            </a:r>
          </a:p>
          <a:p>
            <a:pPr marL="514350" indent="-457200"/>
            <a:endParaRPr lang="cs-CZ" dirty="0" smtClean="0"/>
          </a:p>
          <a:p>
            <a:pPr marL="514350" indent="-4572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0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Vybrané modely IG – </a:t>
            </a:r>
            <a:r>
              <a:rPr lang="cs-CZ" b="1" dirty="0" smtClean="0"/>
              <a:t>cílové skupiny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ZŠ po zaměstnance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K-9/12 - ZŠ/SŠ</a:t>
            </a:r>
          </a:p>
          <a:p>
            <a:pPr lvl="1"/>
            <a:r>
              <a:rPr lang="cs-CZ" dirty="0" smtClean="0"/>
              <a:t>IG jako </a:t>
            </a:r>
            <a:r>
              <a:rPr lang="cs-CZ" b="1" dirty="0" smtClean="0"/>
              <a:t>základní kompetence občana </a:t>
            </a:r>
            <a:r>
              <a:rPr lang="cs-CZ" dirty="0" smtClean="0"/>
              <a:t>v informační společností, strategie států pro rozvoj všech =&gt; základní  kompetence / vzdělání</a:t>
            </a:r>
          </a:p>
          <a:p>
            <a:pPr lvl="1"/>
            <a:r>
              <a:rPr lang="cs-CZ" dirty="0" smtClean="0"/>
              <a:t>Informace ve významu </a:t>
            </a:r>
            <a:r>
              <a:rPr lang="cs-CZ" b="1" dirty="0" smtClean="0"/>
              <a:t>řešení problémů </a:t>
            </a:r>
            <a:r>
              <a:rPr lang="cs-CZ" dirty="0" smtClean="0"/>
              <a:t>+ aktivní občanství + společensky odpovědné chování (etika)</a:t>
            </a:r>
          </a:p>
          <a:p>
            <a:pPr lvl="1"/>
            <a:r>
              <a:rPr lang="cs-CZ" dirty="0" smtClean="0"/>
              <a:t>Pro tuto cílovou skupinu nejznámější </a:t>
            </a:r>
            <a:r>
              <a:rPr lang="cs-CZ" b="1" dirty="0" smtClean="0"/>
              <a:t>model Big6</a:t>
            </a:r>
          </a:p>
          <a:p>
            <a:pPr lvl="1"/>
            <a:endParaRPr lang="cs-CZ" b="1" dirty="0" smtClean="0"/>
          </a:p>
          <a:p>
            <a:r>
              <a:rPr lang="cs-CZ" b="1" dirty="0" smtClean="0"/>
              <a:t>Terciální vzdělávání</a:t>
            </a:r>
          </a:p>
          <a:p>
            <a:pPr lvl="1"/>
            <a:r>
              <a:rPr lang="cs-CZ" dirty="0" smtClean="0"/>
              <a:t>IG jako </a:t>
            </a:r>
            <a:r>
              <a:rPr lang="cs-CZ" b="1" dirty="0" smtClean="0"/>
              <a:t>schopnost </a:t>
            </a:r>
            <a:r>
              <a:rPr lang="cs-CZ" dirty="0" smtClean="0"/>
              <a:t>zvládnout  </a:t>
            </a:r>
            <a:r>
              <a:rPr lang="cs-CZ" b="1" dirty="0" smtClean="0"/>
              <a:t>odbornou (písemnou) práci / odborný text</a:t>
            </a:r>
          </a:p>
          <a:p>
            <a:pPr lvl="1"/>
            <a:r>
              <a:rPr lang="cs-CZ" dirty="0" smtClean="0"/>
              <a:t>Zásadní práce s odbornými zdroji informací (databáze, citace)</a:t>
            </a:r>
          </a:p>
          <a:p>
            <a:pPr lvl="1"/>
            <a:r>
              <a:rPr lang="cs-CZ" dirty="0" smtClean="0"/>
              <a:t>Základní model </a:t>
            </a:r>
            <a:r>
              <a:rPr lang="en-US" b="1" dirty="0" smtClean="0"/>
              <a:t>Information Literacy Competency Standards for Higher Education</a:t>
            </a:r>
            <a:r>
              <a:rPr lang="cs-CZ" dirty="0" smtClean="0"/>
              <a:t>, ale známá řada dalších (nejpropracovanější)</a:t>
            </a:r>
          </a:p>
          <a:p>
            <a:pPr lvl="1"/>
            <a:r>
              <a:rPr lang="cs-CZ" dirty="0" smtClean="0"/>
              <a:t>Využitelný také </a:t>
            </a:r>
            <a:r>
              <a:rPr lang="cs-CZ" b="1" dirty="0" smtClean="0"/>
              <a:t>Přechodový model IG dle KISK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82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Rozvíjení informační gramotnosti – model BIG 6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15539"/>
            <a:ext cx="8229600" cy="30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62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Model Big6</a:t>
            </a:r>
            <a:endParaRPr lang="cs-CZ" sz="40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925144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Procesní (cyklický) model  </a:t>
            </a:r>
            <a:r>
              <a:rPr lang="cs-CZ" dirty="0" smtClean="0"/>
              <a:t>pro řešení informačního problému, rozhodování na základě informací </a:t>
            </a:r>
          </a:p>
          <a:p>
            <a:r>
              <a:rPr lang="cs-CZ" dirty="0" smtClean="0"/>
              <a:t>- šipky znázorňující postup práce s informacemi</a:t>
            </a:r>
          </a:p>
          <a:p>
            <a:r>
              <a:rPr lang="cs-CZ" dirty="0" smtClean="0"/>
              <a:t>- systematicky hledání, používání a hodnocení informací</a:t>
            </a:r>
          </a:p>
          <a:p>
            <a:r>
              <a:rPr lang="cs-CZ" dirty="0" smtClean="0"/>
              <a:t> - ideální zasazení do kurikula </a:t>
            </a:r>
          </a:p>
          <a:p>
            <a:r>
              <a:rPr lang="cs-CZ" dirty="0" smtClean="0"/>
              <a:t>- Proces Big6 zcela převoditelný na jakoukoliv úroveň školní třídy, vzdělávací oblasti nebo pracoviště</a:t>
            </a:r>
          </a:p>
          <a:p>
            <a:r>
              <a:rPr lang="cs-CZ" dirty="0" smtClean="0"/>
              <a:t>- Proces ne nutně lineární, ale obvykle všechny kroky při řešení problému</a:t>
            </a:r>
          </a:p>
          <a:p>
            <a:pPr lvl="1"/>
            <a:r>
              <a:rPr lang="cs-CZ" dirty="0" smtClean="0"/>
              <a:t>Vyzkoušejte, např. rozhodnutí, jakou praxi si vybrat </a:t>
            </a:r>
          </a:p>
          <a:p>
            <a:pPr lvl="1"/>
            <a:r>
              <a:rPr lang="cs-CZ" dirty="0" smtClean="0"/>
              <a:t>V jaké fázi byste mohli využít IT: software na brainstorming, blogy, PowerPoint, e-mail</a:t>
            </a:r>
          </a:p>
          <a:p>
            <a:endParaRPr lang="cs-CZ" dirty="0" smtClean="0"/>
          </a:p>
          <a:p>
            <a:r>
              <a:rPr lang="cs-CZ" dirty="0" smtClean="0"/>
              <a:t>- Bere v potaz jak dovednosti, tak technologie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598614"/>
            <a:ext cx="4104456" cy="503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Big6 - rozklad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85313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1. </a:t>
            </a:r>
            <a:r>
              <a:rPr lang="cs-CZ" b="1" dirty="0" smtClean="0"/>
              <a:t>definování potřeby</a:t>
            </a:r>
          </a:p>
          <a:p>
            <a:r>
              <a:rPr lang="cs-CZ" dirty="0" smtClean="0"/>
              <a:t>2. určení </a:t>
            </a:r>
            <a:r>
              <a:rPr lang="cs-CZ" b="1" dirty="0" smtClean="0"/>
              <a:t>strategie vyhledávání </a:t>
            </a:r>
            <a:r>
              <a:rPr lang="cs-CZ" dirty="0" smtClean="0"/>
              <a:t>a </a:t>
            </a:r>
            <a:r>
              <a:rPr lang="cs-CZ" b="1" dirty="0" smtClean="0"/>
              <a:t>následný proces hledání</a:t>
            </a:r>
            <a:r>
              <a:rPr lang="cs-CZ" dirty="0" smtClean="0"/>
              <a:t> informací</a:t>
            </a:r>
          </a:p>
          <a:p>
            <a:r>
              <a:rPr lang="cs-CZ" dirty="0" smtClean="0"/>
              <a:t>3. </a:t>
            </a:r>
            <a:r>
              <a:rPr lang="cs-CZ" b="1" dirty="0" smtClean="0"/>
              <a:t>lokalizace zdrojů </a:t>
            </a:r>
            <a:r>
              <a:rPr lang="cs-CZ" dirty="0" smtClean="0"/>
              <a:t>a jejich </a:t>
            </a:r>
            <a:r>
              <a:rPr lang="cs-CZ" b="1" dirty="0" smtClean="0"/>
              <a:t>nalezení</a:t>
            </a:r>
          </a:p>
          <a:p>
            <a:r>
              <a:rPr lang="cs-CZ" dirty="0" smtClean="0"/>
              <a:t>4. </a:t>
            </a:r>
            <a:r>
              <a:rPr lang="cs-CZ" b="1" dirty="0" smtClean="0"/>
              <a:t>využití zdrojů</a:t>
            </a:r>
            <a:r>
              <a:rPr lang="cs-CZ" dirty="0" smtClean="0"/>
              <a:t> - kritické čtení a psaní poznámek</a:t>
            </a:r>
          </a:p>
          <a:p>
            <a:r>
              <a:rPr lang="cs-CZ" dirty="0" smtClean="0"/>
              <a:t>5. </a:t>
            </a:r>
            <a:r>
              <a:rPr lang="cs-CZ" b="1" dirty="0" smtClean="0"/>
              <a:t>organizace</a:t>
            </a:r>
            <a:r>
              <a:rPr lang="cs-CZ" dirty="0" smtClean="0"/>
              <a:t> zdrojů a následná </a:t>
            </a:r>
            <a:r>
              <a:rPr lang="cs-CZ" b="1" dirty="0" smtClean="0"/>
              <a:t>prezentace informací</a:t>
            </a:r>
          </a:p>
          <a:p>
            <a:r>
              <a:rPr lang="cs-CZ" dirty="0" smtClean="0"/>
              <a:t>6. </a:t>
            </a:r>
            <a:r>
              <a:rPr lang="cs-CZ" b="1" dirty="0" smtClean="0"/>
              <a:t>evaluace</a:t>
            </a:r>
            <a:r>
              <a:rPr lang="cs-CZ" dirty="0" smtClean="0"/>
              <a:t>, tedy zhodnocení toho, zda byl proces a výběr zdrojů správný a vedl k vyřešení problému</a:t>
            </a:r>
          </a:p>
          <a:p>
            <a:r>
              <a:rPr lang="cs-CZ" dirty="0"/>
              <a:t>Více viz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big6.com/media/freestuff/Big6Handouts.pdf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2383"/>
            <a:ext cx="4104456" cy="496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2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Související koncepty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Transliteracy</a:t>
            </a:r>
            <a:endParaRPr lang="cs-CZ" b="1" dirty="0" smtClean="0"/>
          </a:p>
          <a:p>
            <a:pPr lvl="1"/>
            <a:r>
              <a:rPr lang="cs-CZ" dirty="0" smtClean="0"/>
              <a:t>„</a:t>
            </a:r>
            <a:r>
              <a:rPr lang="en-US" dirty="0" smtClean="0"/>
              <a:t> ability to read, write and interact across a range of platforms, tools and media from signing and orality through handwriting, print, TV, radio and film, to digital social networks</a:t>
            </a:r>
            <a:r>
              <a:rPr lang="cs-CZ" dirty="0" smtClean="0"/>
              <a:t>“ (Thomas et al.) – hlavně </a:t>
            </a:r>
            <a:r>
              <a:rPr lang="cs-CZ" b="1" dirty="0" smtClean="0"/>
              <a:t>vztahováno k mediální a digitální gramotnosti</a:t>
            </a:r>
          </a:p>
          <a:p>
            <a:r>
              <a:rPr lang="cs-CZ" b="1" dirty="0" err="1" smtClean="0"/>
              <a:t>Metaliteracy</a:t>
            </a:r>
            <a:endParaRPr lang="cs-CZ" b="1" dirty="0" smtClean="0"/>
          </a:p>
          <a:p>
            <a:pPr lvl="1"/>
            <a:r>
              <a:rPr lang="cs-CZ" dirty="0" smtClean="0"/>
              <a:t>vychází z IG, ale důraz na aktivní produkci a sdílení informací (Web 2.0)</a:t>
            </a:r>
          </a:p>
          <a:p>
            <a:r>
              <a:rPr lang="cs-CZ" b="1" dirty="0" smtClean="0"/>
              <a:t>New </a:t>
            </a:r>
            <a:r>
              <a:rPr lang="cs-CZ" b="1" dirty="0" err="1" smtClean="0"/>
              <a:t>literacies</a:t>
            </a:r>
            <a:endParaRPr lang="cs-CZ" b="1" dirty="0" smtClean="0"/>
          </a:p>
          <a:p>
            <a:pPr lvl="1"/>
            <a:r>
              <a:rPr lang="cs-CZ" dirty="0" smtClean="0"/>
              <a:t>zastřešující termín pro schopnost používat nové technologie (např. blogy, wiki, sociální sítě, mobilní zařízení, ale i digitální hry…) včetně hodnocení a tvorby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9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kitsap.wednet.edu/cms/lib/WA01000495/Centricity/Domain/525/How%20to%20do%20resea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695888" cy="563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Přechodový model IG </a:t>
            </a:r>
            <a:br>
              <a:rPr lang="cs-CZ" dirty="0" smtClean="0"/>
            </a:br>
            <a:r>
              <a:rPr lang="cs-CZ" dirty="0" smtClean="0"/>
              <a:t>dle KISK - 2012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sz="2800" dirty="0" smtClean="0"/>
          </a:p>
          <a:p>
            <a:r>
              <a:rPr lang="cs-CZ" sz="2800" dirty="0" smtClean="0"/>
              <a:t>Vznikl v rámci projektu CEINVE - Centra informačního vzdělávání na MU na základě  reflexe a kritického přístupu k dalším modelům </a:t>
            </a:r>
          </a:p>
          <a:p>
            <a:r>
              <a:rPr lang="cs-CZ" sz="2800" dirty="0" smtClean="0"/>
              <a:t>Smysl modelu: co nejvíce zachytit </a:t>
            </a:r>
            <a:r>
              <a:rPr lang="cs-CZ" sz="2800" b="1" dirty="0"/>
              <a:t>vztahy mezi jednotlivými </a:t>
            </a:r>
            <a:r>
              <a:rPr lang="cs-CZ" sz="2800" b="1" dirty="0" smtClean="0"/>
              <a:t>fázemi/segmenty  informačního chování člověka v  cestě za</a:t>
            </a:r>
            <a:r>
              <a:rPr lang="cs-CZ" sz="2800" dirty="0" smtClean="0"/>
              <a:t> </a:t>
            </a:r>
            <a:r>
              <a:rPr lang="cs-CZ" sz="2800" b="1" dirty="0" smtClean="0"/>
              <a:t>informační gramotností prostřednictvím komplexní práce s informacemi</a:t>
            </a:r>
          </a:p>
          <a:p>
            <a:r>
              <a:rPr lang="cs-CZ" sz="2800" dirty="0" smtClean="0"/>
              <a:t>Popis modelu odpovídá </a:t>
            </a:r>
            <a:r>
              <a:rPr lang="cs-CZ" sz="2800" dirty="0" err="1" smtClean="0"/>
              <a:t>konektivisticky</a:t>
            </a:r>
            <a:r>
              <a:rPr lang="cs-CZ" sz="2800" dirty="0" smtClean="0"/>
              <a:t> orientovanému vzdělávání</a:t>
            </a:r>
          </a:p>
          <a:p>
            <a:pPr fontAlgn="base"/>
            <a:r>
              <a:rPr lang="cs-CZ" sz="2800" dirty="0"/>
              <a:t>Model principiálně inspirování představou zásobníkových automatů</a:t>
            </a:r>
          </a:p>
          <a:p>
            <a:pPr fontAlgn="base"/>
            <a:r>
              <a:rPr lang="cs-CZ" sz="2800" dirty="0"/>
              <a:t>Každá </a:t>
            </a:r>
            <a:r>
              <a:rPr lang="cs-CZ" sz="2800" b="1" dirty="0"/>
              <a:t>oblast představuje </a:t>
            </a:r>
            <a:r>
              <a:rPr lang="cs-CZ" sz="2800" b="1" dirty="0" smtClean="0"/>
              <a:t>situaci</a:t>
            </a:r>
            <a:r>
              <a:rPr lang="cs-CZ" sz="2800" dirty="0" smtClean="0"/>
              <a:t>, do níž se </a:t>
            </a:r>
            <a:r>
              <a:rPr lang="cs-CZ" sz="2800" dirty="0"/>
              <a:t>může jednotlivec </a:t>
            </a:r>
            <a:r>
              <a:rPr lang="cs-CZ" sz="2800" dirty="0" smtClean="0"/>
              <a:t>v rámci svého </a:t>
            </a:r>
            <a:r>
              <a:rPr lang="cs-CZ" sz="2800" dirty="0"/>
              <a:t>informačního chování </a:t>
            </a:r>
            <a:r>
              <a:rPr lang="cs-CZ" sz="2800" dirty="0" smtClean="0"/>
              <a:t>dostat</a:t>
            </a:r>
          </a:p>
          <a:p>
            <a:pPr fontAlgn="base"/>
            <a:r>
              <a:rPr lang="cs-CZ" dirty="0"/>
              <a:t>Pozitivum: aplikovatelný do roviny kompetenční – </a:t>
            </a:r>
          </a:p>
          <a:p>
            <a:pPr lvl="1" fontAlgn="base"/>
            <a:r>
              <a:rPr lang="cs-CZ" dirty="0"/>
              <a:t>směrem k univerzitnímu informačnímu vzdělávání</a:t>
            </a:r>
          </a:p>
          <a:p>
            <a:pPr lvl="1" fontAlgn="base"/>
            <a:r>
              <a:rPr lang="cs-CZ" dirty="0"/>
              <a:t>směrem k primárnímu a sekundárnímu vzdělávání</a:t>
            </a:r>
          </a:p>
          <a:p>
            <a:pPr lvl="2" fontAlgn="base"/>
            <a:r>
              <a:rPr lang="cs-CZ" dirty="0"/>
              <a:t>kurikulum je v českém prostředí kodifikováno prostřednictvím rámcových vzdělávacích programů</a:t>
            </a:r>
          </a:p>
          <a:p>
            <a:pPr fontAlgn="base"/>
            <a:endParaRPr lang="cs-CZ" sz="2800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882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13690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Vybrané modely IG – </a:t>
            </a:r>
            <a:r>
              <a:rPr lang="cs-CZ" b="1" dirty="0" smtClean="0"/>
              <a:t>cílové skupiny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 K12 po zaměstnance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Profesní vzdělávání</a:t>
            </a:r>
          </a:p>
          <a:p>
            <a:pPr lvl="1"/>
            <a:r>
              <a:rPr lang="cs-CZ" dirty="0" smtClean="0"/>
              <a:t>IG jako předpoklad konkurenceschopnosti – uvnitř i vně organizace</a:t>
            </a:r>
          </a:p>
          <a:p>
            <a:pPr lvl="1"/>
            <a:r>
              <a:rPr lang="cs-CZ" dirty="0" smtClean="0"/>
              <a:t>Klíčová </a:t>
            </a:r>
            <a:r>
              <a:rPr lang="cs-CZ" b="1" dirty="0" smtClean="0"/>
              <a:t>produkce informací</a:t>
            </a:r>
            <a:r>
              <a:rPr lang="cs-CZ" dirty="0" smtClean="0"/>
              <a:t>, nejen získání informací + vliv faktorů na zpracování informací</a:t>
            </a:r>
          </a:p>
          <a:p>
            <a:pPr lvl="1"/>
            <a:r>
              <a:rPr lang="cs-CZ" dirty="0" smtClean="0"/>
              <a:t>Nejznámější </a:t>
            </a:r>
            <a:r>
              <a:rPr lang="cs-CZ" b="1" dirty="0" err="1" smtClean="0"/>
              <a:t>Information</a:t>
            </a:r>
            <a:r>
              <a:rPr lang="cs-CZ" b="1" dirty="0" smtClean="0"/>
              <a:t> </a:t>
            </a:r>
            <a:r>
              <a:rPr lang="cs-CZ" b="1" dirty="0" err="1" smtClean="0"/>
              <a:t>Literacy</a:t>
            </a:r>
            <a:r>
              <a:rPr lang="cs-CZ" b="1" dirty="0" smtClean="0"/>
              <a:t> </a:t>
            </a:r>
            <a:r>
              <a:rPr lang="cs-CZ" b="1" dirty="0" err="1" smtClean="0"/>
              <a:t>Landscapes</a:t>
            </a:r>
            <a:endParaRPr lang="cs-CZ" b="1" dirty="0" smtClean="0"/>
          </a:p>
          <a:p>
            <a:endParaRPr lang="cs-CZ" dirty="0" smtClean="0"/>
          </a:p>
          <a:p>
            <a:r>
              <a:rPr lang="cs-CZ" dirty="0" smtClean="0"/>
              <a:t>Zájmové vzdělávání</a:t>
            </a:r>
          </a:p>
          <a:p>
            <a:pPr lvl="1"/>
            <a:r>
              <a:rPr lang="cs-CZ" dirty="0" smtClean="0"/>
              <a:t>Opět pro život v informační společnosti a řešení problémů =&gt; </a:t>
            </a:r>
            <a:r>
              <a:rPr lang="cs-CZ" b="1" dirty="0" smtClean="0"/>
              <a:t>aktualizace + příprava nepřipravených </a:t>
            </a:r>
            <a:r>
              <a:rPr lang="cs-CZ" dirty="0" smtClean="0"/>
              <a:t>z předchozího vzdělávání</a:t>
            </a:r>
          </a:p>
          <a:p>
            <a:pPr lvl="1"/>
            <a:r>
              <a:rPr lang="cs-CZ" b="1" dirty="0" smtClean="0"/>
              <a:t>Návrat k Big6</a:t>
            </a:r>
            <a:r>
              <a:rPr lang="cs-CZ" dirty="0" smtClean="0"/>
              <a:t>, ale i jiným, vč. specializovaných, např. </a:t>
            </a:r>
            <a:r>
              <a:rPr lang="en-US" dirty="0" smtClean="0">
                <a:hlinkClick r:id="rId2"/>
              </a:rPr>
              <a:t>ACRL Visual Literacy Competency Standards for Higher Education</a:t>
            </a:r>
            <a:r>
              <a:rPr lang="cs-CZ" dirty="0" smtClean="0"/>
              <a:t> (dle zaměření zájmu - http://www.ala.</a:t>
            </a:r>
            <a:r>
              <a:rPr lang="cs-CZ" dirty="0" err="1" smtClean="0"/>
              <a:t>org</a:t>
            </a:r>
            <a:r>
              <a:rPr lang="cs-CZ" dirty="0" smtClean="0"/>
              <a:t>/</a:t>
            </a:r>
            <a:r>
              <a:rPr lang="cs-CZ" dirty="0" err="1" smtClean="0"/>
              <a:t>news</a:t>
            </a:r>
            <a:r>
              <a:rPr lang="cs-CZ" dirty="0" smtClean="0"/>
              <a:t>/</a:t>
            </a:r>
            <a:r>
              <a:rPr lang="cs-CZ" dirty="0" err="1" smtClean="0"/>
              <a:t>member</a:t>
            </a:r>
            <a:r>
              <a:rPr lang="cs-CZ" dirty="0" smtClean="0"/>
              <a:t>-</a:t>
            </a:r>
            <a:r>
              <a:rPr lang="cs-CZ" dirty="0" err="1" smtClean="0"/>
              <a:t>news</a:t>
            </a:r>
            <a:r>
              <a:rPr lang="cs-CZ" dirty="0" smtClean="0"/>
              <a:t>/2016/03/</a:t>
            </a:r>
            <a:r>
              <a:rPr lang="cs-CZ" dirty="0" err="1" smtClean="0"/>
              <a:t>practical</a:t>
            </a:r>
            <a:r>
              <a:rPr lang="cs-CZ" dirty="0" smtClean="0"/>
              <a:t>-</a:t>
            </a:r>
            <a:r>
              <a:rPr lang="cs-CZ" dirty="0" err="1" smtClean="0"/>
              <a:t>guide</a:t>
            </a:r>
            <a:r>
              <a:rPr lang="cs-CZ" dirty="0" smtClean="0"/>
              <a:t>-</a:t>
            </a:r>
            <a:r>
              <a:rPr lang="cs-CZ" dirty="0" err="1" smtClean="0"/>
              <a:t>acrl</a:t>
            </a:r>
            <a:r>
              <a:rPr lang="cs-CZ" dirty="0" smtClean="0"/>
              <a:t>-s-</a:t>
            </a:r>
            <a:r>
              <a:rPr lang="cs-CZ" dirty="0" err="1" smtClean="0"/>
              <a:t>visual</a:t>
            </a:r>
            <a:r>
              <a:rPr lang="cs-CZ" dirty="0" smtClean="0"/>
              <a:t>-</a:t>
            </a:r>
            <a:r>
              <a:rPr lang="cs-CZ" dirty="0" err="1" smtClean="0"/>
              <a:t>literacy</a:t>
            </a:r>
            <a:r>
              <a:rPr lang="cs-CZ" dirty="0" smtClean="0"/>
              <a:t>-</a:t>
            </a:r>
            <a:r>
              <a:rPr lang="cs-CZ" dirty="0" err="1" smtClean="0"/>
              <a:t>competency</a:t>
            </a:r>
            <a:r>
              <a:rPr lang="cs-CZ" dirty="0" smtClean="0"/>
              <a:t>-</a:t>
            </a:r>
            <a:r>
              <a:rPr lang="cs-CZ" dirty="0" err="1" smtClean="0"/>
              <a:t>standards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88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www.gliffy.com/pubdoc/2730576/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3913" y="0"/>
            <a:ext cx="7130410" cy="6215082"/>
          </a:xfrm>
          <a:prstGeom prst="rect">
            <a:avLst/>
          </a:prstGeom>
          <a:noFill/>
        </p:spPr>
      </p:pic>
      <p:sp>
        <p:nvSpPr>
          <p:cNvPr id="3" name="Obdélník 2"/>
          <p:cNvSpPr/>
          <p:nvPr/>
        </p:nvSpPr>
        <p:spPr>
          <a:xfrm>
            <a:off x="1928794" y="6060490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https://www.gliffy.com/pubdoc/2730576/L.png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Model informační a kritické gramotnosti </a:t>
            </a:r>
            <a:r>
              <a:rPr lang="cs-CZ" dirty="0" err="1" smtClean="0"/>
              <a:t>Marklesse</a:t>
            </a:r>
            <a:r>
              <a:rPr lang="cs-CZ" dirty="0" smtClean="0"/>
              <a:t> a </a:t>
            </a:r>
            <a:r>
              <a:rPr lang="cs-CZ" dirty="0" err="1" smtClean="0"/>
              <a:t>Streafielda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99715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Popisuje tři hlavní pilíře:</a:t>
            </a:r>
          </a:p>
          <a:p>
            <a:pPr lvl="1"/>
            <a:r>
              <a:rPr lang="cs-CZ" b="1" dirty="0" smtClean="0"/>
              <a:t>propojení </a:t>
            </a:r>
            <a:r>
              <a:rPr lang="cs-CZ" dirty="0" smtClean="0"/>
              <a:t>s informací = schopnost orientovat se v problému a ve zdrojích, </a:t>
            </a:r>
          </a:p>
          <a:p>
            <a:pPr lvl="1"/>
            <a:r>
              <a:rPr lang="cs-CZ" b="1" dirty="0" smtClean="0"/>
              <a:t>interakci</a:t>
            </a:r>
            <a:r>
              <a:rPr lang="cs-CZ" dirty="0" smtClean="0"/>
              <a:t> s informací = kritické myšlení a hodnocení informací a jejich konstrukce a transformace (tvorba struktury, interpretace). </a:t>
            </a:r>
          </a:p>
          <a:p>
            <a:pPr lvl="1"/>
            <a:r>
              <a:rPr lang="cs-CZ" b="1" dirty="0" smtClean="0"/>
              <a:t>a využití informace </a:t>
            </a:r>
            <a:r>
              <a:rPr lang="cs-CZ" dirty="0" smtClean="0"/>
              <a:t>= obsahuje aplikaci, komunikaci, odkazování (citace) a transformaci (učení, restrukturalizace).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Oproti předchozím modelům - zde všechny tři pilíře mezi sebou zcela provázané</a:t>
            </a:r>
          </a:p>
          <a:p>
            <a:endParaRPr lang="cs-CZ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596208" cy="242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47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Model </a:t>
            </a:r>
            <a:r>
              <a:rPr lang="cs-CZ" sz="4000" dirty="0" err="1" smtClean="0"/>
              <a:t>Seven</a:t>
            </a:r>
            <a:r>
              <a:rPr lang="cs-CZ" sz="4000" dirty="0" smtClean="0"/>
              <a:t> </a:t>
            </a:r>
            <a:r>
              <a:rPr lang="cs-CZ" sz="4000" dirty="0" err="1" smtClean="0"/>
              <a:t>Pillars</a:t>
            </a:r>
            <a:r>
              <a:rPr lang="cs-CZ" sz="4000" dirty="0" smtClean="0"/>
              <a:t> IL (SCONUL)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1600200"/>
            <a:ext cx="4172272" cy="4853136"/>
          </a:xfrm>
        </p:spPr>
        <p:txBody>
          <a:bodyPr>
            <a:normAutofit fontScale="47500" lnSpcReduction="20000"/>
          </a:bodyPr>
          <a:lstStyle/>
          <a:p>
            <a:endParaRPr lang="cs-CZ" sz="3300" dirty="0" smtClean="0"/>
          </a:p>
          <a:p>
            <a:r>
              <a:rPr lang="en-US" sz="3300" dirty="0" smtClean="0"/>
              <a:t>SCONUL (Society of College, National and University Libraries)</a:t>
            </a:r>
            <a:r>
              <a:rPr lang="cs-CZ" sz="3300" dirty="0" smtClean="0"/>
              <a:t> v UK 1999 (2011 revize) =&gt; </a:t>
            </a:r>
            <a:r>
              <a:rPr lang="cs-CZ" sz="3300" b="1" dirty="0" smtClean="0"/>
              <a:t>terciální vzdělávání</a:t>
            </a:r>
          </a:p>
          <a:p>
            <a:r>
              <a:rPr lang="cs-CZ" sz="3300" b="1" dirty="0" smtClean="0"/>
              <a:t>Staví na základu knihovnické a digitální gramotnosti</a:t>
            </a:r>
            <a:r>
              <a:rPr lang="cs-CZ" sz="3300" dirty="0" smtClean="0"/>
              <a:t>, odkazuje se ale i na další</a:t>
            </a:r>
          </a:p>
          <a:p>
            <a:r>
              <a:rPr lang="cs-CZ" sz="3300" b="1" dirty="0" smtClean="0"/>
              <a:t>Zvyšování informační gramotnosti není lineární postup</a:t>
            </a:r>
            <a:r>
              <a:rPr lang="cs-CZ" sz="3300" dirty="0" smtClean="0"/>
              <a:t>, ale každý pilíř může stejně tak fungovat nezávisle na druhém, tak jako může s ostatními úzce souviset</a:t>
            </a:r>
          </a:p>
          <a:p>
            <a:r>
              <a:rPr lang="cs-CZ" sz="3300" dirty="0" smtClean="0"/>
              <a:t>Pilíře lze budovat samostatně i spolu, bez jednoho už budova spadne</a:t>
            </a:r>
          </a:p>
          <a:p>
            <a:r>
              <a:rPr lang="cs-CZ" sz="3300" dirty="0" smtClean="0"/>
              <a:t>Člověk na pilíři stoupá (učení) i klesá (zastarávání), závislé i na kontextu (</a:t>
            </a:r>
            <a:r>
              <a:rPr lang="cs-CZ" sz="3300" b="1" dirty="0" err="1" smtClean="0"/>
              <a:t>landscape</a:t>
            </a:r>
            <a:r>
              <a:rPr lang="cs-CZ" sz="3300" b="1" dirty="0" smtClean="0"/>
              <a:t> - věk, ale i žádaná informace</a:t>
            </a:r>
            <a:r>
              <a:rPr lang="cs-CZ" sz="3300" dirty="0" smtClean="0"/>
              <a:t>…)</a:t>
            </a:r>
          </a:p>
          <a:p>
            <a:r>
              <a:rPr lang="cs-CZ" sz="3300" b="1" dirty="0" smtClean="0"/>
              <a:t>Standard z modelu dělají až aplikace na specifickou situaci</a:t>
            </a:r>
          </a:p>
          <a:p>
            <a:r>
              <a:rPr lang="cs-CZ" sz="3300" dirty="0" err="1" smtClean="0"/>
              <a:t>Core</a:t>
            </a:r>
            <a:r>
              <a:rPr lang="cs-CZ" sz="3300" dirty="0" smtClean="0"/>
              <a:t> model = obecný, čím víc demonstrovaných atributů v každém pilíři, tím blíž střeše</a:t>
            </a:r>
          </a:p>
          <a:p>
            <a:endParaRPr lang="cs-CZ" dirty="0"/>
          </a:p>
        </p:txBody>
      </p:sp>
      <p:pic>
        <p:nvPicPr>
          <p:cNvPr id="6" name="Picture 2" descr="Soubor:Seven Pillars 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60" y="1624806"/>
            <a:ext cx="4159427" cy="47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03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/>
              <a:t>Model </a:t>
            </a:r>
            <a:r>
              <a:rPr lang="cs-CZ" dirty="0" err="1"/>
              <a:t>Seven</a:t>
            </a:r>
            <a:r>
              <a:rPr lang="cs-CZ" dirty="0"/>
              <a:t> </a:t>
            </a:r>
            <a:r>
              <a:rPr lang="cs-CZ" dirty="0" err="1"/>
              <a:t>Pillars</a:t>
            </a:r>
            <a:r>
              <a:rPr lang="cs-CZ" dirty="0"/>
              <a:t> IL (SCONUL) </a:t>
            </a:r>
            <a:r>
              <a:rPr lang="cs-CZ" dirty="0" smtClean="0"/>
              <a:t>– rozklad jednotlivých pilířů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Identifikovat potřebu</a:t>
            </a:r>
            <a:r>
              <a:rPr lang="cs-CZ" dirty="0" smtClean="0"/>
              <a:t>: stále co nového se učit =&gt; vymezení rámce hledání (nutná znalost, terminologie, limity, řízení času…) + škála informací (ne/publikované) =&gt; zvyk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Záběr znalostí a mezer</a:t>
            </a:r>
            <a:r>
              <a:rPr lang="cs-CZ" dirty="0" smtClean="0"/>
              <a:t>: typy informací, formátů a zdrojů (+ co </a:t>
            </a:r>
            <a:r>
              <a:rPr lang="cs-CZ" dirty="0" err="1" smtClean="0"/>
              <a:t>nej</a:t>
            </a:r>
            <a:r>
              <a:rPr lang="cs-CZ" dirty="0" smtClean="0"/>
              <a:t> sedí potřebě), hodnota informace a důvody publikování, dostupnost (vyhledávací nástroje + použití nových po objevení), služby pro pomoc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Plánování strategie</a:t>
            </a:r>
            <a:r>
              <a:rPr lang="cs-CZ" dirty="0" smtClean="0"/>
              <a:t>: vyhledávací techniky (jazyk, klíčová slova, limity…), rozdíly nástrojů, šířka a hloubka vyhledávání, kreativita hledání, revize strategií, hodnota řízených slovníků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Shromažďování</a:t>
            </a:r>
            <a:r>
              <a:rPr lang="cs-CZ" dirty="0" smtClean="0"/>
              <a:t>: organizace ve zdrojích, vč. knihovny =&gt; získání informace, </a:t>
            </a:r>
            <a:r>
              <a:rPr lang="cs-CZ" dirty="0" err="1" smtClean="0"/>
              <a:t>kolaborativní</a:t>
            </a:r>
            <a:r>
              <a:rPr lang="cs-CZ" dirty="0" smtClean="0"/>
              <a:t> nástroje pro tvorbu a sdílení informací, popis zdroje, abstrakty, aktualizace, rizika virtuálního světa, důležitost hodnocení výsledků, expertní pomoc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Hodnocení</a:t>
            </a:r>
            <a:r>
              <a:rPr lang="cs-CZ" dirty="0" smtClean="0"/>
              <a:t>: kvalita, přesnost, relevance, reputace, kredibilita… informací a zdrojů, jak hodnotit a publikovat, vč. kritického čtení, konzistence sběru dat, citace, kdy přestat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Správa profesionálně a eticky</a:t>
            </a:r>
            <a:r>
              <a:rPr lang="cs-CZ" dirty="0" smtClean="0"/>
              <a:t>: odpovědnost za práci s informacemi a jejich šíření (právo, etika), využití k tomu vhodných metod (vč. citačních stylů), pomoc ostatním s informacemi, udržování systematických záznamů (např. bibliografický software, data management software), role informačních profesionálů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Prezentování výsledků výzkumu, syntéza pro novou znalost a šíření různými cestami</a:t>
            </a:r>
            <a:r>
              <a:rPr lang="cs-CZ" dirty="0" smtClean="0"/>
              <a:t>: rozdíl syntézy a shrnutí, různé formy psaní a prezentace pro cílové skupiny, evaluace vlastní práce, proces publikování, rozvoj vlastního profilu v komunitě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539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/>
              <a:t>Model </a:t>
            </a:r>
            <a:r>
              <a:rPr lang="cs-CZ" dirty="0" err="1"/>
              <a:t>Seven</a:t>
            </a:r>
            <a:r>
              <a:rPr lang="cs-CZ" dirty="0"/>
              <a:t> </a:t>
            </a:r>
            <a:r>
              <a:rPr lang="cs-CZ" dirty="0" err="1"/>
              <a:t>Pillars</a:t>
            </a:r>
            <a:r>
              <a:rPr lang="cs-CZ" dirty="0"/>
              <a:t> IL (SCONUL) </a:t>
            </a:r>
            <a:r>
              <a:rPr lang="cs-CZ" dirty="0" smtClean="0"/>
              <a:t>– revize 2011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Sedm oblastí práce s informací </a:t>
            </a:r>
          </a:p>
          <a:p>
            <a:r>
              <a:rPr lang="cs-CZ" b="1" dirty="0" smtClean="0"/>
              <a:t>reflektuje také prostředí – </a:t>
            </a:r>
            <a:r>
              <a:rPr lang="cs-CZ" b="1" dirty="0" err="1" smtClean="0"/>
              <a:t>Landscape</a:t>
            </a:r>
            <a:r>
              <a:rPr lang="cs-CZ" b="1" dirty="0" smtClean="0"/>
              <a:t> - </a:t>
            </a:r>
            <a:r>
              <a:rPr lang="cs-CZ" dirty="0" smtClean="0"/>
              <a:t>v kterém se jedinec nachází = právě prostředí ovlivňuje to, jak se bude jedincova práce vyvíjet</a:t>
            </a:r>
          </a:p>
          <a:p>
            <a:r>
              <a:rPr lang="cs-CZ" dirty="0" smtClean="0"/>
              <a:t>1. organizace informací</a:t>
            </a:r>
          </a:p>
          <a:p>
            <a:r>
              <a:rPr lang="cs-CZ" dirty="0" smtClean="0"/>
              <a:t>2. evaluace</a:t>
            </a:r>
          </a:p>
          <a:p>
            <a:r>
              <a:rPr lang="cs-CZ" dirty="0" smtClean="0"/>
              <a:t>3. prezentování</a:t>
            </a:r>
          </a:p>
          <a:p>
            <a:r>
              <a:rPr lang="cs-CZ" dirty="0" smtClean="0"/>
              <a:t>4. shromažďování</a:t>
            </a:r>
          </a:p>
          <a:p>
            <a:r>
              <a:rPr lang="cs-CZ" dirty="0" smtClean="0"/>
              <a:t>5. určení lokace a přístupu, identifikace potřeby </a:t>
            </a:r>
          </a:p>
          <a:p>
            <a:r>
              <a:rPr lang="cs-CZ" dirty="0" smtClean="0"/>
              <a:t>6. plánování strategií pro hledání </a:t>
            </a:r>
          </a:p>
          <a:p>
            <a:r>
              <a:rPr lang="cs-CZ" dirty="0" smtClean="0"/>
              <a:t>7. dostupnost zdrojů a znalostí</a:t>
            </a:r>
          </a:p>
          <a:p>
            <a:endParaRPr lang="cs-CZ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730"/>
            <a:ext cx="4038600" cy="303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78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liffy.com/pubdoc/2731360/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6548430" cy="5828103"/>
          </a:xfrm>
          <a:prstGeom prst="rect">
            <a:avLst/>
          </a:prstGeom>
          <a:noFill/>
        </p:spPr>
      </p:pic>
      <p:sp>
        <p:nvSpPr>
          <p:cNvPr id="12" name="Obdélník 11"/>
          <p:cNvSpPr/>
          <p:nvPr/>
        </p:nvSpPr>
        <p:spPr>
          <a:xfrm>
            <a:off x="2643174" y="5875824"/>
            <a:ext cx="535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https://www.gliffy.com/pubdoc/2731360/L.png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Další koncepty gramotností – </a:t>
            </a:r>
            <a:br>
              <a:rPr lang="cs-CZ" dirty="0" smtClean="0"/>
            </a:br>
            <a:r>
              <a:rPr lang="cs-CZ" dirty="0" smtClean="0"/>
              <a:t>větší akcent ICT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Počítačová gramotnost </a:t>
            </a:r>
            <a:r>
              <a:rPr lang="cs-CZ" dirty="0" smtClean="0"/>
              <a:t>definována v 80. letech jako schopnost efektivně použít počítače a související technologie od základních dovedností po programování a pokročilé řešení problémů, často spojováno s </a:t>
            </a:r>
            <a:r>
              <a:rPr lang="cs-CZ" b="1" dirty="0" smtClean="0"/>
              <a:t>ECDL</a:t>
            </a:r>
          </a:p>
          <a:p>
            <a:pPr>
              <a:buNone/>
            </a:pPr>
            <a:r>
              <a:rPr lang="cs-CZ" b="1" dirty="0" smtClean="0"/>
              <a:t>ECDL</a:t>
            </a:r>
            <a:r>
              <a:rPr lang="cs-CZ" dirty="0" smtClean="0"/>
              <a:t> - </a:t>
            </a:r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 smtClean="0"/>
              <a:t>Computer</a:t>
            </a:r>
            <a:r>
              <a:rPr lang="cs-CZ" dirty="0" smtClean="0"/>
              <a:t> </a:t>
            </a:r>
            <a:r>
              <a:rPr lang="cs-CZ" dirty="0" err="1" smtClean="0"/>
              <a:t>Driving</a:t>
            </a:r>
            <a:r>
              <a:rPr lang="cs-CZ" dirty="0" smtClean="0"/>
              <a:t> Licence</a:t>
            </a:r>
          </a:p>
          <a:p>
            <a:r>
              <a:rPr lang="cs-CZ" dirty="0" smtClean="0"/>
              <a:t>celosvětově rozšířený </a:t>
            </a:r>
            <a:r>
              <a:rPr lang="cs-CZ" b="1" dirty="0" smtClean="0"/>
              <a:t>vzdělávací koncept </a:t>
            </a:r>
            <a:r>
              <a:rPr lang="cs-CZ" dirty="0" smtClean="0"/>
              <a:t>v oblasti počítačové (digitální) gramotnosti a digitálních znalostí a dovedností</a:t>
            </a:r>
          </a:p>
          <a:p>
            <a:r>
              <a:rPr lang="cs-CZ" dirty="0" smtClean="0"/>
              <a:t>vznikl na základě závěrů vědeckovýzkumného projetu </a:t>
            </a:r>
            <a:r>
              <a:rPr lang="cs-CZ" b="1" dirty="0" smtClean="0"/>
              <a:t>ESPRIT</a:t>
            </a:r>
            <a:r>
              <a:rPr lang="cs-CZ" dirty="0" smtClean="0"/>
              <a:t> zadaného Evropskou komisí v polovině 90. let minulého století</a:t>
            </a:r>
          </a:p>
          <a:p>
            <a:r>
              <a:rPr lang="cs-CZ" b="1" dirty="0" smtClean="0"/>
              <a:t>definuje vzdělávací obsah </a:t>
            </a:r>
            <a:r>
              <a:rPr lang="cs-CZ" dirty="0" smtClean="0"/>
              <a:t>v oblasti </a:t>
            </a:r>
            <a:r>
              <a:rPr lang="cs-CZ" b="1" dirty="0" smtClean="0"/>
              <a:t>přenositelných digitálních znalostí a dovedností</a:t>
            </a:r>
            <a:r>
              <a:rPr lang="cs-CZ" dirty="0" smtClean="0"/>
              <a:t>, který odráží aktuální potřeby trhu práce a běžného života</a:t>
            </a:r>
          </a:p>
          <a:p>
            <a:r>
              <a:rPr lang="cs-CZ" dirty="0" smtClean="0"/>
              <a:t>nabízí mezinárodně uznávanou, standardizovanou, objektivní a nezávislou metodu </a:t>
            </a:r>
            <a:r>
              <a:rPr lang="cs-CZ" b="1" dirty="0" smtClean="0"/>
              <a:t>ověřování výsledků vzdělávání</a:t>
            </a:r>
            <a:r>
              <a:rPr lang="cs-CZ" dirty="0" smtClean="0"/>
              <a:t> (tzv. ECDL databáze testovacích otázek a úkolů / zkoušky / testy)</a:t>
            </a:r>
          </a:p>
          <a:p>
            <a:endParaRPr lang="cs-CZ" b="1" dirty="0" smtClean="0"/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9797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fontAlgn="base"/>
            <a:r>
              <a:rPr lang="cs-CZ" sz="2800" dirty="0" smtClean="0"/>
              <a:t>Mechanismus fungování </a:t>
            </a:r>
            <a:r>
              <a:rPr lang="cs-CZ" sz="2800" b="1" dirty="0" smtClean="0"/>
              <a:t>Přechodového modelu IG </a:t>
            </a:r>
            <a:r>
              <a:rPr lang="cs-CZ" sz="2800" dirty="0" smtClean="0"/>
              <a:t>dle KISK  a popis jeho jednotlivých částí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endParaRPr lang="cs-CZ" dirty="0" smtClean="0"/>
          </a:p>
          <a:p>
            <a:pPr fontAlgn="base"/>
            <a:r>
              <a:rPr lang="cs-CZ" dirty="0" smtClean="0"/>
              <a:t>Šipky = přechodové funkce, </a:t>
            </a:r>
            <a:r>
              <a:rPr lang="cs-CZ" dirty="0"/>
              <a:t>identifikují možný směr postupu v </a:t>
            </a:r>
            <a:r>
              <a:rPr lang="cs-CZ" dirty="0" smtClean="0"/>
              <a:t>modelu</a:t>
            </a:r>
          </a:p>
          <a:p>
            <a:pPr lvl="1" fontAlgn="base"/>
            <a:r>
              <a:rPr lang="cs-CZ" dirty="0" smtClean="0"/>
              <a:t>Ne </a:t>
            </a:r>
            <a:r>
              <a:rPr lang="cs-CZ" dirty="0"/>
              <a:t>vždy jsou </a:t>
            </a:r>
            <a:r>
              <a:rPr lang="cs-CZ" dirty="0" smtClean="0"/>
              <a:t>šipky obousměrné</a:t>
            </a:r>
          </a:p>
          <a:p>
            <a:pPr lvl="1" fontAlgn="base"/>
            <a:r>
              <a:rPr lang="cs-CZ" dirty="0" smtClean="0"/>
              <a:t>Přítomnost přechodových </a:t>
            </a:r>
            <a:r>
              <a:rPr lang="cs-CZ" dirty="0"/>
              <a:t>funkcí mezi stavy </a:t>
            </a:r>
            <a:r>
              <a:rPr lang="cs-CZ" dirty="0" smtClean="0"/>
              <a:t>= model lze </a:t>
            </a:r>
            <a:r>
              <a:rPr lang="cs-CZ" dirty="0"/>
              <a:t>označit jako </a:t>
            </a:r>
            <a:r>
              <a:rPr lang="cs-CZ" dirty="0" smtClean="0"/>
              <a:t>přechodový</a:t>
            </a:r>
          </a:p>
          <a:p>
            <a:pPr marL="514350" indent="-457200" fontAlgn="base"/>
            <a:r>
              <a:rPr lang="cs-CZ" dirty="0" smtClean="0"/>
              <a:t>Do modelu lze vstoupit v libovolném místě, stejně jako jej můžeme v libovolném stavu opustit</a:t>
            </a:r>
          </a:p>
          <a:p>
            <a:pPr marL="514350" indent="-457200" fontAlgn="base"/>
            <a:r>
              <a:rPr lang="cs-CZ" dirty="0" smtClean="0"/>
              <a:t>Na pozadí modelu = téma </a:t>
            </a:r>
            <a:r>
              <a:rPr lang="cs-CZ" b="1" dirty="0" smtClean="0"/>
              <a:t>informačního sebeřízení </a:t>
            </a:r>
            <a:r>
              <a:rPr lang="cs-CZ" dirty="0" smtClean="0"/>
              <a:t>- komplexní popis pobytu člověka v informačním prostředí / pozadí informačního chování, které by mělo být v celém systému přítomné </a:t>
            </a:r>
            <a:r>
              <a:rPr lang="cs-CZ" b="1" dirty="0" smtClean="0"/>
              <a:t>neustále</a:t>
            </a:r>
          </a:p>
          <a:p>
            <a:pPr marL="514350" indent="-457200" fontAlgn="base"/>
            <a:r>
              <a:rPr lang="cs-CZ" dirty="0" smtClean="0"/>
              <a:t>Vychází jak z analýzy praktických potřeb ve vzdělávání, tak také      z postojů filozoficko-hermeneutický ch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55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7500"/>
            <a:ext cx="7920880" cy="522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3200" dirty="0" smtClean="0"/>
              <a:t>Přechodový model IG – koncept </a:t>
            </a:r>
            <a:br>
              <a:rPr lang="cs-CZ" sz="3200" dirty="0" smtClean="0"/>
            </a:br>
            <a:r>
              <a:rPr lang="cs-CZ" sz="3200" dirty="0" smtClean="0"/>
              <a:t>pro studenty VŠ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1489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Rozklad modelu  - 1</a:t>
            </a:r>
            <a:r>
              <a:rPr lang="cs-CZ" sz="3600" b="1" dirty="0" smtClean="0"/>
              <a:t>. Definování </a:t>
            </a:r>
            <a:r>
              <a:rPr lang="cs-CZ" sz="3600" b="1" dirty="0"/>
              <a:t>potřeby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=  počátek </a:t>
            </a:r>
            <a:r>
              <a:rPr lang="cs-CZ" dirty="0"/>
              <a:t>aktivní činnosti člověka v informačním prostředí </a:t>
            </a:r>
            <a:endParaRPr lang="cs-CZ" dirty="0" smtClean="0"/>
          </a:p>
          <a:p>
            <a:r>
              <a:rPr lang="cs-CZ" dirty="0" smtClean="0"/>
              <a:t>= fundamentální </a:t>
            </a:r>
            <a:r>
              <a:rPr lang="cs-CZ" dirty="0"/>
              <a:t>krok k poznání a moudrosti, </a:t>
            </a:r>
            <a:r>
              <a:rPr lang="cs-CZ" dirty="0" smtClean="0"/>
              <a:t>neboť umožňuje zaměřit naši </a:t>
            </a:r>
            <a:r>
              <a:rPr lang="cs-CZ" dirty="0"/>
              <a:t>pozornost na jedno konkrétní </a:t>
            </a:r>
            <a:r>
              <a:rPr lang="cs-CZ" dirty="0" smtClean="0"/>
              <a:t>téma</a:t>
            </a:r>
          </a:p>
          <a:p>
            <a:r>
              <a:rPr lang="cs-CZ" dirty="0" smtClean="0"/>
              <a:t>Pouhá zvědavost </a:t>
            </a:r>
            <a:r>
              <a:rPr lang="cs-CZ" dirty="0" smtClean="0">
                <a:sym typeface="Wingdings" panose="05000000000000000000" pitchFamily="2" charset="2"/>
              </a:rPr>
              <a:t>  jako </a:t>
            </a:r>
            <a:r>
              <a:rPr lang="cs-CZ" dirty="0" smtClean="0"/>
              <a:t>nezvládnutá forma </a:t>
            </a:r>
            <a:r>
              <a:rPr lang="cs-CZ" dirty="0"/>
              <a:t>informační </a:t>
            </a:r>
            <a:r>
              <a:rPr lang="cs-CZ" dirty="0" smtClean="0"/>
              <a:t>potřeby - člověk ji sice </a:t>
            </a:r>
            <a:r>
              <a:rPr lang="cs-CZ" dirty="0"/>
              <a:t>definuje, ale nedokáže s ní efektivně </a:t>
            </a:r>
            <a:r>
              <a:rPr lang="cs-CZ" dirty="0" smtClean="0"/>
              <a:t>pracovat</a:t>
            </a:r>
          </a:p>
          <a:p>
            <a:r>
              <a:rPr lang="cs-CZ" dirty="0" smtClean="0"/>
              <a:t>dvě základní oblasti fáze definování potřeby,  kterými je třeba projít ve fázi definování jako takového – proces</a:t>
            </a:r>
          </a:p>
          <a:p>
            <a:pPr lvl="1"/>
            <a:r>
              <a:rPr lang="cs-CZ" b="1" dirty="0" smtClean="0"/>
              <a:t>1. práce s tématem </a:t>
            </a:r>
          </a:p>
          <a:p>
            <a:pPr lvl="1"/>
            <a:r>
              <a:rPr lang="cs-CZ" b="1" dirty="0" smtClean="0"/>
              <a:t>2. fáze hledání a inkubace nápadů – nezbytná  podmínky pro kreativní myšlení</a:t>
            </a:r>
          </a:p>
          <a:p>
            <a:pPr lvl="2"/>
            <a:r>
              <a:rPr lang="cs-CZ" dirty="0" smtClean="0"/>
              <a:t>hledání nápadů v kontextu</a:t>
            </a:r>
          </a:p>
          <a:p>
            <a:pPr lvl="2"/>
            <a:r>
              <a:rPr lang="cs-CZ" dirty="0" smtClean="0"/>
              <a:t>informační výzkum informačního analytiky</a:t>
            </a:r>
          </a:p>
          <a:p>
            <a:pPr lvl="2"/>
            <a:r>
              <a:rPr lang="cs-CZ" dirty="0" smtClean="0"/>
              <a:t>stále více profesí, kde je právě informační průzkum jednou z integrálních složek pracovní náplně – např. oblast vzdělávání na všech stupních  </a:t>
            </a:r>
          </a:p>
          <a:p>
            <a:pPr lvl="2"/>
            <a:r>
              <a:rPr lang="cs-CZ" dirty="0" smtClean="0"/>
              <a:t>znalost vlastního kontextu - pro práci s informacemi důležitá (obsažen i v dalších částech modelu)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4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Rozklad modelu - 2. </a:t>
            </a:r>
            <a:r>
              <a:rPr lang="cs-CZ" sz="3600" b="1" dirty="0" smtClean="0"/>
              <a:t>Hledání informace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Dříve doména knihovníků, dnes každodenní kompetence / potřeba každého jedince </a:t>
            </a:r>
          </a:p>
          <a:p>
            <a:r>
              <a:rPr lang="cs-CZ" dirty="0" smtClean="0"/>
              <a:t>Řada </a:t>
            </a:r>
            <a:r>
              <a:rPr lang="cs-CZ" dirty="0"/>
              <a:t>konkrétních projevů informačního </a:t>
            </a:r>
            <a:r>
              <a:rPr lang="cs-CZ" dirty="0" smtClean="0"/>
              <a:t>chování</a:t>
            </a:r>
          </a:p>
          <a:p>
            <a:pPr lvl="1"/>
            <a:r>
              <a:rPr lang="cs-CZ" dirty="0" smtClean="0"/>
              <a:t>vyhledávání </a:t>
            </a:r>
            <a:r>
              <a:rPr lang="cs-CZ" dirty="0"/>
              <a:t>v institucích či </a:t>
            </a:r>
            <a:r>
              <a:rPr lang="cs-CZ" dirty="0" smtClean="0"/>
              <a:t>databázích (získáváme </a:t>
            </a:r>
            <a:r>
              <a:rPr lang="cs-CZ" dirty="0"/>
              <a:t>pro určitou publikační činnost </a:t>
            </a:r>
            <a:r>
              <a:rPr lang="cs-CZ" dirty="0" smtClean="0"/>
              <a:t>zázemí</a:t>
            </a:r>
            <a:r>
              <a:rPr lang="cs-CZ" dirty="0"/>
              <a:t>, </a:t>
            </a:r>
            <a:r>
              <a:rPr lang="cs-CZ" dirty="0" smtClean="0"/>
              <a:t>databázi </a:t>
            </a:r>
            <a:r>
              <a:rPr lang="cs-CZ" dirty="0"/>
              <a:t>dat, </a:t>
            </a:r>
            <a:r>
              <a:rPr lang="cs-CZ" dirty="0" smtClean="0"/>
              <a:t>která </a:t>
            </a:r>
            <a:r>
              <a:rPr lang="cs-CZ" dirty="0"/>
              <a:t>budeme dále převádět na </a:t>
            </a:r>
            <a:r>
              <a:rPr lang="cs-CZ" dirty="0" smtClean="0"/>
              <a:t>informace…)</a:t>
            </a:r>
          </a:p>
          <a:p>
            <a:pPr lvl="1"/>
            <a:r>
              <a:rPr lang="cs-CZ" dirty="0" smtClean="0"/>
              <a:t>osoby</a:t>
            </a:r>
            <a:r>
              <a:rPr lang="cs-CZ" dirty="0"/>
              <a:t>, od kterých můžeme získávat určité </a:t>
            </a:r>
            <a:r>
              <a:rPr lang="cs-CZ" dirty="0" smtClean="0"/>
              <a:t>poznatky (metoda orální historie = vědeckou </a:t>
            </a:r>
            <a:r>
              <a:rPr lang="cs-CZ" dirty="0"/>
              <a:t>metodologií </a:t>
            </a:r>
            <a:r>
              <a:rPr lang="cs-CZ" dirty="0" smtClean="0"/>
              <a:t>systematický sběr a následného zpracování dat …</a:t>
            </a:r>
          </a:p>
        </p:txBody>
      </p:sp>
    </p:spTree>
    <p:extLst>
      <p:ext uri="{BB962C8B-B14F-4D97-AF65-F5344CB8AC3E}">
        <p14:creationId xmlns:p14="http://schemas.microsoft.com/office/powerpoint/2010/main" val="3319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Rozklad modelu - 2. Hledání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je </a:t>
            </a:r>
            <a:r>
              <a:rPr lang="cs-CZ" dirty="0"/>
              <a:t>možné rozlišit dvě </a:t>
            </a:r>
            <a:r>
              <a:rPr lang="cs-CZ" dirty="0" smtClean="0"/>
              <a:t>přechodové cesty (funkce)</a:t>
            </a:r>
          </a:p>
          <a:p>
            <a:pPr lvl="1"/>
            <a:r>
              <a:rPr lang="cs-CZ" dirty="0" smtClean="0"/>
              <a:t>1. oscilace </a:t>
            </a:r>
            <a:r>
              <a:rPr lang="cs-CZ" dirty="0"/>
              <a:t>mezi informační potřebou a </a:t>
            </a:r>
            <a:r>
              <a:rPr lang="cs-CZ" dirty="0" smtClean="0"/>
              <a:t>zdroji</a:t>
            </a:r>
          </a:p>
          <a:p>
            <a:pPr lvl="2"/>
            <a:r>
              <a:rPr lang="cs-CZ" dirty="0" smtClean="0"/>
              <a:t>k </a:t>
            </a:r>
            <a:r>
              <a:rPr lang="cs-CZ" dirty="0"/>
              <a:t>naší práci nemáme dostatek zdrojů, můžeme problém rozšířit, nebo v opačném </a:t>
            </a:r>
            <a:r>
              <a:rPr lang="cs-CZ" dirty="0" smtClean="0"/>
              <a:t>zúžit</a:t>
            </a:r>
          </a:p>
          <a:p>
            <a:pPr lvl="2"/>
            <a:r>
              <a:rPr lang="cs-CZ" dirty="0" smtClean="0"/>
              <a:t>měníme </a:t>
            </a:r>
            <a:r>
              <a:rPr lang="cs-CZ" dirty="0"/>
              <a:t>oblasti vyhledávání, jeho formu a </a:t>
            </a:r>
            <a:r>
              <a:rPr lang="cs-CZ" dirty="0" smtClean="0"/>
              <a:t>rozsah</a:t>
            </a:r>
          </a:p>
          <a:p>
            <a:pPr lvl="2"/>
            <a:r>
              <a:rPr lang="cs-CZ" dirty="0" smtClean="0"/>
              <a:t>přecházíme z </a:t>
            </a:r>
            <a:r>
              <a:rPr lang="cs-CZ" dirty="0"/>
              <a:t>personálních zdrojů k institucionálním (knihovna, galerie, museum, archiv atp</a:t>
            </a:r>
            <a:r>
              <a:rPr lang="cs-CZ" dirty="0" smtClean="0"/>
              <a:t>.)</a:t>
            </a:r>
          </a:p>
          <a:p>
            <a:pPr lvl="1"/>
            <a:r>
              <a:rPr lang="cs-CZ" dirty="0" smtClean="0"/>
              <a:t>2. hledání spojené s </a:t>
            </a:r>
            <a:r>
              <a:rPr lang="cs-CZ" dirty="0"/>
              <a:t>analýzou </a:t>
            </a:r>
            <a:r>
              <a:rPr lang="cs-CZ" dirty="0" smtClean="0"/>
              <a:t>samotnou</a:t>
            </a:r>
          </a:p>
          <a:p>
            <a:pPr lvl="2"/>
            <a:r>
              <a:rPr lang="cs-CZ" dirty="0" smtClean="0"/>
              <a:t>racionální reflexe </a:t>
            </a:r>
            <a:r>
              <a:rPr lang="cs-CZ" dirty="0"/>
              <a:t>obsahu </a:t>
            </a:r>
            <a:r>
              <a:rPr lang="cs-CZ" dirty="0" smtClean="0"/>
              <a:t>dokumentů</a:t>
            </a:r>
          </a:p>
          <a:p>
            <a:pPr lvl="2"/>
            <a:r>
              <a:rPr lang="cs-CZ" dirty="0" smtClean="0"/>
              <a:t>organizace dokumentů - znalosti lze zasazovat </a:t>
            </a:r>
            <a:r>
              <a:rPr lang="cs-CZ" dirty="0"/>
              <a:t>do určité struktury, určovat jejich počet, podobnost a vztah mezi </a:t>
            </a:r>
            <a:r>
              <a:rPr lang="cs-CZ" dirty="0" smtClean="0"/>
              <a:t>nimi </a:t>
            </a:r>
          </a:p>
          <a:p>
            <a:pPr lvl="2"/>
            <a:r>
              <a:rPr lang="cs-CZ" dirty="0" smtClean="0"/>
              <a:t>vzniká potřeba dohledávat </a:t>
            </a:r>
            <a:r>
              <a:rPr lang="cs-CZ" dirty="0"/>
              <a:t>další </a:t>
            </a:r>
            <a:r>
              <a:rPr lang="cs-CZ" dirty="0" smtClean="0"/>
              <a:t>data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044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 smtClean="0"/>
              <a:t>Rozklad modelu - 3. </a:t>
            </a:r>
            <a:r>
              <a:rPr lang="cs-CZ" sz="3600" b="1" dirty="0" smtClean="0"/>
              <a:t>Organizace poznatků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Najít to důležité, zasadit to do kontextu a uschovat  =  vytváření struktury poznatků</a:t>
            </a:r>
          </a:p>
          <a:p>
            <a:pPr lvl="1"/>
            <a:r>
              <a:rPr lang="cs-CZ" sz="2400" dirty="0" smtClean="0"/>
              <a:t>spojení s informačním </a:t>
            </a:r>
            <a:r>
              <a:rPr lang="cs-CZ" sz="2400" dirty="0" err="1" smtClean="0"/>
              <a:t>sebeřízením</a:t>
            </a:r>
            <a:endParaRPr lang="cs-CZ" sz="2400" dirty="0" smtClean="0"/>
          </a:p>
          <a:p>
            <a:pPr lvl="1"/>
            <a:r>
              <a:rPr lang="cs-CZ" sz="2400" dirty="0" smtClean="0"/>
              <a:t>akcentováno např. v novém KPI </a:t>
            </a:r>
          </a:p>
          <a:p>
            <a:r>
              <a:rPr lang="cs-CZ" sz="2400" dirty="0" smtClean="0"/>
              <a:t>Jeden </a:t>
            </a:r>
            <a:r>
              <a:rPr lang="cs-CZ" sz="2400" dirty="0"/>
              <a:t>z klíčových požadavků na znalostní a informační management </a:t>
            </a:r>
            <a:r>
              <a:rPr lang="cs-CZ" sz="2400" dirty="0" smtClean="0"/>
              <a:t> (nejde </a:t>
            </a:r>
            <a:r>
              <a:rPr lang="cs-CZ" sz="2400" dirty="0"/>
              <a:t>pouze o úkol informačních </a:t>
            </a:r>
            <a:r>
              <a:rPr lang="cs-CZ" sz="2400" dirty="0" smtClean="0"/>
              <a:t>systémů, </a:t>
            </a:r>
            <a:r>
              <a:rPr lang="cs-CZ" sz="2400" dirty="0"/>
              <a:t>ale také o </a:t>
            </a:r>
            <a:r>
              <a:rPr lang="cs-CZ" sz="2400" dirty="0" smtClean="0"/>
              <a:t>činnost člověka</a:t>
            </a:r>
          </a:p>
          <a:p>
            <a:pPr lvl="1"/>
            <a:r>
              <a:rPr lang="cs-CZ" sz="2000" dirty="0" smtClean="0"/>
              <a:t>1. třídění informací (lexikální analýza, informace, které jsou relevantní versus ty, které nepotřebujeme), </a:t>
            </a:r>
          </a:p>
          <a:p>
            <a:pPr lvl="1"/>
            <a:r>
              <a:rPr lang="cs-CZ" sz="2000" dirty="0" smtClean="0"/>
              <a:t>2. uchovávání informací (požadavky na stále lepší metody prohledávání, dolování dat, jejich analýzy) – vzdělávání v této oblasti nutností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8916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Rozklad modelu - 4. </a:t>
            </a:r>
            <a:r>
              <a:rPr lang="cs-CZ" sz="4000" b="1" dirty="0" smtClean="0"/>
              <a:t>Analýza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Robert Reich </a:t>
            </a:r>
            <a:r>
              <a:rPr lang="cs-CZ" sz="2800" dirty="0" smtClean="0"/>
              <a:t>(Dílo </a:t>
            </a:r>
            <a:r>
              <a:rPr lang="cs-CZ" sz="2800" dirty="0"/>
              <a:t>národů: příprava na kapitalismus 21. </a:t>
            </a:r>
            <a:r>
              <a:rPr lang="cs-CZ" sz="2800" dirty="0" smtClean="0"/>
              <a:t>století) – profese informačních analytiků</a:t>
            </a:r>
          </a:p>
          <a:p>
            <a:pPr lvl="1"/>
            <a:r>
              <a:rPr lang="cs-CZ" dirty="0" smtClean="0"/>
              <a:t>Příklad bankéře v 18. století  </a:t>
            </a:r>
          </a:p>
          <a:p>
            <a:r>
              <a:rPr lang="cs-CZ" sz="2800" dirty="0" smtClean="0"/>
              <a:t>V oblasti informačního vzdělávání a informační gramotnosti má velkou váhu - část práce s informacemi, která je bytostně spojená s rozumovou činností / zastupuje myšlení, které není možné nahradit stroji (divergentní)</a:t>
            </a:r>
          </a:p>
          <a:p>
            <a:r>
              <a:rPr lang="cs-CZ" sz="2800" dirty="0" smtClean="0"/>
              <a:t>Mnoho jednotlivých úkonů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93408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Rozklad modelu - 4. </a:t>
            </a:r>
            <a:r>
              <a:rPr lang="cs-CZ" sz="4000" b="1" dirty="0" smtClean="0"/>
              <a:t>Analýza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předporozumění</a:t>
            </a:r>
            <a:r>
              <a:rPr lang="cs-CZ" dirty="0" smtClean="0"/>
              <a:t> = PREKONCEPTY  </a:t>
            </a:r>
          </a:p>
          <a:p>
            <a:pPr lvl="1"/>
            <a:r>
              <a:rPr lang="cs-CZ" dirty="0" smtClean="0"/>
              <a:t>v kulturním kontextu (znalostí</a:t>
            </a:r>
            <a:r>
              <a:rPr lang="cs-CZ" dirty="0"/>
              <a:t>, sociálních vazeb, emocí, </a:t>
            </a:r>
            <a:r>
              <a:rPr lang="cs-CZ" dirty="0" smtClean="0"/>
              <a:t>kultury</a:t>
            </a:r>
          </a:p>
          <a:p>
            <a:pPr lvl="1"/>
            <a:r>
              <a:rPr lang="cs-CZ" dirty="0" smtClean="0"/>
              <a:t>reflexe </a:t>
            </a:r>
            <a:r>
              <a:rPr lang="cs-CZ" dirty="0"/>
              <a:t>jazyka jako nástroje pro myšlení a </a:t>
            </a:r>
            <a:r>
              <a:rPr lang="cs-CZ" dirty="0" smtClean="0"/>
              <a:t>komunikaci</a:t>
            </a:r>
          </a:p>
          <a:p>
            <a:pPr lvl="1"/>
            <a:endParaRPr lang="cs-CZ" dirty="0"/>
          </a:p>
          <a:p>
            <a:r>
              <a:rPr lang="cs-CZ" dirty="0" smtClean="0"/>
              <a:t>2. práce </a:t>
            </a:r>
            <a:r>
              <a:rPr lang="cs-CZ" dirty="0"/>
              <a:t>s hermeneutickou </a:t>
            </a:r>
            <a:r>
              <a:rPr lang="cs-CZ" dirty="0" smtClean="0"/>
              <a:t>metodou (člověk chápe strukturu vědy, která produkuje určité informace)</a:t>
            </a:r>
          </a:p>
          <a:p>
            <a:r>
              <a:rPr lang="cs-CZ" dirty="0" smtClean="0"/>
              <a:t>3. interpretace – nejen textu či obrazu, dalších výsledků ve vědě, v kultuře a umění</a:t>
            </a:r>
          </a:p>
          <a:p>
            <a:pPr lvl="1"/>
            <a:r>
              <a:rPr lang="cs-CZ" dirty="0" smtClean="0"/>
              <a:t>Identifikace jednotlivostí – syntéza – celek</a:t>
            </a:r>
          </a:p>
          <a:p>
            <a:r>
              <a:rPr lang="cs-CZ" dirty="0" smtClean="0"/>
              <a:t>4. hodnocení – v kontextu etiky / posouzení přínosu daného zdroje, jeho vztahu k informačnímu prostředí nebo jeho validitě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65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3600" dirty="0"/>
              <a:t>Rozklad </a:t>
            </a:r>
            <a:r>
              <a:rPr lang="cs-CZ" sz="3600" dirty="0" smtClean="0"/>
              <a:t>modelu - 5. </a:t>
            </a:r>
            <a:r>
              <a:rPr lang="cs-CZ" sz="3600" b="1" dirty="0" smtClean="0"/>
              <a:t>Tvorba </a:t>
            </a:r>
            <a:r>
              <a:rPr lang="cs-CZ" sz="3600" b="1" dirty="0"/>
              <a:t>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Co jsou dokumenty?</a:t>
            </a:r>
          </a:p>
          <a:p>
            <a:pPr lvl="1"/>
            <a:r>
              <a:rPr lang="cs-CZ" dirty="0" smtClean="0"/>
              <a:t>uspořádaný </a:t>
            </a:r>
            <a:r>
              <a:rPr lang="cs-CZ" dirty="0"/>
              <a:t>soubor dat, který byl podroben </a:t>
            </a:r>
            <a:r>
              <a:rPr lang="cs-CZ" dirty="0" smtClean="0"/>
              <a:t>analýze a ta dala </a:t>
            </a:r>
            <a:r>
              <a:rPr lang="cs-CZ" dirty="0"/>
              <a:t>datům jednoznačný </a:t>
            </a:r>
            <a:r>
              <a:rPr lang="cs-CZ" dirty="0" smtClean="0"/>
              <a:t>význam</a:t>
            </a:r>
          </a:p>
          <a:p>
            <a:pPr lvl="1"/>
            <a:r>
              <a:rPr lang="cs-CZ" dirty="0" smtClean="0"/>
              <a:t>entity</a:t>
            </a:r>
            <a:r>
              <a:rPr lang="cs-CZ" dirty="0"/>
              <a:t>, které mají trvalý charakter a jsou nezávislé na jejich </a:t>
            </a:r>
            <a:r>
              <a:rPr lang="cs-CZ" dirty="0" smtClean="0"/>
              <a:t>tvůrci</a:t>
            </a:r>
          </a:p>
          <a:p>
            <a:pPr lvl="2"/>
            <a:r>
              <a:rPr lang="cs-CZ" dirty="0" smtClean="0"/>
              <a:t>kniha</a:t>
            </a:r>
            <a:r>
              <a:rPr lang="cs-CZ" dirty="0"/>
              <a:t>, článek, obraz či </a:t>
            </a:r>
            <a:r>
              <a:rPr lang="cs-CZ" dirty="0" smtClean="0"/>
              <a:t>hudební</a:t>
            </a:r>
          </a:p>
          <a:p>
            <a:pPr lvl="2"/>
            <a:endParaRPr lang="cs-CZ" dirty="0" smtClean="0"/>
          </a:p>
          <a:p>
            <a:pPr marL="114300" indent="0">
              <a:buNone/>
            </a:pPr>
            <a:r>
              <a:rPr lang="cs-CZ" b="1" dirty="0" smtClean="0"/>
              <a:t>Př.: TVORBA TEXTOVÉHO DOKUMENTU </a:t>
            </a:r>
          </a:p>
          <a:p>
            <a:r>
              <a:rPr lang="cs-CZ" dirty="0" smtClean="0"/>
              <a:t>Jazyk </a:t>
            </a:r>
            <a:r>
              <a:rPr lang="cs-CZ" dirty="0"/>
              <a:t>jako nástroj, který nám může posloužit k pochopení světa a člověka</a:t>
            </a:r>
          </a:p>
          <a:p>
            <a:r>
              <a:rPr lang="cs-CZ" dirty="0"/>
              <a:t>Jazyk je nástrojem komunikace, umožňuje poznávat sebe i druhé</a:t>
            </a:r>
          </a:p>
          <a:p>
            <a:pPr lvl="1"/>
            <a:r>
              <a:rPr lang="cs-CZ" dirty="0"/>
              <a:t>návaznost na přechodovou funkci, která vede směrem ke komunikaci</a:t>
            </a:r>
          </a:p>
          <a:p>
            <a:pPr marL="514350" indent="-457200"/>
            <a:r>
              <a:rPr lang="cs-CZ" dirty="0"/>
              <a:t>Převod myšlenek do psané podoby</a:t>
            </a:r>
          </a:p>
          <a:p>
            <a:pPr marL="914400" lvl="1" indent="-457200"/>
            <a:r>
              <a:rPr lang="cs-CZ" dirty="0"/>
              <a:t>Gramatika, typografie </a:t>
            </a:r>
          </a:p>
          <a:p>
            <a:pPr marL="514350" indent="-457200"/>
            <a:r>
              <a:rPr lang="cs-CZ" dirty="0"/>
              <a:t>Přechodová funkce směrem k tvorbě znalostí - psaní může sloužit pro učení, jsou to znalosti, které během psaní používáme / běžná forma informačního chování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49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/>
              <a:t>Rozklad </a:t>
            </a:r>
            <a:r>
              <a:rPr lang="cs-CZ" sz="4000" dirty="0" smtClean="0"/>
              <a:t>modelu - </a:t>
            </a:r>
            <a:r>
              <a:rPr lang="cs-CZ" sz="4000" dirty="0"/>
              <a:t>6</a:t>
            </a:r>
            <a:r>
              <a:rPr lang="cs-CZ" sz="4000" dirty="0" smtClean="0"/>
              <a:t>. </a:t>
            </a:r>
            <a:r>
              <a:rPr lang="cs-CZ" sz="4000" b="1" dirty="0" smtClean="0"/>
              <a:t>Tvorba znalostí</a:t>
            </a:r>
            <a:br>
              <a:rPr lang="cs-CZ" sz="4000" b="1" dirty="0" smtClean="0"/>
            </a:b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cs-CZ" dirty="0" smtClean="0"/>
              <a:t>Interní </a:t>
            </a:r>
            <a:r>
              <a:rPr lang="cs-CZ" dirty="0"/>
              <a:t>reflexe analýzy, kterou má subjekt jako výsledek svého informačního chování v neuchovatelné a druhému nedostupné formě. </a:t>
            </a:r>
            <a:endParaRPr lang="cs-CZ" dirty="0" smtClean="0"/>
          </a:p>
          <a:p>
            <a:pPr fontAlgn="base"/>
            <a:r>
              <a:rPr lang="cs-CZ" dirty="0" smtClean="0"/>
              <a:t>Může </a:t>
            </a:r>
            <a:r>
              <a:rPr lang="cs-CZ" dirty="0"/>
              <a:t>jít o formu pedagogickou, kdy znalosti vytváříme nikoli v sobě, ale v nitru </a:t>
            </a:r>
            <a:r>
              <a:rPr lang="cs-CZ" dirty="0" err="1" smtClean="0"/>
              <a:t>edukovaného</a:t>
            </a:r>
            <a:endParaRPr lang="cs-CZ" dirty="0" smtClean="0"/>
          </a:p>
          <a:p>
            <a:pPr fontAlgn="base"/>
            <a:r>
              <a:rPr lang="cs-CZ" dirty="0" smtClean="0"/>
              <a:t>Každá </a:t>
            </a:r>
            <a:r>
              <a:rPr lang="cs-CZ" dirty="0"/>
              <a:t>znalost má dvě hlavní formy: </a:t>
            </a:r>
            <a:r>
              <a:rPr lang="cs-CZ" b="1" dirty="0"/>
              <a:t>nevyslovenou (</a:t>
            </a:r>
            <a:r>
              <a:rPr lang="cs-CZ" b="1" dirty="0" err="1" smtClean="0"/>
              <a:t>tacitní</a:t>
            </a:r>
            <a:r>
              <a:rPr lang="cs-CZ" b="1" dirty="0" smtClean="0"/>
              <a:t>) </a:t>
            </a:r>
            <a:r>
              <a:rPr lang="cs-CZ" dirty="0"/>
              <a:t>a </a:t>
            </a:r>
            <a:r>
              <a:rPr lang="cs-CZ" b="1" dirty="0" smtClean="0"/>
              <a:t>vyjádřenou (explicitní)</a:t>
            </a:r>
          </a:p>
          <a:p>
            <a:pPr lvl="1" fontAlgn="base"/>
            <a:r>
              <a:rPr lang="cs-CZ" dirty="0" smtClean="0"/>
              <a:t>Explicitní </a:t>
            </a:r>
            <a:r>
              <a:rPr lang="cs-CZ" dirty="0"/>
              <a:t>znalosti </a:t>
            </a:r>
            <a:r>
              <a:rPr lang="cs-CZ" dirty="0" smtClean="0"/>
              <a:t> uchováváme </a:t>
            </a:r>
            <a:r>
              <a:rPr lang="cs-CZ" dirty="0"/>
              <a:t>jako soubory pravidel, </a:t>
            </a:r>
            <a:r>
              <a:rPr lang="cs-CZ" dirty="0" smtClean="0"/>
              <a:t>dáváme </a:t>
            </a:r>
            <a:r>
              <a:rPr lang="cs-CZ" dirty="0"/>
              <a:t>je do informačních systémů </a:t>
            </a:r>
            <a:r>
              <a:rPr lang="cs-CZ" dirty="0" smtClean="0"/>
              <a:t> - patenty </a:t>
            </a:r>
            <a:r>
              <a:rPr lang="cs-CZ" dirty="0"/>
              <a:t>či ISO </a:t>
            </a:r>
            <a:r>
              <a:rPr lang="cs-CZ" dirty="0" smtClean="0"/>
              <a:t>normy</a:t>
            </a:r>
          </a:p>
          <a:p>
            <a:pPr lvl="1" fontAlgn="base"/>
            <a:r>
              <a:rPr lang="cs-CZ" dirty="0" err="1" smtClean="0"/>
              <a:t>Tacitní</a:t>
            </a:r>
            <a:r>
              <a:rPr lang="cs-CZ" dirty="0" smtClean="0"/>
              <a:t> - problém </a:t>
            </a:r>
            <a:r>
              <a:rPr lang="cs-CZ" dirty="0"/>
              <a:t>je, jak naložit s </a:t>
            </a:r>
            <a:r>
              <a:rPr lang="cs-CZ" dirty="0" err="1"/>
              <a:t>tacitními</a:t>
            </a:r>
            <a:r>
              <a:rPr lang="cs-CZ" dirty="0"/>
              <a:t> znalostmi, které jsou spíše zkušenostní a intuitivní </a:t>
            </a:r>
            <a:r>
              <a:rPr lang="cs-CZ" dirty="0" smtClean="0"/>
              <a:t>činností </a:t>
            </a:r>
          </a:p>
          <a:p>
            <a:pPr lvl="2" fontAlgn="base"/>
            <a:r>
              <a:rPr lang="cs-CZ" dirty="0" smtClean="0"/>
              <a:t>Snaha vytvořit </a:t>
            </a:r>
            <a:r>
              <a:rPr lang="cs-CZ" dirty="0"/>
              <a:t>explicitní znalosti na základě pravidelně se opakujících rozhodnutí, založených na </a:t>
            </a:r>
            <a:r>
              <a:rPr lang="cs-CZ" dirty="0" err="1"/>
              <a:t>tacitních</a:t>
            </a:r>
            <a:r>
              <a:rPr lang="cs-CZ" dirty="0"/>
              <a:t> </a:t>
            </a:r>
            <a:r>
              <a:rPr lang="cs-CZ" dirty="0" smtClean="0"/>
              <a:t>znalostech</a:t>
            </a:r>
          </a:p>
          <a:p>
            <a:pPr fontAlgn="base"/>
            <a:r>
              <a:rPr lang="cs-CZ" dirty="0" smtClean="0"/>
              <a:t>Pokud hovoříme o předávání znalostí, pak může jít o jejich převod na dokumentovou formu, což je již výše popsaná přechodová funkce, nebo o komunikaci a publikaci znalostí, což představuje druhou přechodovou funkci.</a:t>
            </a:r>
          </a:p>
          <a:p>
            <a:pPr fontAlgn="base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0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2800" dirty="0" smtClean="0"/>
              <a:t>ECDL – klasifikace přenositelných znalostí a dovedností </a:t>
            </a:r>
            <a:br>
              <a:rPr lang="cs-CZ" sz="2800" dirty="0" smtClean="0"/>
            </a:br>
            <a:r>
              <a:rPr lang="cs-CZ" sz="2800" dirty="0" smtClean="0"/>
              <a:t>viz: http://www.</a:t>
            </a:r>
            <a:r>
              <a:rPr lang="cs-CZ" sz="2800" dirty="0" err="1" smtClean="0"/>
              <a:t>ecdl.cz</a:t>
            </a:r>
            <a:r>
              <a:rPr lang="cs-CZ" sz="2800" dirty="0" smtClean="0"/>
              <a:t>/o_projektu.</a:t>
            </a:r>
            <a:r>
              <a:rPr lang="cs-CZ" sz="2800" dirty="0" err="1" smtClean="0"/>
              <a:t>php</a:t>
            </a:r>
            <a:endParaRPr lang="cs-CZ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14407"/>
            <a:ext cx="8368913" cy="524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cs-CZ" sz="3200" dirty="0"/>
              <a:t>Rozklad </a:t>
            </a:r>
            <a:r>
              <a:rPr lang="cs-CZ" sz="3200" dirty="0" smtClean="0"/>
              <a:t>modelu - </a:t>
            </a:r>
            <a:r>
              <a:rPr lang="cs-CZ" sz="3200" dirty="0"/>
              <a:t>7</a:t>
            </a:r>
            <a:r>
              <a:rPr lang="cs-CZ" sz="3200" dirty="0" smtClean="0"/>
              <a:t>. </a:t>
            </a:r>
            <a:r>
              <a:rPr lang="cs-CZ" sz="3200" b="1" dirty="0" smtClean="0"/>
              <a:t>Komunikace (publikování</a:t>
            </a:r>
            <a:r>
              <a:rPr lang="cs-CZ" sz="3200" dirty="0" smtClean="0"/>
              <a:t>)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Heslo </a:t>
            </a:r>
            <a:r>
              <a:rPr lang="cs-CZ" i="1" dirty="0" err="1" smtClean="0"/>
              <a:t>publish</a:t>
            </a:r>
            <a:r>
              <a:rPr lang="cs-CZ" i="1" dirty="0" smtClean="0"/>
              <a:t> </a:t>
            </a:r>
            <a:r>
              <a:rPr lang="cs-CZ" i="1" dirty="0" err="1"/>
              <a:t>or</a:t>
            </a:r>
            <a:r>
              <a:rPr lang="cs-CZ" i="1" dirty="0"/>
              <a:t> </a:t>
            </a:r>
            <a:r>
              <a:rPr lang="cs-CZ" i="1" dirty="0" err="1" smtClean="0"/>
              <a:t>perish</a:t>
            </a:r>
            <a:endParaRPr lang="cs-CZ" i="1" dirty="0" smtClean="0"/>
          </a:p>
          <a:p>
            <a:pPr lvl="1"/>
            <a:r>
              <a:rPr lang="cs-CZ" dirty="0" smtClean="0"/>
              <a:t>„masovost“ publikační činnosti</a:t>
            </a:r>
          </a:p>
          <a:p>
            <a:r>
              <a:rPr lang="cs-CZ" dirty="0" smtClean="0"/>
              <a:t>Součástí </a:t>
            </a:r>
            <a:r>
              <a:rPr lang="cs-CZ" dirty="0"/>
              <a:t>univerzitního vzdělání je tvorba a publikace nějakého odborného </a:t>
            </a:r>
            <a:r>
              <a:rPr lang="cs-CZ" dirty="0" smtClean="0"/>
              <a:t>textu</a:t>
            </a:r>
          </a:p>
          <a:p>
            <a:r>
              <a:rPr lang="cs-CZ" dirty="0" smtClean="0"/>
              <a:t>Open Access – kontext problematiky</a:t>
            </a:r>
          </a:p>
          <a:p>
            <a:r>
              <a:rPr lang="cs-CZ" dirty="0" smtClean="0"/>
              <a:t>Změna formy komunikace mezi čtenářem a autorem – možnost rychlé interakce formou komentářů, reakcí atp. – vliv na publikování</a:t>
            </a:r>
          </a:p>
          <a:p>
            <a:r>
              <a:rPr lang="cs-CZ" b="1" dirty="0" smtClean="0"/>
              <a:t>Versus fenomén uzavřených databází</a:t>
            </a:r>
            <a:r>
              <a:rPr lang="cs-CZ" dirty="0" smtClean="0"/>
              <a:t> a zdrojů informací – jeden z největších problémů současné informační společnosti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32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Informační sebeřízení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cs-CZ" dirty="0" smtClean="0"/>
              <a:t>Děje, </a:t>
            </a:r>
            <a:r>
              <a:rPr lang="cs-CZ" dirty="0"/>
              <a:t>akty či </a:t>
            </a:r>
            <a:r>
              <a:rPr lang="cs-CZ" dirty="0" smtClean="0"/>
              <a:t>pozadí </a:t>
            </a:r>
            <a:r>
              <a:rPr lang="cs-CZ" b="1" dirty="0"/>
              <a:t>chování</a:t>
            </a:r>
            <a:r>
              <a:rPr lang="cs-CZ" dirty="0"/>
              <a:t>, které se </a:t>
            </a:r>
            <a:r>
              <a:rPr lang="cs-CZ" dirty="0" smtClean="0"/>
              <a:t>promítá </a:t>
            </a:r>
            <a:r>
              <a:rPr lang="cs-CZ" dirty="0"/>
              <a:t>do celého procesu </a:t>
            </a:r>
            <a:r>
              <a:rPr lang="cs-CZ" dirty="0" smtClean="0"/>
              <a:t>vedoucího </a:t>
            </a:r>
            <a:r>
              <a:rPr lang="cs-CZ" dirty="0" smtClean="0"/>
              <a:t>k informační gramotnosti člověka </a:t>
            </a:r>
          </a:p>
          <a:p>
            <a:pPr fontAlgn="base"/>
            <a:r>
              <a:rPr lang="cs-CZ" dirty="0" smtClean="0"/>
              <a:t>Prvek integrálně přítomný </a:t>
            </a:r>
            <a:r>
              <a:rPr lang="cs-CZ" dirty="0"/>
              <a:t>v celém chování člověka v informační </a:t>
            </a:r>
            <a:r>
              <a:rPr lang="cs-CZ" dirty="0" smtClean="0"/>
              <a:t>společnosti</a:t>
            </a:r>
            <a:endParaRPr lang="cs-CZ" dirty="0"/>
          </a:p>
          <a:p>
            <a:pPr fontAlgn="base"/>
            <a:r>
              <a:rPr lang="cs-CZ" dirty="0" smtClean="0"/>
              <a:t>Až v heideggerovském </a:t>
            </a:r>
            <a:r>
              <a:rPr lang="cs-CZ" dirty="0"/>
              <a:t>slova </a:t>
            </a:r>
            <a:r>
              <a:rPr lang="cs-CZ" dirty="0" smtClean="0"/>
              <a:t>smyslu v </a:t>
            </a:r>
            <a:r>
              <a:rPr lang="cs-CZ" dirty="0"/>
              <a:t>sobě zahrnuje pojem kontextuální existence i vztahu k druhým a </a:t>
            </a:r>
            <a:r>
              <a:rPr lang="cs-CZ" dirty="0" smtClean="0"/>
              <a:t>sobě - </a:t>
            </a:r>
            <a:r>
              <a:rPr lang="cs-CZ" b="1" dirty="0" smtClean="0"/>
              <a:t>sociálně </a:t>
            </a:r>
            <a:r>
              <a:rPr lang="cs-CZ" b="1" dirty="0"/>
              <a:t>psychologický </a:t>
            </a:r>
            <a:r>
              <a:rPr lang="cs-CZ" b="1" dirty="0" smtClean="0"/>
              <a:t>rozměr</a:t>
            </a:r>
            <a:r>
              <a:rPr lang="cs-CZ" dirty="0" smtClean="0"/>
              <a:t> v </a:t>
            </a:r>
            <a:r>
              <a:rPr lang="cs-CZ" dirty="0"/>
              <a:t>modelu </a:t>
            </a:r>
            <a:r>
              <a:rPr lang="cs-CZ" b="1" dirty="0" smtClean="0"/>
              <a:t>důležitý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1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sz="3100" b="1" dirty="0" smtClean="0"/>
              <a:t/>
            </a:r>
            <a:br>
              <a:rPr lang="cs-CZ" sz="3100" b="1" dirty="0" smtClean="0"/>
            </a:br>
            <a:r>
              <a:rPr lang="cs-CZ" sz="3100" b="1" dirty="0" smtClean="0"/>
              <a:t>STANDARDY</a:t>
            </a:r>
            <a:r>
              <a:rPr lang="cs-CZ" sz="3100" dirty="0" smtClean="0"/>
              <a:t> </a:t>
            </a:r>
            <a:r>
              <a:rPr lang="cs-CZ" sz="3100" dirty="0"/>
              <a:t>informační gramotnosti vysokoškolského studenta (dle komise </a:t>
            </a:r>
            <a:r>
              <a:rPr lang="cs-CZ" sz="3100" dirty="0" smtClean="0"/>
              <a:t>IVIG, 2004/2007</a:t>
            </a:r>
            <a:r>
              <a:rPr lang="cs-CZ" sz="3100" b="1" dirty="0" smtClean="0"/>
              <a:t>)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340768"/>
            <a:ext cx="761047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8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Information Literacy Competency Standards for Higher 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ACRL 2000 (</a:t>
            </a:r>
            <a:r>
              <a:rPr lang="cs-CZ" b="1" dirty="0" err="1" smtClean="0"/>
              <a:t>Association</a:t>
            </a:r>
            <a:r>
              <a:rPr lang="cs-CZ" b="1" dirty="0" smtClean="0"/>
              <a:t>  </a:t>
            </a:r>
            <a:r>
              <a:rPr lang="cs-CZ" b="1" dirty="0" err="1" smtClean="0"/>
              <a:t>of</a:t>
            </a:r>
            <a:r>
              <a:rPr lang="cs-CZ" b="1" dirty="0" smtClean="0"/>
              <a:t> College </a:t>
            </a:r>
            <a:r>
              <a:rPr lang="cs-CZ" b="1" dirty="0" err="1" smtClean="0"/>
              <a:t>and</a:t>
            </a:r>
            <a:r>
              <a:rPr lang="cs-CZ" b="1" dirty="0" smtClean="0"/>
              <a:t> </a:t>
            </a:r>
            <a:r>
              <a:rPr lang="cs-CZ" b="1" dirty="0" err="1" smtClean="0"/>
              <a:t>Research</a:t>
            </a:r>
            <a:r>
              <a:rPr lang="cs-CZ" b="1" dirty="0" smtClean="0"/>
              <a:t> </a:t>
            </a:r>
            <a:r>
              <a:rPr lang="cs-CZ" b="1" dirty="0" err="1" smtClean="0"/>
              <a:t>Libraries</a:t>
            </a:r>
            <a:r>
              <a:rPr lang="cs-CZ" b="1" dirty="0" smtClean="0"/>
              <a:t>)</a:t>
            </a:r>
          </a:p>
          <a:p>
            <a:pPr lvl="1"/>
            <a:r>
              <a:rPr lang="cs-CZ" b="1" dirty="0" smtClean="0"/>
              <a:t>Divize </a:t>
            </a:r>
            <a:r>
              <a:rPr lang="cs-CZ" b="1" dirty="0" smtClean="0"/>
              <a:t>ALA</a:t>
            </a:r>
            <a:r>
              <a:rPr lang="cs-CZ" dirty="0" smtClean="0"/>
              <a:t>, od počátku volně spojen s IT =&gt; </a:t>
            </a:r>
            <a:r>
              <a:rPr lang="cs-CZ" dirty="0" err="1" smtClean="0"/>
              <a:t>Fluency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IT</a:t>
            </a:r>
          </a:p>
          <a:p>
            <a:r>
              <a:rPr lang="cs-CZ" dirty="0" smtClean="0"/>
              <a:t>5 standardů =&gt; 22 indikátorů =&gt; řada příkladů výstupů (velmi konkrétní)</a:t>
            </a:r>
          </a:p>
          <a:p>
            <a:pPr lvl="1"/>
            <a:r>
              <a:rPr lang="cs-CZ" b="1" dirty="0" smtClean="0"/>
              <a:t>Rozlišuje povahu a rozsah potřeby </a:t>
            </a:r>
            <a:r>
              <a:rPr lang="cs-CZ" dirty="0" smtClean="0"/>
              <a:t>(vyjádření potřeby, identifikace škály typů a formátů zdrojů, cena a výhody získané informace, </a:t>
            </a:r>
            <a:r>
              <a:rPr lang="cs-CZ" dirty="0" err="1" smtClean="0"/>
              <a:t>reevaluace</a:t>
            </a:r>
            <a:r>
              <a:rPr lang="cs-CZ" dirty="0" smtClean="0"/>
              <a:t> potřeby)</a:t>
            </a:r>
          </a:p>
          <a:p>
            <a:pPr lvl="1"/>
            <a:r>
              <a:rPr lang="cs-CZ" b="1" dirty="0" smtClean="0"/>
              <a:t>Dostane se k informaci účinně a efektivně </a:t>
            </a:r>
            <a:r>
              <a:rPr lang="cs-CZ" dirty="0" smtClean="0"/>
              <a:t>(výběr nejvhodnější metody a systému, efektivní strategie, získání informací online nebo F2F různými metodami, úprava strategie, řízení informací a zdrojů)</a:t>
            </a:r>
          </a:p>
          <a:p>
            <a:pPr lvl="1"/>
            <a:r>
              <a:rPr lang="cs-CZ" b="1" dirty="0" smtClean="0"/>
              <a:t>Kriticky hodnotí informace a zdroje </a:t>
            </a:r>
            <a:r>
              <a:rPr lang="cs-CZ" dirty="0" smtClean="0"/>
              <a:t>(shrnutí hlavních myšlenek, využití kritérií hodnocení informací a zdrojů, syntéza myšlenek pro nový koncept, srovnání nových a původních znalostí, dopad nové znalosti na hodnotový systém, validace interpretace, revize dotazu)</a:t>
            </a:r>
          </a:p>
          <a:p>
            <a:pPr lvl="1"/>
            <a:r>
              <a:rPr lang="cs-CZ" b="1" dirty="0" smtClean="0"/>
              <a:t>Použije informaci pro splnění účelu </a:t>
            </a:r>
            <a:r>
              <a:rPr lang="cs-CZ" dirty="0" smtClean="0"/>
              <a:t>(plánování a tvorba produktu, revize vývoje produktu, efektivní komunikace produktu)</a:t>
            </a:r>
          </a:p>
          <a:p>
            <a:pPr lvl="1"/>
            <a:r>
              <a:rPr lang="cs-CZ" b="1" dirty="0" smtClean="0"/>
              <a:t>Rozumí ekonomickým, právním a sociálním otázkám kontextu použití informace </a:t>
            </a:r>
            <a:r>
              <a:rPr lang="cs-CZ" dirty="0" smtClean="0"/>
              <a:t>(různé otázky kolem informace a IT, dodržování práva, regulací, politik, etikety, reflektuje použití zdrojů v komunikaci produktu)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467544" y="980728"/>
            <a:ext cx="7762056" cy="514543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b="1" dirty="0" smtClean="0">
                <a:solidFill>
                  <a:srgbClr val="92D050"/>
                </a:solidFill>
              </a:rPr>
              <a:t>AKTIVIZACE výuky – práce ve skupinách </a:t>
            </a:r>
          </a:p>
          <a:p>
            <a:endParaRPr lang="cs-CZ" dirty="0"/>
          </a:p>
          <a:p>
            <a:pPr lvl="1"/>
            <a:r>
              <a:rPr lang="cs-CZ" dirty="0" smtClean="0"/>
              <a:t>Základní porozumění modelům IG, komparativní analýza (Big 6,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Pillars</a:t>
            </a:r>
            <a:r>
              <a:rPr lang="cs-CZ" dirty="0" smtClean="0"/>
              <a:t>, Přechodový model dle KISK)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Seznámení se se standardy IG pro studenta VŠ dle IVIG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Návrh </a:t>
            </a:r>
            <a:r>
              <a:rPr lang="cs-CZ" dirty="0"/>
              <a:t>edukačního modulu </a:t>
            </a:r>
            <a:r>
              <a:rPr lang="cs-CZ" dirty="0" smtClean="0"/>
              <a:t>vycházejícího z vybraného modelu a odpovídajícího </a:t>
            </a:r>
            <a:r>
              <a:rPr lang="cs-CZ" dirty="0"/>
              <a:t>standardu  informačně gramotného studenta VŠ dle </a:t>
            </a:r>
            <a:r>
              <a:rPr lang="cs-CZ" dirty="0" smtClean="0"/>
              <a:t>IVIG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81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Odkazy na zdroje 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Viz jednotlivé </a:t>
            </a:r>
            <a:r>
              <a:rPr lang="cs-CZ" sz="2400" dirty="0" err="1" smtClean="0"/>
              <a:t>slidy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Další odkazy: </a:t>
            </a:r>
          </a:p>
          <a:p>
            <a:r>
              <a:rPr lang="cs-CZ" sz="2400" dirty="0" smtClean="0"/>
              <a:t>Model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Seven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Pillars</a:t>
            </a:r>
            <a:r>
              <a:rPr lang="cs-CZ" sz="2400" i="1" dirty="0" smtClean="0"/>
              <a:t> </a:t>
            </a:r>
            <a:r>
              <a:rPr lang="cs-CZ" sz="2400" dirty="0" smtClean="0"/>
              <a:t>např.: </a:t>
            </a:r>
            <a:r>
              <a:rPr lang="cs-CZ" sz="2400" u="sng" dirty="0">
                <a:hlinkClick r:id="rId2"/>
              </a:rPr>
              <a:t>http://</a:t>
            </a:r>
            <a:r>
              <a:rPr lang="cs-CZ" sz="2400" u="sng" dirty="0" smtClean="0">
                <a:hlinkClick r:id="rId2"/>
              </a:rPr>
              <a:t>www.</a:t>
            </a:r>
            <a:r>
              <a:rPr lang="cs-CZ" sz="2400" u="sng" dirty="0" err="1" smtClean="0">
                <a:hlinkClick r:id="rId2"/>
              </a:rPr>
              <a:t>sconul.ac.uk</a:t>
            </a:r>
            <a:r>
              <a:rPr lang="cs-CZ" sz="2400" u="sng" dirty="0" smtClean="0">
                <a:hlinkClick r:id="rId2"/>
              </a:rPr>
              <a:t>/</a:t>
            </a:r>
            <a:r>
              <a:rPr lang="cs-CZ" sz="2400" u="sng" dirty="0" err="1" smtClean="0">
                <a:hlinkClick r:id="rId2"/>
              </a:rPr>
              <a:t>sites</a:t>
            </a:r>
            <a:r>
              <a:rPr lang="cs-CZ" sz="2400" u="sng" dirty="0" smtClean="0">
                <a:hlinkClick r:id="rId2"/>
              </a:rPr>
              <a:t>/default/</a:t>
            </a:r>
            <a:r>
              <a:rPr lang="cs-CZ" sz="2400" u="sng" dirty="0" err="1" smtClean="0">
                <a:hlinkClick r:id="rId2"/>
              </a:rPr>
              <a:t>files</a:t>
            </a:r>
            <a:r>
              <a:rPr lang="cs-CZ" sz="2400" u="sng" dirty="0" smtClean="0">
                <a:hlinkClick r:id="rId2"/>
              </a:rPr>
              <a:t>/</a:t>
            </a:r>
            <a:r>
              <a:rPr lang="cs-CZ" sz="2400" u="sng" dirty="0" err="1" smtClean="0">
                <a:hlinkClick r:id="rId2"/>
              </a:rPr>
              <a:t>documents</a:t>
            </a:r>
            <a:r>
              <a:rPr lang="cs-CZ" sz="2400" u="sng" dirty="0" smtClean="0">
                <a:hlinkClick r:id="rId2"/>
              </a:rPr>
              <a:t>/</a:t>
            </a:r>
            <a:r>
              <a:rPr lang="cs-CZ" sz="2400" u="sng" dirty="0" err="1" smtClean="0">
                <a:hlinkClick r:id="rId2"/>
              </a:rPr>
              <a:t>coremodel.pdf</a:t>
            </a:r>
            <a:endParaRPr lang="cs-CZ" sz="2400" u="sng" dirty="0" smtClean="0"/>
          </a:p>
          <a:p>
            <a:r>
              <a:rPr lang="en-US" sz="2000" dirty="0" smtClean="0"/>
              <a:t>Thomas P. Mackey and </a:t>
            </a:r>
            <a:r>
              <a:rPr lang="en-US" sz="2000" dirty="0" err="1" smtClean="0"/>
              <a:t>Trudi</a:t>
            </a:r>
            <a:r>
              <a:rPr lang="en-US" sz="2000" dirty="0" smtClean="0"/>
              <a:t> E. Jacobson. “Reframing Information Literacy as a </a:t>
            </a:r>
            <a:r>
              <a:rPr lang="en-US" sz="2000" dirty="0" err="1" smtClean="0"/>
              <a:t>Metaliteracy</a:t>
            </a:r>
            <a:r>
              <a:rPr lang="en-US" sz="2000" dirty="0" smtClean="0"/>
              <a:t>.” </a:t>
            </a:r>
            <a:r>
              <a:rPr lang="en-US" sz="2000" i="1" dirty="0" smtClean="0"/>
              <a:t>College and Research Libraries</a:t>
            </a:r>
            <a:r>
              <a:rPr lang="en-US" sz="2000" dirty="0" smtClean="0"/>
              <a:t> 72, no. 1 (2011): 62–78.</a:t>
            </a:r>
            <a:endParaRPr lang="cs-CZ" sz="2400" dirty="0"/>
          </a:p>
          <a:p>
            <a:r>
              <a:rPr lang="cs-CZ" sz="2400" dirty="0" smtClean="0"/>
              <a:t> Přechodový model KISK, např.: </a:t>
            </a:r>
            <a:r>
              <a:rPr lang="cs-CZ" sz="2400" u="sng" dirty="0">
                <a:hlinkClick r:id="rId3"/>
              </a:rPr>
              <a:t>http://itlib.cvtisr.sk/archiv/2013/4/</a:t>
            </a:r>
            <a:r>
              <a:rPr lang="cs-CZ" sz="2400" u="sng" dirty="0" err="1">
                <a:hlinkClick r:id="rId3"/>
              </a:rPr>
              <a:t>prechodovy</a:t>
            </a:r>
            <a:r>
              <a:rPr lang="cs-CZ" sz="2400" u="sng" dirty="0">
                <a:hlinkClick r:id="rId3"/>
              </a:rPr>
              <a:t>-</a:t>
            </a:r>
            <a:r>
              <a:rPr lang="cs-CZ" sz="2400" u="sng" dirty="0" err="1">
                <a:hlinkClick r:id="rId3"/>
              </a:rPr>
              <a:t>model-info</a:t>
            </a:r>
            <a:r>
              <a:rPr lang="cs-CZ" sz="2400" u="sng" dirty="0">
                <a:hlinkClick r:id="rId3"/>
              </a:rPr>
              <a:t>rmacni-gramotnosti-i..html?page_id=2551</a:t>
            </a:r>
            <a:endParaRPr lang="cs-CZ" sz="2400" dirty="0"/>
          </a:p>
          <a:p>
            <a:r>
              <a:rPr lang="cs-CZ" sz="2400" dirty="0" smtClean="0"/>
              <a:t>K metodice lekcí dle Přechodového modelu </a:t>
            </a:r>
            <a:r>
              <a:rPr lang="cs-CZ" sz="2400" dirty="0"/>
              <a:t>KISK např.: </a:t>
            </a:r>
            <a:endParaRPr lang="cs-CZ" sz="2400" dirty="0" smtClean="0"/>
          </a:p>
          <a:p>
            <a:pPr lvl="1"/>
            <a:r>
              <a:rPr lang="cs-CZ" sz="2000" dirty="0"/>
              <a:t>MAZÁČOVÁ, Pavlína. Metodika lekcí informačního vzdělávání na Masarykově univerzitě v Brně (s akcentem pedagogického konstruktivismu). In Silvia </a:t>
            </a:r>
            <a:r>
              <a:rPr lang="cs-CZ" sz="2000" dirty="0" err="1"/>
              <a:t>Stasselová</a:t>
            </a:r>
            <a:r>
              <a:rPr lang="cs-CZ" sz="2000" dirty="0"/>
              <a:t>, Jitka </a:t>
            </a:r>
            <a:r>
              <a:rPr lang="cs-CZ" sz="2000" dirty="0" err="1"/>
              <a:t>Kmeťová</a:t>
            </a:r>
            <a:r>
              <a:rPr lang="cs-CZ" sz="2000" dirty="0"/>
              <a:t>, Henrieta </a:t>
            </a:r>
            <a:r>
              <a:rPr lang="cs-CZ" sz="2000" dirty="0" err="1"/>
              <a:t>Gábrišová</a:t>
            </a:r>
            <a:r>
              <a:rPr lang="cs-CZ" sz="2000" dirty="0"/>
              <a:t>. INFOS 2015. 38. </a:t>
            </a:r>
            <a:r>
              <a:rPr lang="cs-CZ" sz="2000" dirty="0" err="1"/>
              <a:t>medzinárodné</a:t>
            </a:r>
            <a:r>
              <a:rPr lang="cs-CZ" sz="2000" dirty="0"/>
              <a:t> informatické sympózium o postavení a úlohách </a:t>
            </a:r>
            <a:r>
              <a:rPr lang="cs-CZ" sz="2000" dirty="0" err="1"/>
              <a:t>pamäťových</a:t>
            </a:r>
            <a:r>
              <a:rPr lang="cs-CZ" sz="2000" dirty="0"/>
              <a:t> </a:t>
            </a:r>
            <a:r>
              <a:rPr lang="cs-CZ" sz="2000" dirty="0" err="1"/>
              <a:t>inštitúcií</a:t>
            </a:r>
            <a:r>
              <a:rPr lang="cs-CZ" sz="2000" dirty="0"/>
              <a:t> v oblasti </a:t>
            </a:r>
            <a:r>
              <a:rPr lang="cs-CZ" sz="2000" dirty="0" err="1"/>
              <a:t>rozvoja</a:t>
            </a:r>
            <a:r>
              <a:rPr lang="cs-CZ" sz="2000" dirty="0"/>
              <a:t> </a:t>
            </a:r>
            <a:r>
              <a:rPr lang="cs-CZ" sz="2000" dirty="0" err="1"/>
              <a:t>kultúry</a:t>
            </a:r>
            <a:r>
              <a:rPr lang="cs-CZ" sz="2000" dirty="0"/>
              <a:t>, </a:t>
            </a:r>
            <a:r>
              <a:rPr lang="cs-CZ" sz="2000" dirty="0" err="1"/>
              <a:t>vedy</a:t>
            </a:r>
            <a:r>
              <a:rPr lang="cs-CZ" sz="2000" dirty="0"/>
              <a:t>, techniky a </a:t>
            </a:r>
            <a:r>
              <a:rPr lang="cs-CZ" sz="2000" dirty="0" err="1"/>
              <a:t>vzdelávania</a:t>
            </a:r>
            <a:r>
              <a:rPr lang="cs-CZ" sz="2000" dirty="0"/>
              <a:t>. Bratislava: </a:t>
            </a:r>
            <a:r>
              <a:rPr lang="cs-CZ" sz="2000" dirty="0" err="1"/>
              <a:t>Spolok</a:t>
            </a:r>
            <a:r>
              <a:rPr lang="cs-CZ" sz="2000" dirty="0"/>
              <a:t> slovenských </a:t>
            </a:r>
            <a:r>
              <a:rPr lang="cs-CZ" sz="2000" dirty="0" err="1"/>
              <a:t>knihovníkov</a:t>
            </a:r>
            <a:r>
              <a:rPr lang="cs-CZ" sz="2000" dirty="0"/>
              <a:t> a </a:t>
            </a:r>
            <a:r>
              <a:rPr lang="cs-CZ" sz="2000" dirty="0" err="1"/>
              <a:t>knižníc</a:t>
            </a:r>
            <a:r>
              <a:rPr lang="cs-CZ" sz="2000" dirty="0"/>
              <a:t>, 2015. s. 257-270, 14 s. ISBN 978-80-89586-08-0</a:t>
            </a:r>
            <a:r>
              <a:rPr lang="cs-CZ" sz="2000" dirty="0" smtClean="0"/>
              <a:t>. Také v elektronické verzi: </a:t>
            </a:r>
            <a:endParaRPr lang="cs-CZ" sz="2000" dirty="0">
              <a:hlinkClick r:id="rId4"/>
            </a:endParaRPr>
          </a:p>
          <a:p>
            <a:pPr lvl="2"/>
            <a:r>
              <a:rPr lang="cs-CZ" sz="1600" dirty="0" smtClean="0">
                <a:hlinkClick r:id="rId4"/>
              </a:rPr>
              <a:t>http</a:t>
            </a:r>
            <a:r>
              <a:rPr lang="cs-CZ" sz="1600" dirty="0">
                <a:hlinkClick r:id="rId4"/>
              </a:rPr>
              <a:t>://</a:t>
            </a:r>
            <a:r>
              <a:rPr lang="cs-CZ" sz="1600" dirty="0" smtClean="0">
                <a:hlinkClick r:id="rId4"/>
              </a:rPr>
              <a:t>www.infolib.sk/files/infos_2015_prezentacie/zbornik-infos-2015-web.pdf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975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1997 - </a:t>
            </a:r>
            <a:r>
              <a:rPr lang="cs-CZ" b="1" dirty="0" smtClean="0"/>
              <a:t>Digitální gramotnost </a:t>
            </a:r>
            <a:r>
              <a:rPr lang="cs-CZ" dirty="0" smtClean="0"/>
              <a:t>„</a:t>
            </a:r>
            <a:r>
              <a:rPr lang="en-US" dirty="0" smtClean="0"/>
              <a:t>ability to access networked computer </a:t>
            </a:r>
            <a:r>
              <a:rPr lang="en-US" b="1" dirty="0" smtClean="0"/>
              <a:t>resources</a:t>
            </a:r>
            <a:r>
              <a:rPr lang="en-US" dirty="0" smtClean="0"/>
              <a:t> and use them</a:t>
            </a:r>
            <a:r>
              <a:rPr lang="cs-CZ" dirty="0" smtClean="0"/>
              <a:t>“, ale také důraz na kritické myšlení a hodnocení online</a:t>
            </a:r>
          </a:p>
          <a:p>
            <a:r>
              <a:rPr lang="cs-CZ" b="1" dirty="0" smtClean="0"/>
              <a:t>e-</a:t>
            </a:r>
            <a:r>
              <a:rPr lang="cs-CZ" b="1" dirty="0" err="1" smtClean="0"/>
              <a:t>literacy</a:t>
            </a:r>
            <a:r>
              <a:rPr lang="cs-CZ" dirty="0" smtClean="0"/>
              <a:t>: používáno jako synonymum pro počítačovou nebo digitální gramotnost, resp. spojení informační, mediální, ICT a „morální“ gramotnosti</a:t>
            </a:r>
            <a:endParaRPr lang="cs-CZ" b="1" dirty="0" smtClean="0"/>
          </a:p>
          <a:p>
            <a:r>
              <a:rPr lang="cs-CZ" b="1" dirty="0" err="1" smtClean="0"/>
              <a:t>Kybergramotnost</a:t>
            </a:r>
            <a:r>
              <a:rPr lang="cs-CZ" dirty="0" smtClean="0"/>
              <a:t> – využití internetu pro aktivní </a:t>
            </a:r>
            <a:r>
              <a:rPr lang="cs-CZ" b="1" dirty="0" smtClean="0"/>
              <a:t>politické</a:t>
            </a:r>
            <a:r>
              <a:rPr lang="cs-CZ" dirty="0" smtClean="0"/>
              <a:t>, </a:t>
            </a:r>
            <a:r>
              <a:rPr lang="cs-CZ" b="1" dirty="0" smtClean="0"/>
              <a:t>kreativní</a:t>
            </a:r>
            <a:r>
              <a:rPr lang="cs-CZ" dirty="0" smtClean="0"/>
              <a:t> a umělecké vyjádření </a:t>
            </a:r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Další koncepty gramotností – </a:t>
            </a:r>
            <a:br>
              <a:rPr lang="cs-CZ" dirty="0" smtClean="0"/>
            </a:br>
            <a:r>
              <a:rPr lang="cs-CZ" dirty="0" smtClean="0"/>
              <a:t>větší akcent ICT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Mediální gramotnost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1992 poprvé definována jako „t</a:t>
            </a:r>
            <a:r>
              <a:rPr lang="en-US" dirty="0" smtClean="0"/>
              <a:t>he ability of a citizen to access, analyze, and produce information for specific </a:t>
            </a:r>
            <a:r>
              <a:rPr lang="en-US" b="1" dirty="0" smtClean="0"/>
              <a:t>outcomes</a:t>
            </a:r>
            <a:r>
              <a:rPr lang="cs-CZ" dirty="0" smtClean="0"/>
              <a:t>“</a:t>
            </a:r>
          </a:p>
          <a:p>
            <a:endParaRPr lang="cs-CZ" dirty="0" smtClean="0"/>
          </a:p>
          <a:p>
            <a:r>
              <a:rPr lang="cs-CZ" b="1" dirty="0" smtClean="0"/>
              <a:t>Výrazněji prosazena až po 2008 ve významu</a:t>
            </a:r>
            <a:r>
              <a:rPr lang="cs-CZ" dirty="0" smtClean="0"/>
              <a:t>: „f</a:t>
            </a:r>
            <a:r>
              <a:rPr lang="en-US" dirty="0" err="1" smtClean="0"/>
              <a:t>ramework</a:t>
            </a:r>
            <a:r>
              <a:rPr lang="en-US" dirty="0" smtClean="0"/>
              <a:t> to access, analyze, evaluate, create and participate using </a:t>
            </a:r>
            <a:r>
              <a:rPr lang="en-US" b="1" dirty="0" smtClean="0"/>
              <a:t>messages</a:t>
            </a:r>
            <a:r>
              <a:rPr lang="en-US" dirty="0" smtClean="0"/>
              <a:t> in a variety of forms</a:t>
            </a:r>
            <a:r>
              <a:rPr lang="cs-CZ" dirty="0" smtClean="0"/>
              <a:t>“ </a:t>
            </a:r>
          </a:p>
          <a:p>
            <a:pPr lvl="1"/>
            <a:r>
              <a:rPr lang="cs-CZ" dirty="0" smtClean="0"/>
              <a:t>formy se vztahují především </a:t>
            </a:r>
            <a:r>
              <a:rPr lang="cs-CZ" sz="3600" b="1" dirty="0" smtClean="0"/>
              <a:t>k různým médiím v každodenním životě</a:t>
            </a:r>
          </a:p>
          <a:p>
            <a:endParaRPr lang="cs-CZ" dirty="0" smtClean="0"/>
          </a:p>
          <a:p>
            <a:r>
              <a:rPr lang="cs-CZ" dirty="0" smtClean="0"/>
              <a:t>Stále blízké informační gramotnosti, ale </a:t>
            </a:r>
            <a:r>
              <a:rPr lang="cs-CZ" b="1" dirty="0" smtClean="0"/>
              <a:t>zdůrazněny: </a:t>
            </a:r>
          </a:p>
          <a:p>
            <a:pPr lvl="1"/>
            <a:r>
              <a:rPr lang="cs-CZ" b="1" dirty="0" smtClean="0"/>
              <a:t>tvorba informací</a:t>
            </a:r>
          </a:p>
          <a:p>
            <a:pPr lvl="1"/>
            <a:r>
              <a:rPr lang="cs-CZ" b="1" dirty="0" smtClean="0"/>
              <a:t>podílení se na zprávě</a:t>
            </a:r>
          </a:p>
          <a:p>
            <a:pPr lvl="1"/>
            <a:r>
              <a:rPr lang="cs-CZ" b="1" dirty="0" smtClean="0"/>
              <a:t>hodnocení zpráv s odkazem na demokratický přístup </a:t>
            </a:r>
            <a:r>
              <a:rPr lang="cs-CZ" dirty="0" smtClean="0"/>
              <a:t>– nejen jak číst, ale i vstřebat informaci (součástí je také formování hodnot)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66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Klíčové </a:t>
            </a:r>
            <a:r>
              <a:rPr lang="cs-CZ" b="1" dirty="0" smtClean="0"/>
              <a:t>přemýšlení nad kontextem vzniku informace </a:t>
            </a:r>
            <a:r>
              <a:rPr lang="cs-CZ" dirty="0" smtClean="0"/>
              <a:t>– důvod, autor, formát…; zpravodajství, inzerát, </a:t>
            </a:r>
            <a:r>
              <a:rPr lang="cs-CZ" dirty="0" err="1" smtClean="0"/>
              <a:t>infografika</a:t>
            </a:r>
            <a:r>
              <a:rPr lang="cs-CZ" dirty="0" smtClean="0"/>
              <a:t>…</a:t>
            </a:r>
          </a:p>
          <a:p>
            <a:endParaRPr lang="cs-CZ" dirty="0" smtClean="0"/>
          </a:p>
          <a:p>
            <a:r>
              <a:rPr lang="cs-CZ" dirty="0" smtClean="0"/>
              <a:t>Podmínky práce s informací v kontextu mediální gramotnosti </a:t>
            </a:r>
          </a:p>
          <a:p>
            <a:pPr lvl="1"/>
            <a:r>
              <a:rPr lang="cs-CZ" dirty="0" smtClean="0"/>
              <a:t>Vše v médiích prošlo výběrem a zpracováním dle daných pravidel</a:t>
            </a:r>
          </a:p>
          <a:p>
            <a:pPr lvl="1"/>
            <a:r>
              <a:rPr lang="cs-CZ" dirty="0" smtClean="0"/>
              <a:t>Při zpracování nutné zestručnění a interpretace</a:t>
            </a:r>
          </a:p>
          <a:p>
            <a:pPr lvl="1"/>
            <a:r>
              <a:rPr lang="cs-CZ" dirty="0" smtClean="0"/>
              <a:t>Příjemce sdělení dle svých zkušeností a života sdělení vyhodnocuje</a:t>
            </a:r>
          </a:p>
          <a:p>
            <a:pPr lvl="1"/>
            <a:r>
              <a:rPr lang="cs-CZ" dirty="0" smtClean="0"/>
              <a:t>Existuje obrovské množství variant vyjádření stejného sdělení (nejen dle formátu média)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Bez ohledu na náš zájem </a:t>
            </a:r>
            <a:r>
              <a:rPr lang="cs-CZ" b="1" dirty="0" smtClean="0"/>
              <a:t>média formují názor na svět</a:t>
            </a:r>
            <a:r>
              <a:rPr lang="cs-CZ" dirty="0" smtClean="0"/>
              <a:t>, ale třeba i </a:t>
            </a:r>
            <a:r>
              <a:rPr lang="cs-CZ" b="1" dirty="0" smtClean="0"/>
              <a:t>každodennost  = denní harmonogram </a:t>
            </a:r>
            <a:r>
              <a:rPr lang="cs-CZ" dirty="0" smtClean="0"/>
              <a:t>(TV)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Mediální gramotnost</a:t>
            </a:r>
            <a:endParaRPr lang="cs-CZ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Zaměřena spíše „tradičně“ na </a:t>
            </a:r>
            <a:r>
              <a:rPr lang="cs-CZ" b="1" dirty="0" smtClean="0"/>
              <a:t>pasivní</a:t>
            </a:r>
            <a:r>
              <a:rPr lang="cs-CZ" dirty="0" smtClean="0"/>
              <a:t> příjem sdělení (vyhledání, hodnocení) oproti současnému přístupu </a:t>
            </a:r>
            <a:r>
              <a:rPr lang="cs-CZ" b="1" dirty="0" smtClean="0"/>
              <a:t>aktivní </a:t>
            </a:r>
            <a:r>
              <a:rPr lang="cs-CZ" dirty="0" smtClean="0"/>
              <a:t>interakce se sdělením (hledání, tvorba, publikování)</a:t>
            </a:r>
          </a:p>
          <a:p>
            <a:r>
              <a:rPr lang="cs-CZ" dirty="0" smtClean="0"/>
              <a:t>Propojena především s formálním vzděláváním jako </a:t>
            </a:r>
            <a:r>
              <a:rPr lang="cs-CZ" b="1" dirty="0" smtClean="0"/>
              <a:t>průřezové téma RVP „mediální výchova“ </a:t>
            </a:r>
          </a:p>
          <a:p>
            <a:r>
              <a:rPr lang="cs-CZ" dirty="0" smtClean="0"/>
              <a:t>Nejednotná metodika edukace, mnoho vzdělávacích aktérů (podpora grantů EU) </a:t>
            </a:r>
          </a:p>
          <a:p>
            <a:r>
              <a:rPr lang="cs-CZ" dirty="0" smtClean="0"/>
              <a:t>Projekt </a:t>
            </a:r>
            <a:r>
              <a:rPr lang="cs-CZ" dirty="0" smtClean="0">
                <a:hlinkClick r:id="rId2"/>
              </a:rPr>
              <a:t>Jeden svět na školách</a:t>
            </a:r>
            <a:endParaRPr lang="cs-CZ" dirty="0" smtClean="0"/>
          </a:p>
          <a:p>
            <a:r>
              <a:rPr lang="cs-CZ" dirty="0" smtClean="0"/>
              <a:t>Projekt </a:t>
            </a:r>
            <a:r>
              <a:rPr lang="cs-CZ" dirty="0" smtClean="0">
                <a:hlinkClick r:id="rId3"/>
              </a:rPr>
              <a:t>MEDIAGRAM  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cs-CZ" sz="4000" dirty="0" smtClean="0"/>
              <a:t>Mediální gramotnost v ČR</a:t>
            </a:r>
            <a:endParaRPr lang="cs-CZ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3793</Words>
  <Application>Microsoft Office PowerPoint</Application>
  <PresentationFormat>Předvádění na obrazovce (4:3)</PresentationFormat>
  <Paragraphs>343</Paragraphs>
  <Slides>55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Motiv systému Office</vt:lpstr>
      <vt:lpstr>EDUKACE informační gramotnosti v MODELECH a standardech</vt:lpstr>
      <vt:lpstr>Koncepty gramotností  </vt:lpstr>
      <vt:lpstr>Související koncepty</vt:lpstr>
      <vt:lpstr>Další koncepty gramotností –  větší akcent ICT</vt:lpstr>
      <vt:lpstr>ECDL – klasifikace přenositelných znalostí a dovedností  viz: http://www.ecdl.cz/o_projektu.php</vt:lpstr>
      <vt:lpstr>Další koncepty gramotností –  větší akcent ICT</vt:lpstr>
      <vt:lpstr>Mediální gramotnost</vt:lpstr>
      <vt:lpstr>Mediální gramotnost</vt:lpstr>
      <vt:lpstr>Mediální gramotnost v ČR</vt:lpstr>
      <vt:lpstr>Mediální gramotnost v ČR Jeden svět na školách  - https://www.jsns.cz/projekty/medialni-vzdelavani</vt:lpstr>
      <vt:lpstr>Mediální gramotnost v ČR Metoda 5 klíčových otázek</vt:lpstr>
      <vt:lpstr>Mediální gramotnost v ČR Metoda 5 klíčových otázek</vt:lpstr>
      <vt:lpstr>Práce s metodou 5 otázek</vt:lpstr>
      <vt:lpstr>Další koncepty – specializace, personalizace</vt:lpstr>
      <vt:lpstr>Informační gramotnost a jiné gramotnosti – aktuální vymezení dle EU</vt:lpstr>
      <vt:lpstr>Hledání vztahů mezi ML a IL   </vt:lpstr>
      <vt:lpstr>Mediální a informační gramotnost (MIG/MIL)</vt:lpstr>
      <vt:lpstr>Koncept MIL dle UNESCO více viz: http://www.unesco.org/new/en/communication-and-information/media-development/media-literacy/mil-as-composite-concept/</vt:lpstr>
      <vt:lpstr>Prezentace aplikace PowerPoint</vt:lpstr>
      <vt:lpstr>ČR a MIL – formální vzdělávání</vt:lpstr>
      <vt:lpstr>ČR a MIL – metodika NIQES</vt:lpstr>
      <vt:lpstr>Modely informační gramotnosti</vt:lpstr>
      <vt:lpstr>MODELY informační gramotnosti</vt:lpstr>
      <vt:lpstr>Modely a standardy informační gramotnosti </vt:lpstr>
      <vt:lpstr>Porozumění modelům IG</vt:lpstr>
      <vt:lpstr>Vybrané modely IG – cílové skupiny  od ZŠ po zaměstnance </vt:lpstr>
      <vt:lpstr>Rozvíjení informační gramotnosti – model BIG 6 </vt:lpstr>
      <vt:lpstr>Model Big6</vt:lpstr>
      <vt:lpstr>Big6 - rozklad</vt:lpstr>
      <vt:lpstr>Prezentace aplikace PowerPoint</vt:lpstr>
      <vt:lpstr>Přechodový model IG  dle KISK - 2012</vt:lpstr>
      <vt:lpstr>Prezentace aplikace PowerPoint</vt:lpstr>
      <vt:lpstr>Vybrané modely IG – cílové skupiny  od K12 po zaměstnance </vt:lpstr>
      <vt:lpstr>Prezentace aplikace PowerPoint</vt:lpstr>
      <vt:lpstr>Model informační a kritické gramotnosti Marklesse a Streafielda</vt:lpstr>
      <vt:lpstr>Model Seven Pillars IL (SCONUL) </vt:lpstr>
      <vt:lpstr>Model Seven Pillars IL (SCONUL) – rozklad jednotlivých pilířů</vt:lpstr>
      <vt:lpstr>Model Seven Pillars IL (SCONUL) – revize 2011</vt:lpstr>
      <vt:lpstr>Prezentace aplikace PowerPoint</vt:lpstr>
      <vt:lpstr>Mechanismus fungování Přechodového modelu IG dle KISK  a popis jeho jednotlivých částí</vt:lpstr>
      <vt:lpstr>Přechodový model IG – koncept  pro studenty VŠ </vt:lpstr>
      <vt:lpstr>Rozklad modelu  - 1. Definování potřeby</vt:lpstr>
      <vt:lpstr>Rozklad modelu - 2. Hledání informace</vt:lpstr>
      <vt:lpstr>Rozklad modelu - 2. Hledání</vt:lpstr>
      <vt:lpstr>Rozklad modelu - 3. Organizace poznatků</vt:lpstr>
      <vt:lpstr>Rozklad modelu - 4. Analýza</vt:lpstr>
      <vt:lpstr>Rozklad modelu - 4. Analýza</vt:lpstr>
      <vt:lpstr>Rozklad modelu - 5. Tvorba dokumentů</vt:lpstr>
      <vt:lpstr> Rozklad modelu - 6. Tvorba znalostí </vt:lpstr>
      <vt:lpstr>Rozklad modelu - 7. Komunikace (publikování)</vt:lpstr>
      <vt:lpstr> Informační sebeřízení </vt:lpstr>
      <vt:lpstr> STANDARDY informační gramotnosti vysokoškolského studenta (dle komise IVIG, 2004/2007)  </vt:lpstr>
      <vt:lpstr>Information Literacy Competency Standards for Higher Education</vt:lpstr>
      <vt:lpstr>Prezentace aplikace PowerPoint</vt:lpstr>
      <vt:lpstr>Odkazy na zdroje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Definování informační gramotnosti v MODELECH</dc:title>
  <dc:creator>user</dc:creator>
  <cp:lastModifiedBy>Projekt INTERES</cp:lastModifiedBy>
  <cp:revision>55</cp:revision>
  <dcterms:created xsi:type="dcterms:W3CDTF">2016-03-10T18:06:59Z</dcterms:created>
  <dcterms:modified xsi:type="dcterms:W3CDTF">2018-10-05T05:45:44Z</dcterms:modified>
</cp:coreProperties>
</file>