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3" r:id="rId4"/>
    <p:sldId id="304" r:id="rId5"/>
    <p:sldId id="305" r:id="rId6"/>
    <p:sldId id="306" r:id="rId7"/>
    <p:sldId id="307" r:id="rId8"/>
    <p:sldId id="308" r:id="rId9"/>
    <p:sldId id="312" r:id="rId10"/>
    <p:sldId id="309" r:id="rId11"/>
    <p:sldId id="313" r:id="rId12"/>
    <p:sldId id="310" r:id="rId13"/>
    <p:sldId id="314" r:id="rId14"/>
    <p:sldId id="315" r:id="rId15"/>
    <p:sldId id="311" r:id="rId16"/>
    <p:sldId id="261" r:id="rId17"/>
    <p:sldId id="258" r:id="rId18"/>
    <p:sldId id="262" r:id="rId19"/>
    <p:sldId id="266" r:id="rId20"/>
    <p:sldId id="267" r:id="rId21"/>
    <p:sldId id="268" r:id="rId22"/>
    <p:sldId id="269" r:id="rId23"/>
    <p:sldId id="270" r:id="rId24"/>
    <p:sldId id="263" r:id="rId25"/>
    <p:sldId id="264" r:id="rId26"/>
    <p:sldId id="265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2" r:id="rId46"/>
    <p:sldId id="281" r:id="rId47"/>
    <p:sldId id="280" r:id="rId48"/>
    <p:sldId id="291" r:id="rId49"/>
    <p:sldId id="295" r:id="rId50"/>
    <p:sldId id="293" r:id="rId51"/>
    <p:sldId id="294" r:id="rId52"/>
    <p:sldId id="296" r:id="rId53"/>
    <p:sldId id="297" r:id="rId54"/>
    <p:sldId id="298" r:id="rId55"/>
    <p:sldId id="299" r:id="rId56"/>
    <p:sldId id="300" r:id="rId57"/>
    <p:sldId id="301" r:id="rId58"/>
    <p:sldId id="302" r:id="rId5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3" autoAdjust="0"/>
    <p:restoredTop sz="94660"/>
  </p:normalViewPr>
  <p:slideViewPr>
    <p:cSldViewPr>
      <p:cViewPr varScale="1">
        <p:scale>
          <a:sx n="109" d="100"/>
          <a:sy n="109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CB6D-7C41-43D3-BE3D-79D690537DF8}" type="datetimeFigureOut">
              <a:rPr lang="cs-CZ" smtClean="0"/>
              <a:pPr/>
              <a:t>14.12.2018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D64A-626F-436B-A79B-3600E1B3E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CB6D-7C41-43D3-BE3D-79D690537DF8}" type="datetimeFigureOut">
              <a:rPr lang="cs-CZ" smtClean="0"/>
              <a:pPr/>
              <a:t>14.12.2018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D64A-626F-436B-A79B-3600E1B3E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CB6D-7C41-43D3-BE3D-79D690537DF8}" type="datetimeFigureOut">
              <a:rPr lang="cs-CZ" smtClean="0"/>
              <a:pPr/>
              <a:t>14.12.2018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D64A-626F-436B-A79B-3600E1B3E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CB6D-7C41-43D3-BE3D-79D690537DF8}" type="datetimeFigureOut">
              <a:rPr lang="cs-CZ" smtClean="0"/>
              <a:pPr/>
              <a:t>14.12.2018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D64A-626F-436B-A79B-3600E1B3E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CB6D-7C41-43D3-BE3D-79D690537DF8}" type="datetimeFigureOut">
              <a:rPr lang="cs-CZ" smtClean="0"/>
              <a:pPr/>
              <a:t>14.12.2018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D64A-626F-436B-A79B-3600E1B3E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CB6D-7C41-43D3-BE3D-79D690537DF8}" type="datetimeFigureOut">
              <a:rPr lang="cs-CZ" smtClean="0"/>
              <a:pPr/>
              <a:t>14.12.2018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D64A-626F-436B-A79B-3600E1B3E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CB6D-7C41-43D3-BE3D-79D690537DF8}" type="datetimeFigureOut">
              <a:rPr lang="cs-CZ" smtClean="0"/>
              <a:pPr/>
              <a:t>14.12.2018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D64A-626F-436B-A79B-3600E1B3E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CB6D-7C41-43D3-BE3D-79D690537DF8}" type="datetimeFigureOut">
              <a:rPr lang="cs-CZ" smtClean="0"/>
              <a:pPr/>
              <a:t>14.12.2018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D64A-626F-436B-A79B-3600E1B3E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CB6D-7C41-43D3-BE3D-79D690537DF8}" type="datetimeFigureOut">
              <a:rPr lang="cs-CZ" smtClean="0"/>
              <a:pPr/>
              <a:t>14.12.2018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D64A-626F-436B-A79B-3600E1B3E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CB6D-7C41-43D3-BE3D-79D690537DF8}" type="datetimeFigureOut">
              <a:rPr lang="cs-CZ" smtClean="0"/>
              <a:pPr/>
              <a:t>14.12.2018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D64A-626F-436B-A79B-3600E1B3E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CB6D-7C41-43D3-BE3D-79D690537DF8}" type="datetimeFigureOut">
              <a:rPr lang="cs-CZ" smtClean="0"/>
              <a:pPr/>
              <a:t>14.12.2018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D64A-626F-436B-A79B-3600E1B3E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4CB6D-7C41-43D3-BE3D-79D690537DF8}" type="datetimeFigureOut">
              <a:rPr lang="cs-CZ" smtClean="0"/>
              <a:pPr/>
              <a:t>14.12.2018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FD64A-626F-436B-A79B-3600E1B3E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icr.cz/Prave-menu/Mezinarodni-setreni/PIS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icr.cz/Prave-menu/Mezinarodni-setreni/PIRL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icr.cz/Prave-menu/Mezinarodni-setreni/ICILS/Sekundarni-analyzy/Ceska-skolni-inspekce-zverejnuje-druhou-analyticko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erasmusplus.cz/cz/site-a-centralizovane-aktivity-epale/" TargetMode="External"/><Relationship Id="rId2" Type="http://schemas.openxmlformats.org/officeDocument/2006/relationships/hyperlink" Target="http://www.ala.org/acr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cils.cz/articles/files/ICILS_2013_Narodni_zprava_CZE.pdf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lsedesignunit.com/EUKidsOnline/" TargetMode="External"/><Relationship Id="rId2" Type="http://schemas.openxmlformats.org/officeDocument/2006/relationships/hyperlink" Target="http://www.snk.sk/images/snk/casopis_kniznica/2003/november_december/522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Informační vzdělávání </a:t>
            </a:r>
            <a:br>
              <a:rPr lang="cs-CZ" b="1" dirty="0" smtClean="0">
                <a:solidFill>
                  <a:srgbClr val="00B050"/>
                </a:solidFill>
              </a:rPr>
            </a:br>
            <a:r>
              <a:rPr lang="cs-CZ" b="1" dirty="0" smtClean="0">
                <a:solidFill>
                  <a:srgbClr val="00B050"/>
                </a:solidFill>
              </a:rPr>
              <a:t>v kontextu výzkumů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Předmět Informační vzdělávání</a:t>
            </a:r>
          </a:p>
          <a:p>
            <a:endParaRPr lang="cs-CZ" dirty="0" smtClean="0"/>
          </a:p>
          <a:p>
            <a:r>
              <a:rPr lang="cs-CZ" sz="2000" dirty="0" smtClean="0"/>
              <a:t>Pavlína </a:t>
            </a:r>
            <a:r>
              <a:rPr lang="cs-CZ" sz="2000" dirty="0" smtClean="0"/>
              <a:t>Mazáčová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ln w="381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cs-CZ" dirty="0"/>
              <a:t>Shrnutí zjištění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Téměř dvě třetiny učitelů (64 %) ZŠ využívají samy nebo se žáky digitální technologie i mimo výuku pro účely daného </a:t>
            </a:r>
            <a:r>
              <a:rPr lang="cs-CZ" dirty="0" smtClean="0"/>
              <a:t>předmětu</a:t>
            </a:r>
          </a:p>
          <a:p>
            <a:r>
              <a:rPr lang="cs-CZ" dirty="0" smtClean="0"/>
              <a:t>Nejčastěji </a:t>
            </a:r>
            <a:r>
              <a:rPr lang="cs-CZ" dirty="0"/>
              <a:t>(v 49 %) pro svou přípravu nebo přípravu </a:t>
            </a:r>
            <a:r>
              <a:rPr lang="cs-CZ" dirty="0" smtClean="0"/>
              <a:t>žáků</a:t>
            </a:r>
          </a:p>
          <a:p>
            <a:r>
              <a:rPr lang="cs-CZ" dirty="0" smtClean="0"/>
              <a:t>dále </a:t>
            </a:r>
            <a:r>
              <a:rPr lang="cs-CZ" dirty="0"/>
              <a:t>pro zjišťování informací (v 35 %) </a:t>
            </a:r>
            <a:endParaRPr lang="cs-CZ" dirty="0" smtClean="0"/>
          </a:p>
          <a:p>
            <a:r>
              <a:rPr lang="cs-CZ" dirty="0" smtClean="0"/>
              <a:t>nebo </a:t>
            </a:r>
            <a:r>
              <a:rPr lang="cs-CZ" dirty="0"/>
              <a:t>tvorbu prezentací (v 24 %). </a:t>
            </a:r>
            <a:endParaRPr lang="cs-CZ" dirty="0" smtClean="0"/>
          </a:p>
          <a:p>
            <a:r>
              <a:rPr lang="cs-CZ" dirty="0" smtClean="0"/>
              <a:t>Sdílení </a:t>
            </a:r>
            <a:r>
              <a:rPr lang="cs-CZ" dirty="0"/>
              <a:t>dokumentů se žáky využívali učitelé jen v 5 % </a:t>
            </a:r>
            <a:r>
              <a:rPr lang="cs-CZ" dirty="0" smtClean="0"/>
              <a:t>případů</a:t>
            </a:r>
          </a:p>
          <a:p>
            <a:r>
              <a:rPr lang="cs-CZ" dirty="0" smtClean="0"/>
              <a:t>Jedna </a:t>
            </a:r>
            <a:r>
              <a:rPr lang="cs-CZ" dirty="0"/>
              <a:t>pětina učitelů uvedla, že své žáky vůbec neučí využívat elektronické komunikační nástroje pro další vzdělávání.</a:t>
            </a:r>
          </a:p>
        </p:txBody>
      </p:sp>
    </p:spTree>
    <p:extLst>
      <p:ext uri="{BB962C8B-B14F-4D97-AF65-F5344CB8AC3E}">
        <p14:creationId xmlns:p14="http://schemas.microsoft.com/office/powerpoint/2010/main" val="2987525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 w="381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cs-CZ" dirty="0"/>
              <a:t>Shrnutí zjištění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083" y="1124744"/>
            <a:ext cx="8133833" cy="509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41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ln w="381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cs-CZ" dirty="0"/>
              <a:t>Shrnutí zjištění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Jen u třech čtvrtin učitelů ZŠ, kteří ve svých hodinách vytvářeli výstupy vyžadující práci s informacemi nebo řešení problémových úloh, byly tyto výstupy dostatečně kvalitní ve vztahu k danému cíli a účelu. </a:t>
            </a:r>
            <a:endParaRPr lang="cs-CZ" dirty="0" smtClean="0"/>
          </a:p>
          <a:p>
            <a:r>
              <a:rPr lang="cs-CZ" dirty="0" smtClean="0"/>
              <a:t>U </a:t>
            </a:r>
            <a:r>
              <a:rPr lang="cs-CZ" dirty="0"/>
              <a:t>více než poloviny (53 %) byla zvolena vhodná forma odpovídající zamýšlenému záměru, a také lze s těmito výstupy znovu pracovat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U </a:t>
            </a:r>
            <a:r>
              <a:rPr lang="cs-CZ" dirty="0"/>
              <a:t>podstatné skupiny učitelů </a:t>
            </a:r>
            <a:r>
              <a:rPr lang="cs-CZ" dirty="0" smtClean="0"/>
              <a:t>je znalost </a:t>
            </a:r>
            <a:r>
              <a:rPr lang="cs-CZ" dirty="0"/>
              <a:t>nebezpečí v </a:t>
            </a:r>
            <a:r>
              <a:rPr lang="cs-CZ" dirty="0" err="1" smtClean="0"/>
              <a:t>kyber</a:t>
            </a:r>
            <a:r>
              <a:rPr lang="cs-CZ" dirty="0" smtClean="0"/>
              <a:t> </a:t>
            </a:r>
            <a:r>
              <a:rPr lang="cs-CZ" dirty="0"/>
              <a:t>prostoru velmi </a:t>
            </a:r>
            <a:r>
              <a:rPr lang="cs-CZ" dirty="0" smtClean="0"/>
              <a:t>nízká</a:t>
            </a:r>
          </a:p>
          <a:p>
            <a:r>
              <a:rPr lang="cs-CZ" dirty="0" smtClean="0"/>
              <a:t>Pouze </a:t>
            </a:r>
            <a:r>
              <a:rPr lang="cs-CZ" dirty="0"/>
              <a:t>v 12 % škol byla pravidla jasně i srozumitelně definována, pokrývala kybernetickou bezpečnost a ochranu zdraví žáků, zabývala se i etickými pravidly i ochranou duševního vlastnictví a byla vyvážená (postihovala činnost jak žáků, tak učitelů) </a:t>
            </a:r>
          </a:p>
        </p:txBody>
      </p:sp>
    </p:spTree>
    <p:extLst>
      <p:ext uri="{BB962C8B-B14F-4D97-AF65-F5344CB8AC3E}">
        <p14:creationId xmlns:p14="http://schemas.microsoft.com/office/powerpoint/2010/main" val="2201428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38100">
            <a:solidFill>
              <a:srgbClr val="00B050"/>
            </a:solidFill>
          </a:ln>
        </p:spPr>
        <p:txBody>
          <a:bodyPr/>
          <a:lstStyle/>
          <a:p>
            <a:r>
              <a:rPr lang="cs-CZ" dirty="0"/>
              <a:t>Shrnutí zjištění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718" y="2276872"/>
            <a:ext cx="8710564" cy="386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78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ln w="38100">
            <a:solidFill>
              <a:srgbClr val="00B050"/>
            </a:solidFill>
          </a:ln>
        </p:spPr>
        <p:txBody>
          <a:bodyPr/>
          <a:lstStyle/>
          <a:p>
            <a:r>
              <a:rPr lang="cs-CZ" dirty="0"/>
              <a:t>Shrnutí zjištění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947" y="2204864"/>
            <a:ext cx="8388106" cy="391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27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ln w="38100">
            <a:solidFill>
              <a:srgbClr val="00B050"/>
            </a:solidFill>
          </a:ln>
        </p:spPr>
        <p:txBody>
          <a:bodyPr/>
          <a:lstStyle/>
          <a:p>
            <a:r>
              <a:rPr lang="cs-CZ" dirty="0"/>
              <a:t>Shrnutí zjištění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613" y="1412776"/>
            <a:ext cx="7410773" cy="507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90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cs-CZ" sz="3600" b="1" dirty="0" smtClean="0"/>
              <a:t>PISA</a:t>
            </a:r>
            <a:r>
              <a:rPr lang="cs-CZ" sz="3600" dirty="0" smtClean="0"/>
              <a:t> (</a:t>
            </a:r>
            <a:r>
              <a:rPr lang="cs-CZ" sz="3600" i="1" dirty="0" err="1" smtClean="0"/>
              <a:t>Programme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for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International</a:t>
            </a:r>
            <a:r>
              <a:rPr lang="cs-CZ" sz="3600" i="1" dirty="0" smtClean="0"/>
              <a:t> Student </a:t>
            </a:r>
            <a:r>
              <a:rPr lang="cs-CZ" sz="3600" i="1" dirty="0" err="1" smtClean="0"/>
              <a:t>Assesment</a:t>
            </a:r>
            <a:r>
              <a:rPr lang="cs-CZ" sz="3600" dirty="0" smtClean="0"/>
              <a:t>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Největší </a:t>
            </a:r>
            <a:r>
              <a:rPr lang="cs-CZ" dirty="0"/>
              <a:t>a nejdůležitější mezinárodní šetření v oblasti měření výsledků vzdělávání, které v současné době ve světě </a:t>
            </a:r>
            <a:r>
              <a:rPr lang="cs-CZ" dirty="0" smtClean="0"/>
              <a:t>probíhá</a:t>
            </a:r>
          </a:p>
          <a:p>
            <a:r>
              <a:rPr lang="cs-CZ" dirty="0" smtClean="0"/>
              <a:t>Výzkum jednou </a:t>
            </a:r>
            <a:r>
              <a:rPr lang="cs-CZ" dirty="0"/>
              <a:t>z aktivit Organizace pro hospodářskou spolupráci a rozvoj (OECD</a:t>
            </a:r>
            <a:r>
              <a:rPr lang="cs-CZ" dirty="0" smtClean="0"/>
              <a:t>)</a:t>
            </a:r>
          </a:p>
          <a:p>
            <a:r>
              <a:rPr lang="cs-CZ" dirty="0" smtClean="0"/>
              <a:t>Šetření zaměřeno </a:t>
            </a:r>
            <a:r>
              <a:rPr lang="cs-CZ" dirty="0"/>
              <a:t>na zjišťování úrovně gramotností patnáctiletých žáků, kteří se ve většině zúčastněných zemí nacházejí v posledních ročnících povinné školní </a:t>
            </a:r>
            <a:r>
              <a:rPr lang="cs-CZ" dirty="0" smtClean="0"/>
              <a:t>docházky</a:t>
            </a:r>
          </a:p>
          <a:p>
            <a:r>
              <a:rPr lang="cs-CZ" dirty="0" smtClean="0"/>
              <a:t>Výzkum koncipován </a:t>
            </a:r>
            <a:r>
              <a:rPr lang="cs-CZ" dirty="0"/>
              <a:t>tak, aby poskytoval tvůrcům školské politiky v jednotlivých zemích všechny důležité informace o fungování jejich školských </a:t>
            </a:r>
            <a:r>
              <a:rPr lang="cs-CZ" dirty="0" smtClean="0"/>
              <a:t>systémů</a:t>
            </a:r>
          </a:p>
          <a:p>
            <a:r>
              <a:rPr lang="cs-CZ" dirty="0" smtClean="0"/>
              <a:t>Testování ve </a:t>
            </a:r>
            <a:r>
              <a:rPr lang="cs-CZ" dirty="0"/>
              <a:t>tříletých </a:t>
            </a:r>
            <a:r>
              <a:rPr lang="cs-CZ" dirty="0" smtClean="0"/>
              <a:t>cyklech (pokaždé detailně  pouze v jedné z gramotností)  </a:t>
            </a:r>
          </a:p>
          <a:p>
            <a:r>
              <a:rPr lang="cs-CZ" dirty="0" smtClean="0"/>
              <a:t>V </a:t>
            </a:r>
            <a:r>
              <a:rPr lang="cs-CZ" dirty="0"/>
              <a:t>ČR </a:t>
            </a:r>
            <a:r>
              <a:rPr lang="cs-CZ" dirty="0" smtClean="0"/>
              <a:t>realizuje testování Česká </a:t>
            </a:r>
            <a:r>
              <a:rPr lang="cs-CZ" dirty="0"/>
              <a:t>školní </a:t>
            </a:r>
            <a:r>
              <a:rPr lang="cs-CZ" dirty="0" smtClean="0"/>
              <a:t>inspekce – výstupy v podobě výzkumných zpráv viz její </a:t>
            </a:r>
            <a:r>
              <a:rPr lang="cs-CZ" dirty="0"/>
              <a:t>web -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www.csicr.cz/Prave-menu/Mezinarodni-setreni/PISA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cs-CZ" sz="3600" b="1" dirty="0" smtClean="0"/>
              <a:t>PISA  - výstupy aktuálně 2016 (od r. 2000)</a:t>
            </a:r>
            <a:endParaRPr lang="cs-CZ" sz="3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66941"/>
            <a:ext cx="8229600" cy="379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cs-CZ" sz="3600" b="1" dirty="0" smtClean="0"/>
              <a:t>PIRLS</a:t>
            </a:r>
            <a:r>
              <a:rPr lang="cs-CZ" sz="3600" dirty="0" smtClean="0"/>
              <a:t> </a:t>
            </a:r>
            <a:r>
              <a:rPr lang="cs-CZ" sz="3600" i="1" dirty="0" smtClean="0"/>
              <a:t>(</a:t>
            </a:r>
            <a:r>
              <a:rPr lang="en-US" sz="3600" i="1" dirty="0" smtClean="0"/>
              <a:t>Progress </a:t>
            </a:r>
            <a:r>
              <a:rPr lang="en-US" sz="3600" i="1" dirty="0"/>
              <a:t>in </a:t>
            </a:r>
            <a:r>
              <a:rPr lang="en-US" sz="3600" i="1" dirty="0" smtClean="0"/>
              <a:t>International</a:t>
            </a:r>
            <a:r>
              <a:rPr lang="cs-CZ" sz="3600" i="1" dirty="0" smtClean="0"/>
              <a:t/>
            </a:r>
            <a:br>
              <a:rPr lang="cs-CZ" sz="3600" i="1" dirty="0" smtClean="0"/>
            </a:br>
            <a:r>
              <a:rPr lang="en-US" sz="3600" i="1" dirty="0" smtClean="0"/>
              <a:t>Reading </a:t>
            </a:r>
            <a:r>
              <a:rPr lang="en-US" sz="3600" i="1" dirty="0"/>
              <a:t>Literacy Study)</a:t>
            </a:r>
            <a:endParaRPr lang="cs-CZ" sz="36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Mezinárodní </a:t>
            </a:r>
            <a:r>
              <a:rPr lang="cs-CZ" dirty="0"/>
              <a:t>výzkum </a:t>
            </a:r>
            <a:r>
              <a:rPr lang="cs-CZ" dirty="0" smtClean="0"/>
              <a:t>úrovně čtenářské gramotnosti žáků </a:t>
            </a:r>
            <a:r>
              <a:rPr lang="cs-CZ" dirty="0"/>
              <a:t>4. ročníku základní </a:t>
            </a:r>
            <a:r>
              <a:rPr lang="cs-CZ" dirty="0" smtClean="0"/>
              <a:t>školy</a:t>
            </a:r>
          </a:p>
          <a:p>
            <a:r>
              <a:rPr lang="cs-CZ" b="1" dirty="0" smtClean="0"/>
              <a:t>Čtenářská gramotnost </a:t>
            </a:r>
            <a:r>
              <a:rPr lang="cs-CZ" dirty="0" smtClean="0"/>
              <a:t>v pojetí PIRLS:</a:t>
            </a:r>
          </a:p>
          <a:p>
            <a:pPr lvl="1"/>
            <a:r>
              <a:rPr lang="cs-CZ" dirty="0" smtClean="0"/>
              <a:t>„…schopnost </a:t>
            </a:r>
            <a:r>
              <a:rPr lang="cs-CZ" dirty="0"/>
              <a:t>rozumět formám psaného jazyka, které vyžaduje společnost a/nebo oceňují jednotlivci, a tyto formy používat. Mladí čtenáři mohou odvozovat význam z široké škály textů. Čtou, aby se učili, aby se zapojili do společenství čtenářů a pro zábavu.“</a:t>
            </a:r>
            <a:endParaRPr lang="cs-CZ" dirty="0" smtClean="0"/>
          </a:p>
          <a:p>
            <a:r>
              <a:rPr lang="cs-CZ" dirty="0" smtClean="0"/>
              <a:t>Proč právě ve 4. ročnících?</a:t>
            </a:r>
          </a:p>
          <a:p>
            <a:pPr lvl="1"/>
            <a:r>
              <a:rPr lang="cs-CZ" dirty="0" smtClean="0"/>
              <a:t>Právě </a:t>
            </a:r>
            <a:r>
              <a:rPr lang="cs-CZ" dirty="0"/>
              <a:t>v tomto období </a:t>
            </a:r>
            <a:r>
              <a:rPr lang="cs-CZ" dirty="0" smtClean="0"/>
              <a:t>už </a:t>
            </a:r>
            <a:r>
              <a:rPr lang="cs-CZ" dirty="0"/>
              <a:t>žáci ovládají techniku čtení a začínají ho používat jako prostředek k dalšímu </a:t>
            </a:r>
            <a:r>
              <a:rPr lang="cs-CZ" dirty="0" smtClean="0"/>
              <a:t>vzdělávání</a:t>
            </a:r>
            <a:r>
              <a:rPr lang="cs-CZ" dirty="0"/>
              <a:t> </a:t>
            </a:r>
            <a:endParaRPr lang="cs-CZ" dirty="0" smtClean="0"/>
          </a:p>
          <a:p>
            <a:r>
              <a:rPr lang="cs-CZ" dirty="0" smtClean="0"/>
              <a:t>PIRLS  organizován </a:t>
            </a:r>
            <a:r>
              <a:rPr lang="cs-CZ" dirty="0"/>
              <a:t>Mezinárodní asociací pro hodnocení výsledků vzdělávání – IEA (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Association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Evaluation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 </a:t>
            </a:r>
            <a:r>
              <a:rPr lang="cs-CZ" dirty="0" err="1"/>
              <a:t>Educational</a:t>
            </a:r>
            <a:r>
              <a:rPr lang="cs-CZ" dirty="0"/>
              <a:t> </a:t>
            </a:r>
            <a:r>
              <a:rPr lang="cs-CZ" dirty="0" err="1"/>
              <a:t>Achievement</a:t>
            </a:r>
            <a:r>
              <a:rPr lang="cs-CZ" dirty="0" smtClean="0"/>
              <a:t>)</a:t>
            </a:r>
          </a:p>
          <a:p>
            <a:r>
              <a:rPr lang="cs-CZ" dirty="0" smtClean="0"/>
              <a:t>ČR – národní </a:t>
            </a:r>
            <a:r>
              <a:rPr lang="cs-CZ" dirty="0"/>
              <a:t>koordinační </a:t>
            </a:r>
            <a:r>
              <a:rPr lang="cs-CZ" dirty="0" smtClean="0"/>
              <a:t>centrum v rámci v </a:t>
            </a:r>
            <a:r>
              <a:rPr lang="cs-CZ" dirty="0"/>
              <a:t>rámci České školní </a:t>
            </a:r>
            <a:r>
              <a:rPr lang="cs-CZ" dirty="0" smtClean="0"/>
              <a:t>inspekce</a:t>
            </a:r>
          </a:p>
          <a:p>
            <a:r>
              <a:rPr lang="cs-CZ" dirty="0" smtClean="0"/>
              <a:t>Testování v pětiletých cyklech (od 2001, v 2006 bez české účasti)</a:t>
            </a:r>
          </a:p>
          <a:p>
            <a:r>
              <a:rPr lang="cs-CZ" b="1" dirty="0" smtClean="0"/>
              <a:t>Aktuálně – výzkum z r. </a:t>
            </a:r>
            <a:r>
              <a:rPr lang="cs-CZ" b="1" dirty="0"/>
              <a:t>2016 </a:t>
            </a:r>
            <a:r>
              <a:rPr lang="cs-CZ" dirty="0"/>
              <a:t>– viz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www.csicr.cz/Prave-menu/Mezinarodni-setreni/PIRLS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cs-CZ" sz="3600" b="1" dirty="0" smtClean="0"/>
              <a:t>PIRLS </a:t>
            </a:r>
            <a:r>
              <a:rPr lang="cs-CZ" sz="3600" i="1" dirty="0" smtClean="0"/>
              <a:t>(</a:t>
            </a:r>
            <a:r>
              <a:rPr lang="en-US" sz="3600" i="1" dirty="0" smtClean="0"/>
              <a:t>Progress in International Reading Literacy Study)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Přehled aspektů čtenářské gramotnosti</a:t>
            </a:r>
          </a:p>
          <a:p>
            <a:r>
              <a:rPr lang="cs-CZ" dirty="0" smtClean="0"/>
              <a:t> V rámci takto vymezené čtenářské gramotnosti lze rozlišit tři aspekty, které se při čtení uplatňují: </a:t>
            </a:r>
          </a:p>
          <a:p>
            <a:pPr lvl="1"/>
            <a:r>
              <a:rPr lang="cs-CZ" dirty="0" smtClean="0"/>
              <a:t> účely čtení, </a:t>
            </a:r>
          </a:p>
          <a:p>
            <a:pPr lvl="1"/>
            <a:r>
              <a:rPr lang="cs-CZ" dirty="0" smtClean="0"/>
              <a:t> postupy porozumění, </a:t>
            </a:r>
          </a:p>
          <a:p>
            <a:pPr lvl="1"/>
            <a:r>
              <a:rPr lang="cs-CZ" dirty="0" smtClean="0"/>
              <a:t> čtenářské chování a postoje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cs-CZ" sz="3600" b="1" dirty="0" smtClean="0"/>
              <a:t>Východisko – cílová skupina žáci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Oblasti výzkumného zájmu</a:t>
            </a:r>
          </a:p>
          <a:p>
            <a:pPr lvl="1"/>
            <a:r>
              <a:rPr lang="cs-CZ" dirty="0" smtClean="0"/>
              <a:t>„informační gramotnost“ – absence v ČR</a:t>
            </a:r>
          </a:p>
          <a:p>
            <a:pPr lvl="2"/>
            <a:r>
              <a:rPr lang="cs-CZ" dirty="0" smtClean="0"/>
              <a:t>Příčinou může být nejednoznačná a roztříštěná  interpretace fenoménu informační gramotnost v českém vzdělávacím prostředí  (viz absence definice v RVP,  „určitá“ definice v metodice NIQES, liknavý přístup k řešení nových gramotností v českém vzdělávacím systému ze strany MŠMT …)</a:t>
            </a:r>
          </a:p>
          <a:p>
            <a:pPr lvl="2"/>
            <a:endParaRPr lang="cs-CZ" dirty="0"/>
          </a:p>
          <a:p>
            <a:pPr lvl="1"/>
            <a:r>
              <a:rPr lang="cs-CZ" dirty="0" smtClean="0"/>
              <a:t>jiné gramotnosti:</a:t>
            </a:r>
          </a:p>
          <a:p>
            <a:pPr lvl="2"/>
            <a:r>
              <a:rPr lang="cs-CZ" dirty="0" smtClean="0"/>
              <a:t>čtenářská, matematická, přírodovědná, počítačová 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ln w="5715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cs-CZ" sz="3600" b="1" dirty="0" smtClean="0"/>
              <a:t>PIRLS</a:t>
            </a:r>
            <a:r>
              <a:rPr lang="cs-CZ" sz="3600" dirty="0" smtClean="0"/>
              <a:t> </a:t>
            </a:r>
            <a:r>
              <a:rPr lang="cs-CZ" sz="3600" i="1" dirty="0" smtClean="0"/>
              <a:t>(</a:t>
            </a:r>
            <a:r>
              <a:rPr lang="en-US" sz="3600" i="1" dirty="0" smtClean="0"/>
              <a:t>Progress in International Reading Literacy Study)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1497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sz="3400" b="1" dirty="0" smtClean="0"/>
              <a:t>Účely čtení </a:t>
            </a:r>
          </a:p>
          <a:p>
            <a:r>
              <a:rPr lang="cs-CZ" sz="3400" b="1" dirty="0" smtClean="0"/>
              <a:t>záměry</a:t>
            </a:r>
            <a:r>
              <a:rPr lang="cs-CZ" sz="3400" dirty="0" smtClean="0"/>
              <a:t>, s nimiž čtenáři přistupují k četbě</a:t>
            </a:r>
          </a:p>
          <a:p>
            <a:r>
              <a:rPr lang="cs-CZ" sz="3400" dirty="0" smtClean="0"/>
              <a:t>konkrétnímu účelu zpravidla odpovídá i určitý druh textu, jehož četbou lze daný účel naplnit</a:t>
            </a:r>
          </a:p>
          <a:p>
            <a:r>
              <a:rPr lang="cs-CZ" sz="3400" dirty="0" smtClean="0"/>
              <a:t>PIRLS se soustředí </a:t>
            </a:r>
            <a:r>
              <a:rPr lang="cs-CZ" sz="3400" b="1" dirty="0" smtClean="0"/>
              <a:t>na dva účely čtení v škole i mimo ni:</a:t>
            </a:r>
          </a:p>
          <a:p>
            <a:pPr lvl="1"/>
            <a:r>
              <a:rPr lang="cs-CZ" sz="3400" b="1" dirty="0" smtClean="0">
                <a:solidFill>
                  <a:srgbClr val="00B050"/>
                </a:solidFill>
              </a:rPr>
              <a:t>A) čtení pro získání literární zkušenosti (čtení ze zájmu a pro radost)</a:t>
            </a:r>
          </a:p>
          <a:p>
            <a:pPr lvl="1"/>
            <a:r>
              <a:rPr lang="cs-CZ" sz="3400" b="1" dirty="0" smtClean="0">
                <a:solidFill>
                  <a:srgbClr val="00B050"/>
                </a:solidFill>
              </a:rPr>
              <a:t>B) čtení pro získání a používání informací (čtení jako nástroj vzdělávání</a:t>
            </a:r>
            <a:r>
              <a:rPr lang="cs-CZ" sz="3400" dirty="0" smtClean="0">
                <a:solidFill>
                  <a:srgbClr val="00B050"/>
                </a:solidFill>
              </a:rPr>
              <a:t>)</a:t>
            </a:r>
          </a:p>
          <a:p>
            <a:pPr lvl="1">
              <a:buNone/>
            </a:pPr>
            <a:r>
              <a:rPr lang="cs-CZ" sz="3400" dirty="0" smtClean="0"/>
              <a:t> </a:t>
            </a:r>
          </a:p>
          <a:p>
            <a:pPr>
              <a:buNone/>
            </a:pPr>
            <a:r>
              <a:rPr lang="cs-CZ" sz="3400" b="1" dirty="0" smtClean="0"/>
              <a:t>Postupy porozumění</a:t>
            </a:r>
          </a:p>
          <a:p>
            <a:r>
              <a:rPr lang="cs-CZ" sz="3400" dirty="0" smtClean="0"/>
              <a:t>ve výzkumu PIRLS jsou to činnosti, které čtenáři provádějí při četbě textu, aby porozuměli jeho významu</a:t>
            </a:r>
          </a:p>
          <a:p>
            <a:r>
              <a:rPr lang="cs-CZ" sz="3400" b="1" dirty="0" smtClean="0"/>
              <a:t>sledovány čtyři postupy porozumění:</a:t>
            </a:r>
          </a:p>
          <a:p>
            <a:pPr lvl="1"/>
            <a:r>
              <a:rPr lang="cs-CZ" sz="3400" b="1" dirty="0" smtClean="0"/>
              <a:t>l vyhledávání informací</a:t>
            </a:r>
          </a:p>
          <a:p>
            <a:pPr lvl="1"/>
            <a:r>
              <a:rPr lang="cs-CZ" sz="3400" b="1" dirty="0" smtClean="0"/>
              <a:t>II vyvozování závěrů</a:t>
            </a:r>
          </a:p>
          <a:p>
            <a:pPr lvl="1"/>
            <a:r>
              <a:rPr lang="cs-CZ" sz="3400" b="1" dirty="0" smtClean="0"/>
              <a:t>III interpretace</a:t>
            </a:r>
          </a:p>
          <a:p>
            <a:pPr lvl="1"/>
            <a:r>
              <a:rPr lang="cs-CZ" sz="3400" b="1" dirty="0" smtClean="0"/>
              <a:t>IV posuzování textu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Účely čtení a postupy porozumění tvoří ve výzkumu PIRLS základ písemného testu čtení s porozuměním. </a:t>
            </a:r>
          </a:p>
          <a:p>
            <a:pPr>
              <a:buNone/>
            </a:pPr>
            <a:r>
              <a:rPr lang="cs-CZ" dirty="0" smtClean="0"/>
              <a:t>Všechny čtyři postupy jsou sledovány v rámci obou účelů čtení.</a:t>
            </a:r>
          </a:p>
          <a:p>
            <a:pPr>
              <a:buNone/>
            </a:pPr>
            <a:r>
              <a:rPr lang="cs-CZ" dirty="0" smtClean="0"/>
              <a:t>Prakticky to znamená, že každý účel je v testu reprezentován jiným druhem textu (literárním nebo </a:t>
            </a:r>
          </a:p>
          <a:p>
            <a:pPr>
              <a:buNone/>
            </a:pPr>
            <a:r>
              <a:rPr lang="cs-CZ" dirty="0" smtClean="0"/>
              <a:t>informativním) a ke každému textu je položeno několik otázek, které jsou zaměřeny na různé postupy </a:t>
            </a:r>
          </a:p>
          <a:p>
            <a:pPr>
              <a:buNone/>
            </a:pPr>
            <a:r>
              <a:rPr lang="cs-CZ" dirty="0" smtClean="0"/>
              <a:t>porozumění.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cs-CZ" sz="2800" b="1" dirty="0" smtClean="0"/>
              <a:t>Procentuální zastoupení účelů čtení a postupů porozumění v testech PIRLS a </a:t>
            </a:r>
            <a:r>
              <a:rPr lang="cs-CZ" sz="2800" b="1" dirty="0" err="1" smtClean="0"/>
              <a:t>prePIRLS</a:t>
            </a:r>
            <a:endParaRPr lang="cs-CZ" sz="28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3116"/>
            <a:ext cx="7051540" cy="338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cs-CZ" sz="3600" b="1" dirty="0" smtClean="0"/>
              <a:t>PIRLS</a:t>
            </a:r>
            <a:r>
              <a:rPr lang="cs-CZ" sz="3600" dirty="0" smtClean="0"/>
              <a:t> - Čtenářské chování a postoje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Čtenářské chování a postoje: </a:t>
            </a:r>
          </a:p>
          <a:p>
            <a:pPr lvl="1"/>
            <a:r>
              <a:rPr lang="cs-CZ" dirty="0" smtClean="0"/>
              <a:t>vedou děti ke čtení, </a:t>
            </a:r>
          </a:p>
          <a:p>
            <a:pPr lvl="1"/>
            <a:r>
              <a:rPr lang="cs-CZ" dirty="0" smtClean="0"/>
              <a:t>přispívají k celoživotnímu čtenářství </a:t>
            </a:r>
          </a:p>
          <a:p>
            <a:pPr lvl="1"/>
            <a:r>
              <a:rPr lang="cs-CZ" dirty="0" smtClean="0"/>
              <a:t>a napomáhají plnohodnotnému uplatnění jedinců v rámci vzdělané společnosti.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ve výzkumu PIRLS zjišťovány prostřednictvím dotazníků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cs-CZ" sz="2800" b="1" dirty="0" smtClean="0"/>
              <a:t>PIRLS</a:t>
            </a:r>
            <a:r>
              <a:rPr lang="cs-CZ" sz="2800" dirty="0" smtClean="0"/>
              <a:t> - </a:t>
            </a:r>
            <a:r>
              <a:rPr lang="cs-CZ" sz="2800" b="1" dirty="0" smtClean="0"/>
              <a:t>Čtenářská gramotnost a prostředí internetu – propojení s IG v rámci oboru ISK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V řadě zemí </a:t>
            </a:r>
            <a:r>
              <a:rPr lang="cs-CZ" sz="2400" b="1" dirty="0" smtClean="0"/>
              <a:t>hledají děti informace na internetu ještě před zahájením školní docházky</a:t>
            </a:r>
          </a:p>
          <a:p>
            <a:r>
              <a:rPr lang="cs-CZ" sz="2400" dirty="0" smtClean="0"/>
              <a:t>Ve čtvrtém ročníku již mnoho žáků dává přednost internetu a jiným elektronickým informačním zdrojům před tradičními tištěnými zdroji – ve škole i mimo ni</a:t>
            </a:r>
          </a:p>
          <a:p>
            <a:r>
              <a:rPr lang="cs-CZ" sz="2400" dirty="0" smtClean="0"/>
              <a:t>Zařazování </a:t>
            </a:r>
            <a:r>
              <a:rPr lang="cs-CZ" sz="2400" b="1" dirty="0" smtClean="0"/>
              <a:t>čtení internetových textů do výuky </a:t>
            </a:r>
            <a:r>
              <a:rPr lang="cs-CZ" sz="2400" dirty="0" smtClean="0"/>
              <a:t>a do vzdělávacích standardů</a:t>
            </a:r>
          </a:p>
          <a:p>
            <a:r>
              <a:rPr lang="cs-CZ" sz="2400" dirty="0" smtClean="0"/>
              <a:t>Hledání možností, jak v dalších cyklech výzkumu PIRLS obohatit test o informativní texty prezentované prostřednictvím internetu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cs-CZ" sz="3600" dirty="0" smtClean="0"/>
              <a:t>Ukázka - sekundární analýza PIRLS ČR (2011) </a:t>
            </a:r>
            <a:r>
              <a:rPr lang="cs-CZ" sz="2000" dirty="0" smtClean="0"/>
              <a:t>http://www.</a:t>
            </a:r>
            <a:r>
              <a:rPr lang="cs-CZ" sz="2000" dirty="0" err="1" smtClean="0"/>
              <a:t>csicr.cz</a:t>
            </a:r>
            <a:r>
              <a:rPr lang="cs-CZ" sz="2000" dirty="0" smtClean="0"/>
              <a:t>/</a:t>
            </a:r>
            <a:r>
              <a:rPr lang="cs-CZ" sz="2000" dirty="0" err="1" smtClean="0"/>
              <a:t>html</a:t>
            </a:r>
            <a:r>
              <a:rPr lang="cs-CZ" sz="2000" dirty="0" smtClean="0"/>
              <a:t>/</a:t>
            </a:r>
            <a:r>
              <a:rPr lang="cs-CZ" sz="2000" dirty="0" err="1" smtClean="0"/>
              <a:t>Sekundarni</a:t>
            </a:r>
            <a:r>
              <a:rPr lang="cs-CZ" sz="2000" dirty="0" smtClean="0"/>
              <a:t>_</a:t>
            </a:r>
            <a:r>
              <a:rPr lang="cs-CZ" sz="2000" dirty="0" err="1" smtClean="0"/>
              <a:t>analyzyPIRLS</a:t>
            </a:r>
            <a:r>
              <a:rPr lang="cs-CZ" sz="2000" dirty="0" smtClean="0"/>
              <a:t>_TIMSS/</a:t>
            </a:r>
            <a:r>
              <a:rPr lang="cs-CZ" sz="2000" dirty="0" err="1" smtClean="0"/>
              <a:t>flipviewerxpress.html</a:t>
            </a:r>
            <a:endParaRPr lang="cs-CZ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43050"/>
            <a:ext cx="6605616" cy="500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cs-CZ" sz="3100" dirty="0" smtClean="0"/>
              <a:t>Ukázka - sekundární analýza PIRLS ČR (2011) </a:t>
            </a:r>
            <a:r>
              <a:rPr lang="cs-CZ" sz="2000" dirty="0" smtClean="0"/>
              <a:t>http://www.</a:t>
            </a:r>
            <a:r>
              <a:rPr lang="cs-CZ" sz="2000" dirty="0" err="1" smtClean="0"/>
              <a:t>csicr.cz</a:t>
            </a:r>
            <a:r>
              <a:rPr lang="cs-CZ" sz="2000" dirty="0" smtClean="0"/>
              <a:t>/</a:t>
            </a:r>
            <a:r>
              <a:rPr lang="cs-CZ" sz="2000" dirty="0" err="1" smtClean="0"/>
              <a:t>html</a:t>
            </a:r>
            <a:r>
              <a:rPr lang="cs-CZ" sz="2000" dirty="0" smtClean="0"/>
              <a:t>/</a:t>
            </a:r>
            <a:r>
              <a:rPr lang="cs-CZ" sz="2000" dirty="0" err="1" smtClean="0"/>
              <a:t>Sekundarni</a:t>
            </a:r>
            <a:r>
              <a:rPr lang="cs-CZ" sz="2000" dirty="0" smtClean="0"/>
              <a:t>_</a:t>
            </a:r>
            <a:r>
              <a:rPr lang="cs-CZ" sz="2000" dirty="0" err="1" smtClean="0"/>
              <a:t>analyzyPIRLS</a:t>
            </a:r>
            <a:r>
              <a:rPr lang="cs-CZ" sz="2000" dirty="0" smtClean="0"/>
              <a:t>_TIMSS/</a:t>
            </a:r>
            <a:r>
              <a:rPr lang="cs-CZ" sz="2000" dirty="0" err="1" smtClean="0"/>
              <a:t>flipviewerxpress.html</a:t>
            </a:r>
            <a:endParaRPr lang="cs-CZ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148415" cy="497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cs-CZ" dirty="0" smtClean="0"/>
              <a:t>Uvolněné testové úlohy PIRLS</a:t>
            </a:r>
            <a:br>
              <a:rPr lang="cs-CZ" dirty="0" smtClean="0"/>
            </a:br>
            <a:r>
              <a:rPr lang="cs-CZ" sz="2000" dirty="0" smtClean="0"/>
              <a:t>http://www.</a:t>
            </a:r>
            <a:r>
              <a:rPr lang="cs-CZ" sz="2000" dirty="0" err="1" smtClean="0"/>
              <a:t>csicr.cz</a:t>
            </a:r>
            <a:r>
              <a:rPr lang="cs-CZ" sz="2000" dirty="0" smtClean="0"/>
              <a:t>/</a:t>
            </a:r>
            <a:r>
              <a:rPr lang="cs-CZ" sz="2000" dirty="0" err="1" smtClean="0"/>
              <a:t>Prave</a:t>
            </a:r>
            <a:r>
              <a:rPr lang="cs-CZ" sz="2000" dirty="0" smtClean="0"/>
              <a:t>-menu/</a:t>
            </a:r>
            <a:r>
              <a:rPr lang="cs-CZ" sz="2000" dirty="0" err="1" smtClean="0"/>
              <a:t>Mezinarodni</a:t>
            </a:r>
            <a:r>
              <a:rPr lang="cs-CZ" sz="2000" dirty="0" smtClean="0"/>
              <a:t>-</a:t>
            </a:r>
            <a:r>
              <a:rPr lang="cs-CZ" sz="2000" dirty="0" err="1" smtClean="0"/>
              <a:t>setreni</a:t>
            </a:r>
            <a:r>
              <a:rPr lang="cs-CZ" sz="2000" dirty="0" smtClean="0"/>
              <a:t>/PIRLS/</a:t>
            </a:r>
            <a:r>
              <a:rPr lang="cs-CZ" sz="2000" dirty="0" err="1" smtClean="0"/>
              <a:t>Uvolnene</a:t>
            </a:r>
            <a:r>
              <a:rPr lang="cs-CZ" sz="2000" dirty="0" smtClean="0"/>
              <a:t>-</a:t>
            </a:r>
            <a:r>
              <a:rPr lang="cs-CZ" sz="2000" dirty="0" err="1" smtClean="0"/>
              <a:t>testove</a:t>
            </a:r>
            <a:r>
              <a:rPr lang="cs-CZ" sz="2000" dirty="0" smtClean="0"/>
              <a:t>-</a:t>
            </a:r>
            <a:r>
              <a:rPr lang="cs-CZ" sz="2000" dirty="0" err="1" smtClean="0"/>
              <a:t>ulohy</a:t>
            </a:r>
            <a:r>
              <a:rPr lang="cs-CZ" sz="2000" dirty="0" smtClean="0"/>
              <a:t>/</a:t>
            </a:r>
            <a:r>
              <a:rPr lang="cs-CZ" sz="2000" dirty="0" err="1" smtClean="0"/>
              <a:t>Cteme</a:t>
            </a:r>
            <a:r>
              <a:rPr lang="cs-CZ" sz="2000" dirty="0" smtClean="0"/>
              <a:t>-nejen-v-</a:t>
            </a:r>
            <a:r>
              <a:rPr lang="cs-CZ" sz="2000" dirty="0" err="1" smtClean="0"/>
              <a:t>hodinach</a:t>
            </a:r>
            <a:r>
              <a:rPr lang="cs-CZ" sz="2000" dirty="0" smtClean="0"/>
              <a:t>-</a:t>
            </a:r>
            <a:r>
              <a:rPr lang="cs-CZ" sz="2000" dirty="0" err="1" smtClean="0"/>
              <a:t>ceskeho</a:t>
            </a:r>
            <a:r>
              <a:rPr lang="cs-CZ" sz="2000" dirty="0" smtClean="0"/>
              <a:t>-jazyka</a:t>
            </a:r>
            <a:endParaRPr lang="cs-CZ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14488"/>
            <a:ext cx="6515129" cy="467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cs-CZ" sz="3600" dirty="0" smtClean="0"/>
              <a:t>Ukázka testové úlohy - otázky</a:t>
            </a:r>
            <a:endParaRPr lang="cs-CZ" sz="36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643050"/>
            <a:ext cx="344275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cs-CZ" sz="3600" dirty="0" smtClean="0"/>
              <a:t>Ukázka testové úlohy - otázky</a:t>
            </a:r>
            <a:endParaRPr lang="cs-CZ" sz="36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5466" y="1600200"/>
            <a:ext cx="781306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cs-CZ" sz="3600" dirty="0" smtClean="0"/>
              <a:t>Ukázka testové úlohy - otázky</a:t>
            </a:r>
            <a:endParaRPr lang="cs-CZ" sz="36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2926"/>
            <a:ext cx="8229600" cy="408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3810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cs-CZ" sz="2400" b="1" cap="all" dirty="0" smtClean="0"/>
              <a:t/>
            </a:r>
            <a:br>
              <a:rPr lang="cs-CZ" sz="2400" b="1" cap="all" dirty="0" smtClean="0"/>
            </a:br>
            <a:r>
              <a:rPr lang="cs-CZ" sz="2400" b="1" cap="all" dirty="0" smtClean="0"/>
              <a:t>TEMATICKÁ </a:t>
            </a:r>
            <a:r>
              <a:rPr lang="cs-CZ" sz="2400" b="1" cap="all" dirty="0"/>
              <a:t>ZPRÁVA </a:t>
            </a:r>
            <a:r>
              <a:rPr lang="cs-CZ" sz="2400" b="1" cap="all" dirty="0" smtClean="0"/>
              <a:t>2018 - </a:t>
            </a:r>
            <a:r>
              <a:rPr lang="cs-CZ" sz="2400" b="1" cap="all" dirty="0"/>
              <a:t>ROZVOJ INFORMAČNÍ GRAMOTNOSTI NA ZÁKLADNÍCH A STŘEDNÍCH ŠKOLÁCH</a:t>
            </a:r>
            <a:br>
              <a:rPr lang="cs-CZ" sz="2400" b="1" cap="all" dirty="0"/>
            </a:b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Zpráva z šetření proběhlého ve školním roce 2016/17</a:t>
            </a:r>
          </a:p>
          <a:p>
            <a:r>
              <a:rPr lang="cs-CZ" dirty="0" smtClean="0"/>
              <a:t>Cíle: </a:t>
            </a:r>
          </a:p>
          <a:p>
            <a:pPr lvl="1"/>
            <a:r>
              <a:rPr lang="cs-CZ" dirty="0" smtClean="0"/>
              <a:t>1) posoudit  podmínky, průběh a dosaženou úroveň vybraných aspektů informační gramotnosti na 2. stupni ZŠ / nižším stupni </a:t>
            </a:r>
            <a:r>
              <a:rPr lang="cs-CZ" dirty="0" err="1" smtClean="0"/>
              <a:t>Gy</a:t>
            </a:r>
            <a:r>
              <a:rPr lang="cs-CZ" dirty="0" smtClean="0"/>
              <a:t> / na SŠ maturitních</a:t>
            </a:r>
          </a:p>
          <a:p>
            <a:pPr lvl="1"/>
            <a:r>
              <a:rPr lang="cs-CZ" dirty="0" smtClean="0"/>
              <a:t>Identifikovat silné a slabé stránky rozvoje IG pro potřeby dalšího výzkumného cyklu </a:t>
            </a:r>
          </a:p>
          <a:p>
            <a:r>
              <a:rPr lang="cs-CZ" dirty="0" smtClean="0"/>
              <a:t>Vzorek škol: 9. ročník ZŠ = 200 škol / 3. ročník SŠ = 227 škol  - výzkum se žáky</a:t>
            </a:r>
          </a:p>
          <a:p>
            <a:r>
              <a:rPr lang="cs-CZ" dirty="0" smtClean="0"/>
              <a:t>Vzorek škol: 196 SŠ – dotazník pro učitele</a:t>
            </a:r>
          </a:p>
          <a:p>
            <a:r>
              <a:rPr lang="cs-CZ" dirty="0" smtClean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59682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cs-CZ" sz="3600" dirty="0" smtClean="0"/>
              <a:t>Ukázka úloh</a:t>
            </a:r>
            <a:endParaRPr lang="cs-CZ" sz="36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4955" y="1600200"/>
            <a:ext cx="39540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cs-CZ" sz="3600" dirty="0" smtClean="0"/>
              <a:t>Ukázka úloh</a:t>
            </a:r>
            <a:endParaRPr lang="cs-CZ" sz="36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8496"/>
            <a:ext cx="8229600" cy="450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cs-CZ" sz="3600" dirty="0" smtClean="0"/>
              <a:t>Ukázka úloh</a:t>
            </a:r>
            <a:endParaRPr lang="cs-CZ" sz="36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4694" y="1600200"/>
            <a:ext cx="817461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/>
          <a:lstStyle/>
          <a:p>
            <a:r>
              <a:rPr lang="cs-CZ" dirty="0" smtClean="0"/>
              <a:t>Ukázka úloh</a:t>
            </a:r>
            <a:endParaRPr lang="cs-CZ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9206" y="1600200"/>
            <a:ext cx="81055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/>
          <a:lstStyle/>
          <a:p>
            <a:r>
              <a:rPr lang="cs-CZ" dirty="0" smtClean="0"/>
              <a:t>Ukázka úloh</a:t>
            </a:r>
            <a:endParaRPr lang="cs-CZ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13094"/>
            <a:ext cx="8229600" cy="4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cs-CZ" sz="3600" b="1" dirty="0" smtClean="0"/>
              <a:t>TIMSS</a:t>
            </a:r>
            <a:r>
              <a:rPr lang="cs-CZ" sz="3600" dirty="0" smtClean="0"/>
              <a:t> (</a:t>
            </a:r>
            <a:r>
              <a:rPr lang="cs-CZ" sz="3600" i="1" dirty="0" err="1" smtClean="0"/>
              <a:t>Trends</a:t>
            </a:r>
            <a:r>
              <a:rPr lang="cs-CZ" sz="3600" i="1" dirty="0" smtClean="0"/>
              <a:t> in </a:t>
            </a:r>
            <a:r>
              <a:rPr lang="cs-CZ" sz="3600" i="1" dirty="0" err="1" smtClean="0"/>
              <a:t>International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Mathematics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and</a:t>
            </a:r>
            <a:r>
              <a:rPr lang="cs-CZ" sz="3600" i="1" dirty="0" smtClean="0"/>
              <a:t> Science Study</a:t>
            </a:r>
            <a:r>
              <a:rPr lang="cs-CZ" sz="3600" dirty="0" smtClean="0"/>
              <a:t>)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Mezinárodní </a:t>
            </a:r>
            <a:r>
              <a:rPr lang="cs-CZ" dirty="0" smtClean="0"/>
              <a:t>úrovně </a:t>
            </a:r>
            <a:r>
              <a:rPr lang="cs-CZ" dirty="0"/>
              <a:t>znalostí a dovedností žáků 4. a/nebo 8. ročníku základní školy v matematice a v přírodovědných </a:t>
            </a:r>
            <a:r>
              <a:rPr lang="cs-CZ" dirty="0" smtClean="0"/>
              <a:t>předmětech</a:t>
            </a:r>
          </a:p>
          <a:p>
            <a:r>
              <a:rPr lang="cs-CZ" dirty="0" smtClean="0"/>
              <a:t>Cyklus čtyřletý</a:t>
            </a:r>
          </a:p>
          <a:p>
            <a:r>
              <a:rPr lang="cs-CZ" dirty="0" smtClean="0"/>
              <a:t>Koordinace: Mezinárodní </a:t>
            </a:r>
            <a:r>
              <a:rPr lang="cs-CZ" dirty="0"/>
              <a:t>asociací pro hodnocení výsledků vzdělávání (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Association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Evaluation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Educational</a:t>
            </a:r>
            <a:r>
              <a:rPr lang="cs-CZ" dirty="0"/>
              <a:t> </a:t>
            </a:r>
            <a:r>
              <a:rPr lang="cs-CZ" dirty="0" err="1"/>
              <a:t>Achievement</a:t>
            </a:r>
            <a:r>
              <a:rPr lang="cs-CZ" dirty="0"/>
              <a:t> – IEA</a:t>
            </a:r>
            <a:r>
              <a:rPr lang="cs-CZ" dirty="0" smtClean="0"/>
              <a:t>)</a:t>
            </a:r>
          </a:p>
          <a:p>
            <a:r>
              <a:rPr lang="cs-CZ" dirty="0" smtClean="0"/>
              <a:t>ČR: Česká </a:t>
            </a:r>
            <a:r>
              <a:rPr lang="cs-CZ" dirty="0"/>
              <a:t>školní </a:t>
            </a:r>
            <a:r>
              <a:rPr lang="cs-CZ" dirty="0" smtClean="0"/>
              <a:t>inspekce</a:t>
            </a:r>
          </a:p>
          <a:p>
            <a:r>
              <a:rPr lang="cs-CZ" dirty="0" smtClean="0"/>
              <a:t>Kromě </a:t>
            </a:r>
            <a:r>
              <a:rPr lang="cs-CZ" dirty="0"/>
              <a:t>úrovně znalostí žáků se zjišťuje i vliv domácího prostředí, postoje rodičů apod., což umožňuje zjistit informace například o selektivitě </a:t>
            </a:r>
            <a:r>
              <a:rPr lang="cs-CZ" dirty="0" smtClean="0"/>
              <a:t>vzdělávání</a:t>
            </a:r>
            <a:br>
              <a:rPr lang="cs-CZ" dirty="0" smtClean="0"/>
            </a:br>
            <a:r>
              <a:rPr lang="cs-CZ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14446"/>
          </a:xfrm>
          <a:ln w="5715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cs-CZ" dirty="0" smtClean="0"/>
              <a:t>Národní zpráva                                      </a:t>
            </a:r>
            <a:r>
              <a:rPr lang="cs-CZ" sz="2000" dirty="0" smtClean="0"/>
              <a:t>http://www.</a:t>
            </a:r>
            <a:r>
              <a:rPr lang="cs-CZ" sz="2000" dirty="0" err="1" smtClean="0"/>
              <a:t>csicr.cz</a:t>
            </a:r>
            <a:r>
              <a:rPr lang="cs-CZ" sz="2000" dirty="0" smtClean="0"/>
              <a:t>/</a:t>
            </a:r>
            <a:r>
              <a:rPr lang="cs-CZ" sz="2000" dirty="0" err="1" smtClean="0"/>
              <a:t>Prave</a:t>
            </a:r>
            <a:r>
              <a:rPr lang="cs-CZ" sz="2000" dirty="0" smtClean="0"/>
              <a:t>-menu/</a:t>
            </a:r>
            <a:r>
              <a:rPr lang="cs-CZ" sz="2000" dirty="0" err="1" smtClean="0"/>
              <a:t>Mezinarodni</a:t>
            </a:r>
            <a:r>
              <a:rPr lang="cs-CZ" sz="2000" dirty="0" smtClean="0"/>
              <a:t>-</a:t>
            </a:r>
            <a:r>
              <a:rPr lang="cs-CZ" sz="2000" dirty="0" err="1" smtClean="0"/>
              <a:t>setreni</a:t>
            </a:r>
            <a:r>
              <a:rPr lang="cs-CZ" sz="2000" dirty="0" smtClean="0"/>
              <a:t>/TIMSS/</a:t>
            </a:r>
            <a:r>
              <a:rPr lang="cs-CZ" sz="2000" dirty="0" err="1" smtClean="0"/>
              <a:t>Narodni</a:t>
            </a:r>
            <a:r>
              <a:rPr lang="cs-CZ" sz="2000" dirty="0" smtClean="0"/>
              <a:t>-</a:t>
            </a:r>
            <a:r>
              <a:rPr lang="cs-CZ" sz="2000" dirty="0" err="1" smtClean="0"/>
              <a:t>zpravy</a:t>
            </a:r>
            <a:r>
              <a:rPr lang="cs-CZ" sz="2000" dirty="0" smtClean="0"/>
              <a:t>/</a:t>
            </a:r>
            <a:r>
              <a:rPr lang="cs-CZ" sz="2000" dirty="0" err="1" smtClean="0"/>
              <a:t>Narodni</a:t>
            </a:r>
            <a:r>
              <a:rPr lang="cs-CZ" sz="2000" dirty="0" smtClean="0"/>
              <a:t>-zprava-TIMSS-2015</a:t>
            </a:r>
            <a:endParaRPr lang="cs-CZ" sz="20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89100"/>
            <a:ext cx="6148388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cs-CZ" sz="3600" b="1" dirty="0" smtClean="0"/>
              <a:t>ICILS</a:t>
            </a:r>
            <a:r>
              <a:rPr lang="cs-CZ" sz="3600" dirty="0" smtClean="0"/>
              <a:t> (</a:t>
            </a:r>
            <a:r>
              <a:rPr lang="cs-CZ" sz="3600" i="1" dirty="0" err="1" smtClean="0"/>
              <a:t>International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Computer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and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Information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Literacy</a:t>
            </a:r>
            <a:r>
              <a:rPr lang="cs-CZ" sz="3600" i="1" dirty="0" smtClean="0"/>
              <a:t> Study</a:t>
            </a:r>
            <a:r>
              <a:rPr lang="cs-CZ" sz="3600" dirty="0" smtClean="0"/>
              <a:t>)</a:t>
            </a:r>
            <a:endParaRPr lang="cs-CZ" sz="36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Mezinárodní šetření </a:t>
            </a:r>
            <a:r>
              <a:rPr lang="cs-CZ" dirty="0" smtClean="0"/>
              <a:t>dovedností </a:t>
            </a:r>
            <a:r>
              <a:rPr lang="cs-CZ" dirty="0"/>
              <a:t>žáků v </a:t>
            </a:r>
            <a:r>
              <a:rPr lang="cs-CZ" b="1" dirty="0"/>
              <a:t>oblasti počítačové a informační gramotnosti (CIL</a:t>
            </a:r>
            <a:r>
              <a:rPr lang="cs-CZ" b="1" dirty="0" smtClean="0"/>
              <a:t>)</a:t>
            </a:r>
            <a:r>
              <a:rPr lang="cs-CZ" b="1" dirty="0"/>
              <a:t>  </a:t>
            </a:r>
            <a:endParaRPr lang="cs-CZ" b="1" dirty="0" smtClean="0"/>
          </a:p>
          <a:p>
            <a:r>
              <a:rPr lang="cs-CZ" b="1" dirty="0" smtClean="0"/>
              <a:t>2013</a:t>
            </a:r>
            <a:r>
              <a:rPr lang="cs-CZ" dirty="0" smtClean="0"/>
              <a:t> - První mezinárodní </a:t>
            </a:r>
            <a:r>
              <a:rPr lang="cs-CZ" dirty="0"/>
              <a:t>komparativní </a:t>
            </a:r>
            <a:r>
              <a:rPr lang="cs-CZ" dirty="0" smtClean="0"/>
              <a:t>studie </a:t>
            </a:r>
            <a:r>
              <a:rPr lang="cs-CZ" dirty="0"/>
              <a:t>sledující připravenost žáků na život v informační společnosti – tj. schopnost používat počítače k vyhledávání, vytváření a sdílení informací za účelem úspěšného fungování jedince doma, ve škole, na pracovišti a ve </a:t>
            </a:r>
            <a:r>
              <a:rPr lang="cs-CZ" dirty="0" smtClean="0"/>
              <a:t>společnosti</a:t>
            </a:r>
          </a:p>
          <a:p>
            <a:r>
              <a:rPr lang="cs-CZ" dirty="0" smtClean="0"/>
              <a:t>Cílová skupina: žáci 8. ročníku základních škol a odpovídajících ročníků víceletých gymnázií</a:t>
            </a:r>
          </a:p>
          <a:p>
            <a:r>
              <a:rPr lang="cs-CZ" dirty="0" smtClean="0"/>
              <a:t>Koordinátor: Mezinárodní asociace </a:t>
            </a:r>
            <a:r>
              <a:rPr lang="cs-CZ" dirty="0"/>
              <a:t>pro hodnocení výsledků vzdělávání (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International</a:t>
            </a:r>
            <a:r>
              <a:rPr lang="cs-CZ" i="1" dirty="0"/>
              <a:t> </a:t>
            </a:r>
            <a:r>
              <a:rPr lang="cs-CZ" i="1" dirty="0" err="1"/>
              <a:t>Association</a:t>
            </a:r>
            <a:r>
              <a:rPr lang="cs-CZ" i="1" dirty="0"/>
              <a:t>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Evaluation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Educational</a:t>
            </a:r>
            <a:r>
              <a:rPr lang="cs-CZ" i="1" dirty="0"/>
              <a:t> </a:t>
            </a:r>
            <a:r>
              <a:rPr lang="cs-CZ" i="1" dirty="0" err="1"/>
              <a:t>Achievement</a:t>
            </a:r>
            <a:r>
              <a:rPr lang="cs-CZ" i="1" dirty="0"/>
              <a:t> – IEA</a:t>
            </a:r>
            <a:r>
              <a:rPr lang="cs-CZ" dirty="0" smtClean="0"/>
              <a:t>)</a:t>
            </a:r>
          </a:p>
          <a:p>
            <a:r>
              <a:rPr lang="cs-CZ" dirty="0" smtClean="0"/>
              <a:t>ČR: v gesci České </a:t>
            </a:r>
            <a:r>
              <a:rPr lang="cs-CZ" dirty="0"/>
              <a:t>školní </a:t>
            </a:r>
            <a:r>
              <a:rPr lang="cs-CZ" dirty="0" smtClean="0"/>
              <a:t>inspekce</a:t>
            </a:r>
          </a:p>
          <a:p>
            <a:r>
              <a:rPr lang="cs-CZ" dirty="0" smtClean="0"/>
              <a:t>Cíle šetření:</a:t>
            </a:r>
          </a:p>
          <a:p>
            <a:pPr lvl="1"/>
            <a:r>
              <a:rPr lang="cs-CZ" dirty="0" smtClean="0"/>
              <a:t>zjišťuje </a:t>
            </a:r>
            <a:r>
              <a:rPr lang="cs-CZ" dirty="0"/>
              <a:t>rozdíly ve výsledcích CIL jednak mezi jednotlivými zeměmi, jednak mezi školami v rámci jednotlivých zemí tak, aby zjištěné rozdíly mohly být dány do souvislosti se způsobem poskytování vzdělávání v oblasti </a:t>
            </a:r>
            <a:r>
              <a:rPr lang="cs-CZ" dirty="0" smtClean="0"/>
              <a:t>CIL </a:t>
            </a:r>
          </a:p>
          <a:p>
            <a:pPr lvl="1"/>
            <a:r>
              <a:rPr lang="cs-CZ" b="1" dirty="0" smtClean="0"/>
              <a:t>zjišťuje </a:t>
            </a:r>
            <a:r>
              <a:rPr lang="cs-CZ" b="1" dirty="0"/>
              <a:t>souvislost mezi úspěšností žáků a různými aspekty vzdělávacích systémů, </a:t>
            </a:r>
            <a:r>
              <a:rPr lang="cs-CZ" b="1" dirty="0" smtClean="0"/>
              <a:t>technologickým </a:t>
            </a:r>
            <a:r>
              <a:rPr lang="cs-CZ" b="1" dirty="0"/>
              <a:t>zázemím škol, rodinným zázemím a individuálními charakteristikami </a:t>
            </a:r>
            <a:r>
              <a:rPr lang="cs-CZ" b="1" dirty="0" smtClean="0"/>
              <a:t>žáků </a:t>
            </a:r>
          </a:p>
          <a:p>
            <a:pPr marL="514350" indent="-457200"/>
            <a:r>
              <a:rPr lang="cs-CZ" dirty="0"/>
              <a:t>Více viz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www.csicr.cz/Prave-menu/Mezinarodni-setreni/ICILS/Sekundarni-analyzy/Ceska-skolni-inspekce-zverejnuje-druhou-analyticko</a:t>
            </a:r>
            <a:endParaRPr lang="cs-CZ" dirty="0" smtClean="0"/>
          </a:p>
          <a:p>
            <a:pPr marL="514350" indent="-457200"/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cs-CZ" sz="2400" dirty="0" smtClean="0"/>
              <a:t>Žáci a ICT Sekundární analýza výsledků mezinárodních šetření ICILS 2013 a PISA 2012</a:t>
            </a:r>
            <a:br>
              <a:rPr lang="cs-CZ" sz="2400" dirty="0" smtClean="0"/>
            </a:br>
            <a:r>
              <a:rPr lang="cs-CZ" sz="2400" dirty="0" smtClean="0"/>
              <a:t>Výsledky, závěry, doporučení</a:t>
            </a:r>
            <a:endParaRPr lang="cs-CZ" sz="24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7419455" cy="428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cs-CZ" sz="2400" dirty="0" smtClean="0"/>
              <a:t>Žáci a ICT Sekundární analýza výsledků mezinárodních šetření ICILS 2013 a PISA 2012</a:t>
            </a:r>
            <a:br>
              <a:rPr lang="cs-CZ" sz="2400" dirty="0" smtClean="0"/>
            </a:br>
            <a:r>
              <a:rPr lang="cs-CZ" sz="2400" dirty="0" smtClean="0"/>
              <a:t>Výsledky, závěry, doporučení</a:t>
            </a:r>
            <a:endParaRPr lang="cs-CZ" sz="24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0"/>
            <a:ext cx="8470747" cy="376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 w="38100">
            <a:solidFill>
              <a:srgbClr val="00B050"/>
            </a:solidFill>
          </a:ln>
        </p:spPr>
        <p:txBody>
          <a:bodyPr/>
          <a:lstStyle/>
          <a:p>
            <a:r>
              <a:rPr lang="cs-CZ" dirty="0" smtClean="0"/>
              <a:t>Shrnutí zjištění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Očekávaná hodnota úspěšnosti v testu informační gramotnosti </a:t>
            </a:r>
            <a:r>
              <a:rPr lang="cs-CZ" b="1" dirty="0" smtClean="0"/>
              <a:t>- stanovena </a:t>
            </a:r>
            <a:r>
              <a:rPr lang="cs-CZ" b="1" dirty="0"/>
              <a:t>na 67 % </a:t>
            </a:r>
            <a:r>
              <a:rPr lang="cs-CZ" dirty="0"/>
              <a:t>(žáci, kteří vyřešili správně více než tři pětiny otázek</a:t>
            </a:r>
            <a:r>
              <a:rPr lang="cs-CZ" dirty="0" smtClean="0"/>
              <a:t>)</a:t>
            </a:r>
          </a:p>
          <a:p>
            <a:r>
              <a:rPr lang="cs-CZ" dirty="0" smtClean="0"/>
              <a:t>žáci </a:t>
            </a:r>
            <a:r>
              <a:rPr lang="cs-CZ" dirty="0"/>
              <a:t>ZŠ této hranice nedosáhli výrazněji (63 </a:t>
            </a:r>
            <a:r>
              <a:rPr lang="cs-CZ" dirty="0" smtClean="0"/>
              <a:t>%),</a:t>
            </a:r>
          </a:p>
          <a:p>
            <a:r>
              <a:rPr lang="cs-CZ" dirty="0" smtClean="0"/>
              <a:t>žáci </a:t>
            </a:r>
            <a:r>
              <a:rPr lang="cs-CZ" dirty="0"/>
              <a:t>maturitních oborů SŠ se dostali těsně pod </a:t>
            </a:r>
            <a:r>
              <a:rPr lang="cs-CZ" dirty="0" smtClean="0"/>
              <a:t>(</a:t>
            </a:r>
            <a:r>
              <a:rPr lang="cs-CZ" dirty="0"/>
              <a:t>66 </a:t>
            </a:r>
            <a:r>
              <a:rPr lang="cs-CZ" dirty="0" smtClean="0"/>
              <a:t>%)</a:t>
            </a:r>
          </a:p>
          <a:p>
            <a:r>
              <a:rPr lang="cs-CZ" dirty="0" smtClean="0"/>
              <a:t>jen </a:t>
            </a:r>
            <a:r>
              <a:rPr lang="cs-CZ" dirty="0"/>
              <a:t>malá skupina žáků ZŠ (5 %) dosáhla slabého výsledku (vyřešila méně než dvě pětiny otázek</a:t>
            </a:r>
            <a:r>
              <a:rPr lang="cs-CZ" dirty="0" smtClean="0"/>
              <a:t>)</a:t>
            </a:r>
          </a:p>
          <a:p>
            <a:r>
              <a:rPr lang="cs-CZ" dirty="0" smtClean="0"/>
              <a:t>výborného </a:t>
            </a:r>
            <a:r>
              <a:rPr lang="cs-CZ" dirty="0"/>
              <a:t>výsledku (více než čtyři pětiny správně vyřešených otázek) dosáhl každý desátý žák </a:t>
            </a:r>
            <a:r>
              <a:rPr lang="cs-CZ" dirty="0" smtClean="0"/>
              <a:t>ZŠ</a:t>
            </a:r>
          </a:p>
          <a:p>
            <a:r>
              <a:rPr lang="cs-CZ" dirty="0" smtClean="0"/>
              <a:t>u </a:t>
            </a:r>
            <a:r>
              <a:rPr lang="cs-CZ" dirty="0"/>
              <a:t>SŠ měla výborné výsledky necelá jedna pětina žáků, naopak slabé výsledky měla pouze 3 % žáků. </a:t>
            </a:r>
          </a:p>
        </p:txBody>
      </p:sp>
    </p:spTree>
    <p:extLst>
      <p:ext uri="{BB962C8B-B14F-4D97-AF65-F5344CB8AC3E}">
        <p14:creationId xmlns:p14="http://schemas.microsoft.com/office/powerpoint/2010/main" val="37184741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cs-CZ" sz="3600" dirty="0" smtClean="0"/>
              <a:t>Dostupnost a využívání ICT </a:t>
            </a:r>
            <a:br>
              <a:rPr lang="cs-CZ" sz="3600" dirty="0" smtClean="0"/>
            </a:br>
            <a:r>
              <a:rPr lang="cs-CZ" sz="3600" dirty="0" smtClean="0"/>
              <a:t>dle PISA 2012 a ICILS 2013</a:t>
            </a:r>
            <a:endParaRPr lang="cs-CZ" sz="36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7539079" cy="439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/>
          <a:lstStyle/>
          <a:p>
            <a:r>
              <a:rPr lang="cs-CZ" dirty="0" smtClean="0"/>
              <a:t>PISA + ICILS</a:t>
            </a:r>
            <a:endParaRPr lang="cs-CZ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8592184" cy="334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/>
          <a:lstStyle/>
          <a:p>
            <a:r>
              <a:rPr lang="cs-CZ" dirty="0" smtClean="0"/>
              <a:t>PISA + ICILS</a:t>
            </a:r>
            <a:endParaRPr lang="cs-CZ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7709020" cy="410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/>
          <a:lstStyle/>
          <a:p>
            <a:r>
              <a:rPr lang="cs-CZ" dirty="0" smtClean="0"/>
              <a:t>PISA + ICILS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Česká republika patří k zemím, kde žáci využívají počítač k volnočasovým účelům </a:t>
            </a:r>
          </a:p>
          <a:p>
            <a:pPr marL="0" indent="0">
              <a:buNone/>
            </a:pPr>
            <a:r>
              <a:rPr lang="cs-CZ" b="1" dirty="0"/>
              <a:t> </a:t>
            </a:r>
            <a:r>
              <a:rPr lang="cs-CZ" b="1" dirty="0" smtClean="0"/>
              <a:t>      v nadprůměrné míře</a:t>
            </a:r>
          </a:p>
          <a:p>
            <a:r>
              <a:rPr lang="cs-CZ" dirty="0" smtClean="0"/>
              <a:t>Mezi patnáctiletými žáky ze všech zemí OECD využívají ICT k volnočasovým aktivitám dokonce v nejvyšší míře</a:t>
            </a:r>
          </a:p>
          <a:p>
            <a:r>
              <a:rPr lang="cs-CZ" b="1" dirty="0" smtClean="0"/>
              <a:t>Konkrétní činnosti: čeští žáci vynikají ve stahování hudby, filmů, her či softwaru z internetu a v získávání praktických informací na internetu (alespoň jednou týdně se těmito aktivitami zabývá 84 %, resp. 81 % žáků)</a:t>
            </a:r>
          </a:p>
          <a:p>
            <a:r>
              <a:rPr lang="cs-CZ" dirty="0" smtClean="0"/>
              <a:t>Využívání informačních a komunikačních technologií ve školách: 96 % českých žáků má ve škole přístup ke stolnímu počítači, přenosnému počítači či tablet</a:t>
            </a:r>
          </a:p>
          <a:p>
            <a:r>
              <a:rPr lang="cs-CZ" dirty="0" smtClean="0"/>
              <a:t>Podíl žáků, kteří tyto technologie ve škole využívají, je v mezinárodním srovnání nadprůměrný, a to jak v případě čtrnáctiletých, tak patnáctiletých žáků</a:t>
            </a:r>
          </a:p>
          <a:p>
            <a:r>
              <a:rPr lang="cs-CZ" dirty="0" smtClean="0"/>
              <a:t>Porovnání uživatelů stolních a přenosných počítačů: žáci, kteří ve škole využívají výhradně tablet či notebook, vykovávají jednotlivé činnosti častěji než ti, kteří ve škole využívají výhradně stolní počítač</a:t>
            </a:r>
          </a:p>
          <a:p>
            <a:r>
              <a:rPr lang="cs-CZ" b="1" dirty="0" smtClean="0"/>
              <a:t>Např. s procvičováním učiva na počítači se alespoň jednou týdně setkáme u 26 % žáků využívajících stolní počítače, zatímco mezi jejich vrstevníky využívajícími přenosné počítače je tento podíl 38 % 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/>
          <a:lstStyle/>
          <a:p>
            <a:r>
              <a:rPr lang="cs-CZ" dirty="0" smtClean="0"/>
              <a:t>PISA + ICILS</a:t>
            </a:r>
            <a:endParaRPr lang="cs-CZ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7540096" cy="420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cs-CZ" sz="3200" dirty="0" smtClean="0"/>
              <a:t>Zkoumání úspěšnosti / neúspěšnosti škol</a:t>
            </a:r>
            <a:endParaRPr lang="cs-CZ" sz="3200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71678"/>
            <a:ext cx="7805948" cy="390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Vědomostní úrovně, ukázky testů</a:t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sz="2000" dirty="0" smtClean="0"/>
              <a:t>http://www.</a:t>
            </a:r>
            <a:r>
              <a:rPr lang="cs-CZ" sz="2000" dirty="0" err="1" smtClean="0"/>
              <a:t>csicr.cz</a:t>
            </a:r>
            <a:r>
              <a:rPr lang="cs-CZ" sz="2000" dirty="0" smtClean="0"/>
              <a:t>/</a:t>
            </a:r>
            <a:r>
              <a:rPr lang="cs-CZ" sz="2000" dirty="0" err="1" smtClean="0"/>
              <a:t>html</a:t>
            </a:r>
            <a:r>
              <a:rPr lang="cs-CZ" sz="2000" dirty="0" smtClean="0"/>
              <a:t>/</a:t>
            </a:r>
            <a:r>
              <a:rPr lang="cs-CZ" sz="2000" dirty="0" err="1" smtClean="0"/>
              <a:t>timss</a:t>
            </a:r>
            <a:r>
              <a:rPr lang="cs-CZ" sz="2000" dirty="0" smtClean="0"/>
              <a:t>/</a:t>
            </a:r>
            <a:r>
              <a:rPr lang="cs-CZ" sz="2000" dirty="0" err="1" smtClean="0"/>
              <a:t>flipviewerxpress.html</a:t>
            </a:r>
            <a:endParaRPr lang="cs-CZ" sz="20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7450557" cy="499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/>
          <a:lstStyle/>
          <a:p>
            <a:r>
              <a:rPr lang="cs-CZ" dirty="0" smtClean="0"/>
              <a:t>Výsledky zemí</a:t>
            </a:r>
            <a:endParaRPr lang="cs-CZ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55806" y="1600200"/>
            <a:ext cx="68323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cs-CZ" sz="3600" dirty="0" smtClean="0"/>
              <a:t>Závěry ICILS + PISA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Uvedená zjištění do určité míry boří všeobecný předpoklad o tom, že ve školách, v nichž žáci používají počítače ve vyšší míře (při výuce i doma), dosahují žáci lepších výsledků. </a:t>
            </a:r>
          </a:p>
          <a:p>
            <a:r>
              <a:rPr lang="cs-CZ" b="1" dirty="0" smtClean="0"/>
              <a:t>Nelze tvrdit, že využívání ICT ve výuce či mimo ni je automaticky spojeno se zvýšením kvality vzdělávání a obecně lepšími výsledky.</a:t>
            </a:r>
          </a:p>
          <a:p>
            <a:r>
              <a:rPr lang="cs-CZ" dirty="0" smtClean="0"/>
              <a:t>Nadprůměrné používání počítačů je spojeno s významně horšími výsledky, na druhou stranu přiměřené využívání počítačů ve škole je přirozeně prospěšné.</a:t>
            </a:r>
          </a:p>
          <a:p>
            <a:r>
              <a:rPr lang="cs-CZ" b="1" dirty="0" smtClean="0"/>
              <a:t>Používání ICT je spojeno s lepšími výsledky žáků pouze v určitých kontextech – např. slouží-li počítačové programy či internet jako podpůrný prostředek ke zvýšení studijního času. </a:t>
            </a:r>
          </a:p>
          <a:p>
            <a:r>
              <a:rPr lang="cs-CZ" dirty="0" smtClean="0"/>
              <a:t>Z tohoto hlediska se jako </a:t>
            </a:r>
            <a:r>
              <a:rPr lang="cs-CZ" b="1" dirty="0" smtClean="0"/>
              <a:t>stěžejní ukazuje role učitele</a:t>
            </a:r>
            <a:r>
              <a:rPr lang="cs-CZ" dirty="0" smtClean="0"/>
              <a:t>. Jedním z vysvětlení může být fakt, že i učitelé potřebují podporu, čas a motivaci na to se naučit, jak ICT při hodinách využívat efektivně. </a:t>
            </a:r>
            <a:r>
              <a:rPr lang="cs-CZ" b="1" dirty="0" smtClean="0"/>
              <a:t>Tak, aby ICT stále podporovaly proces učení žáků.</a:t>
            </a:r>
          </a:p>
          <a:p>
            <a:r>
              <a:rPr lang="cs-CZ" dirty="0" smtClean="0"/>
              <a:t>Lze se domnívat, že právě způsob a kvalita využívání počítačů (ať už při výuce nebo mimo ni) je jedním z důležitých faktorů ve vztahu používání ICT a výsledků žáků. Zjištění, že vyšší míra používání počítačů neznamená nutně lepší výsledky, lze interpretovat tak, že školy, kde žáci dosahují horších výsledků, zapojují ICT nástroje do výuky z důvodů jejího zkvalitnění či případně také zatraktivnění. Naopak školy, na nichž studují spíše žáci s lepšími výsledky, nemusí tuto potřebu tolik pociťovat.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cs-CZ" sz="3600" b="1" dirty="0" smtClean="0"/>
              <a:t>TALIS</a:t>
            </a:r>
            <a:r>
              <a:rPr lang="cs-CZ" sz="3600" dirty="0" smtClean="0"/>
              <a:t> (</a:t>
            </a:r>
            <a:r>
              <a:rPr lang="cs-CZ" sz="3600" i="1" dirty="0" err="1" smtClean="0"/>
              <a:t>Teaching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and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Learning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International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Survey</a:t>
            </a:r>
            <a:r>
              <a:rPr lang="cs-CZ" sz="3600" dirty="0" smtClean="0"/>
              <a:t>)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Mezinárodní šetření o vyučování a učení </a:t>
            </a:r>
            <a:endParaRPr lang="cs-CZ" dirty="0" smtClean="0"/>
          </a:p>
          <a:p>
            <a:r>
              <a:rPr lang="cs-CZ" b="1" dirty="0" smtClean="0"/>
              <a:t>Mapuje </a:t>
            </a:r>
            <a:r>
              <a:rPr lang="cs-CZ" b="1" dirty="0"/>
              <a:t>v mezinárodním kontextu názory a postoje ředitelů škol a </a:t>
            </a:r>
            <a:r>
              <a:rPr lang="cs-CZ" b="1" dirty="0" smtClean="0"/>
              <a:t>učitelů </a:t>
            </a:r>
          </a:p>
          <a:p>
            <a:r>
              <a:rPr lang="cs-CZ" dirty="0" smtClean="0"/>
              <a:t>projekt </a:t>
            </a:r>
            <a:r>
              <a:rPr lang="cs-CZ" dirty="0"/>
              <a:t>Organizace pro hospodářskou spolupráci a rozvoj (OECD</a:t>
            </a:r>
            <a:r>
              <a:rPr lang="cs-CZ" dirty="0" smtClean="0"/>
              <a:t>)</a:t>
            </a:r>
          </a:p>
          <a:p>
            <a:r>
              <a:rPr lang="cs-CZ" dirty="0" smtClean="0"/>
              <a:t>Cyklus šetření: pětiletý</a:t>
            </a:r>
          </a:p>
          <a:p>
            <a:r>
              <a:rPr lang="cs-CZ" dirty="0" smtClean="0"/>
              <a:t>ČR zapojena v r. 2013, nyní v pilotu pro rok 2018</a:t>
            </a:r>
          </a:p>
          <a:p>
            <a:r>
              <a:rPr lang="cs-CZ" dirty="0" smtClean="0"/>
              <a:t>První mezinárodní výzkum, </a:t>
            </a:r>
            <a:r>
              <a:rPr lang="cs-CZ" dirty="0"/>
              <a:t>ve kterém jsou učitelé a ředitelé přímo dotazováni na školní prostředí, kde probíhá vyučování, a podmínky, ve kterých učitelé a ředitelé </a:t>
            </a:r>
            <a:r>
              <a:rPr lang="cs-CZ" dirty="0" smtClean="0"/>
              <a:t>pracují</a:t>
            </a:r>
          </a:p>
          <a:p>
            <a:r>
              <a:rPr lang="cs-CZ" dirty="0" smtClean="0"/>
              <a:t>Význam výzkumu:</a:t>
            </a:r>
          </a:p>
          <a:p>
            <a:pPr lvl="1"/>
            <a:r>
              <a:rPr lang="cs-CZ" dirty="0" smtClean="0"/>
              <a:t>Zpětná vazba, </a:t>
            </a:r>
            <a:r>
              <a:rPr lang="cs-CZ" dirty="0"/>
              <a:t>která má sloužit jako podklad ke zlepšení podmínek pro učitele, zvýšení jejich spokojenosti při vykonávání své profese, a tím zefektivnění celé vzdělávací politiky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Doplnění důležitých informací </a:t>
            </a:r>
            <a:r>
              <a:rPr lang="cs-CZ" dirty="0"/>
              <a:t>k porovnávání vzdělávacích systémů jednotlivých zemí a </a:t>
            </a:r>
            <a:r>
              <a:rPr lang="cs-CZ" dirty="0" smtClean="0"/>
              <a:t>identifikace příkladů </a:t>
            </a:r>
            <a:r>
              <a:rPr lang="cs-CZ" dirty="0"/>
              <a:t>dobré </a:t>
            </a:r>
            <a:r>
              <a:rPr lang="cs-CZ" dirty="0" smtClean="0"/>
              <a:t>praxe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 w="381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cs-CZ" dirty="0"/>
              <a:t>Shrnutí zjištění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Nejčastěji </a:t>
            </a:r>
            <a:r>
              <a:rPr lang="cs-CZ" b="1" dirty="0" smtClean="0"/>
              <a:t>využívaný informační zdroj </a:t>
            </a:r>
            <a:r>
              <a:rPr lang="cs-CZ" dirty="0"/>
              <a:t>v hospitovaných hodinách na ZŠ </a:t>
            </a:r>
            <a:r>
              <a:rPr lang="cs-CZ" dirty="0" smtClean="0"/>
              <a:t>- tištěné </a:t>
            </a:r>
            <a:r>
              <a:rPr lang="cs-CZ" dirty="0"/>
              <a:t>textové nebo obrazové </a:t>
            </a:r>
            <a:r>
              <a:rPr lang="cs-CZ" dirty="0" smtClean="0"/>
              <a:t>zdroje</a:t>
            </a:r>
          </a:p>
          <a:p>
            <a:r>
              <a:rPr lang="cs-CZ" dirty="0" smtClean="0"/>
              <a:t>Obvykle </a:t>
            </a:r>
            <a:r>
              <a:rPr lang="cs-CZ" dirty="0"/>
              <a:t>se vyskytovaly přibližně ve čtyřech pětinách hodin hospitovaných </a:t>
            </a:r>
            <a:r>
              <a:rPr lang="cs-CZ" dirty="0" smtClean="0"/>
              <a:t>předmětů</a:t>
            </a:r>
          </a:p>
          <a:p>
            <a:r>
              <a:rPr lang="cs-CZ" dirty="0" smtClean="0"/>
              <a:t>jen </a:t>
            </a:r>
            <a:r>
              <a:rPr lang="cs-CZ" dirty="0"/>
              <a:t>v hodinách ICT se objevily v méně než polovině navštívených vyučovacích </a:t>
            </a:r>
            <a:r>
              <a:rPr lang="cs-CZ" dirty="0" smtClean="0"/>
              <a:t>hodin</a:t>
            </a:r>
          </a:p>
          <a:p>
            <a:pPr marL="0" indent="0">
              <a:buNone/>
            </a:pPr>
            <a:r>
              <a:rPr lang="cs-CZ" dirty="0" smtClean="0"/>
              <a:t>V </a:t>
            </a:r>
            <a:r>
              <a:rPr lang="cs-CZ" dirty="0"/>
              <a:t>polovině hospitovaných hodin </a:t>
            </a:r>
            <a:r>
              <a:rPr lang="cs-CZ" dirty="0" smtClean="0"/>
              <a:t>zaznamenáno </a:t>
            </a:r>
            <a:r>
              <a:rPr lang="cs-CZ" b="1" dirty="0"/>
              <a:t>využívání informací v elektronické </a:t>
            </a:r>
            <a:r>
              <a:rPr lang="cs-CZ" b="1" dirty="0" smtClean="0"/>
              <a:t>podobě</a:t>
            </a:r>
          </a:p>
          <a:p>
            <a:r>
              <a:rPr lang="cs-CZ" dirty="0" smtClean="0"/>
              <a:t>Nejčastější </a:t>
            </a:r>
            <a:r>
              <a:rPr lang="cs-CZ" dirty="0"/>
              <a:t>výskyt byl v hodinách ICT (v 87 % hodin), </a:t>
            </a:r>
            <a:endParaRPr lang="cs-CZ" dirty="0" smtClean="0"/>
          </a:p>
          <a:p>
            <a:r>
              <a:rPr lang="cs-CZ" dirty="0" smtClean="0"/>
              <a:t>nejméně </a:t>
            </a:r>
            <a:r>
              <a:rPr lang="cs-CZ" dirty="0"/>
              <a:t>často se informace v elektronické podobě objevovaly v matematice (v 31 </a:t>
            </a:r>
            <a:r>
              <a:rPr lang="cs-CZ" dirty="0" smtClean="0"/>
              <a:t>%).</a:t>
            </a:r>
          </a:p>
          <a:p>
            <a:pPr marL="0" indent="0">
              <a:buNone/>
            </a:pPr>
            <a:r>
              <a:rPr lang="cs-CZ" dirty="0" smtClean="0"/>
              <a:t>Jen </a:t>
            </a:r>
            <a:r>
              <a:rPr lang="cs-CZ" dirty="0"/>
              <a:t>ojediněle byly zaznamenané informační zdroje nevhodně zvolené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Naopak vhodně </a:t>
            </a:r>
            <a:r>
              <a:rPr lang="cs-CZ" dirty="0"/>
              <a:t>zvolené </a:t>
            </a:r>
            <a:r>
              <a:rPr lang="cs-CZ" dirty="0" smtClean="0"/>
              <a:t>zdroje s </a:t>
            </a:r>
            <a:r>
              <a:rPr lang="cs-CZ" dirty="0"/>
              <a:t>ohledem na věk a schopnosti žáků </a:t>
            </a:r>
            <a:r>
              <a:rPr lang="cs-CZ" dirty="0" smtClean="0"/>
              <a:t>zaznamenány </a:t>
            </a:r>
            <a:r>
              <a:rPr lang="cs-CZ" dirty="0"/>
              <a:t>v devíti z deseti </a:t>
            </a:r>
            <a:r>
              <a:rPr lang="cs-CZ" dirty="0" smtClean="0"/>
              <a:t>hodin</a:t>
            </a:r>
          </a:p>
          <a:p>
            <a:pPr marL="0" indent="0">
              <a:buNone/>
            </a:pPr>
            <a:r>
              <a:rPr lang="cs-CZ" b="1" dirty="0" smtClean="0"/>
              <a:t>Učitel </a:t>
            </a:r>
            <a:r>
              <a:rPr lang="cs-CZ" b="1" dirty="0"/>
              <a:t>předkládal informace žákům většinou prakticky v hotové podobě nevyžadující ověření (52 </a:t>
            </a:r>
            <a:r>
              <a:rPr lang="cs-CZ" b="1" dirty="0" smtClean="0"/>
              <a:t>%)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1705302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cs-CZ" sz="3600" dirty="0" smtClean="0"/>
              <a:t>TALIS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sz="2700" dirty="0" smtClean="0"/>
              <a:t>http://www.</a:t>
            </a:r>
            <a:r>
              <a:rPr lang="cs-CZ" sz="2700" dirty="0" err="1" smtClean="0"/>
              <a:t>csicr.cz</a:t>
            </a:r>
            <a:r>
              <a:rPr lang="cs-CZ" sz="2700" dirty="0" smtClean="0"/>
              <a:t>/</a:t>
            </a:r>
            <a:r>
              <a:rPr lang="cs-CZ" sz="2700" dirty="0" err="1" smtClean="0"/>
              <a:t>Prave</a:t>
            </a:r>
            <a:r>
              <a:rPr lang="cs-CZ" sz="2700" dirty="0" smtClean="0"/>
              <a:t>-menu/</a:t>
            </a:r>
            <a:r>
              <a:rPr lang="cs-CZ" sz="2700" dirty="0" err="1" smtClean="0"/>
              <a:t>Mezinarodni</a:t>
            </a:r>
            <a:r>
              <a:rPr lang="cs-CZ" sz="2700" dirty="0" smtClean="0"/>
              <a:t>-</a:t>
            </a:r>
            <a:r>
              <a:rPr lang="cs-CZ" sz="2700" dirty="0" err="1" smtClean="0"/>
              <a:t>setreni</a:t>
            </a:r>
            <a:r>
              <a:rPr lang="cs-CZ" sz="2700" dirty="0" smtClean="0"/>
              <a:t>/TALIS</a:t>
            </a:r>
            <a:endParaRPr lang="cs-CZ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Setření </a:t>
            </a:r>
            <a:r>
              <a:rPr lang="cs-CZ" sz="2400" dirty="0"/>
              <a:t>s dotazníkem pro učitele vyučující na 2. stupni základních škol a v odpovídajících ročnících víceletých gymnázií a pro ředitele </a:t>
            </a:r>
            <a:r>
              <a:rPr lang="cs-CZ" sz="2400" dirty="0" smtClean="0"/>
              <a:t>škol</a:t>
            </a:r>
          </a:p>
          <a:p>
            <a:r>
              <a:rPr lang="cs-CZ" sz="2400" dirty="0" smtClean="0"/>
              <a:t>Cíl: poskytnout vhled do situace učitelů a škol v různých zemích, umožnit mezinárodní srovnání a případně dát impuls k některým pozitivním změnám ve vzdělávací politice</a:t>
            </a:r>
          </a:p>
          <a:p>
            <a:endParaRPr lang="cs-CZ" sz="2400" dirty="0" smtClean="0"/>
          </a:p>
          <a:p>
            <a:r>
              <a:rPr lang="cs-CZ" sz="2400" dirty="0" smtClean="0"/>
              <a:t>Poprvé: v roce </a:t>
            </a:r>
            <a:r>
              <a:rPr lang="cs-CZ" sz="2400" dirty="0"/>
              <a:t>2008 bez účasti </a:t>
            </a:r>
            <a:r>
              <a:rPr lang="cs-CZ" sz="2400" dirty="0" smtClean="0"/>
              <a:t>ČR, poté  včetně ČR 2013</a:t>
            </a:r>
          </a:p>
          <a:p>
            <a:pPr lvl="1"/>
            <a:r>
              <a:rPr lang="cs-CZ" sz="2400" dirty="0" smtClean="0"/>
              <a:t>Účast za ČR: </a:t>
            </a:r>
            <a:r>
              <a:rPr lang="cs-CZ" sz="2400" b="1" dirty="0" smtClean="0"/>
              <a:t>220 škol; </a:t>
            </a:r>
            <a:r>
              <a:rPr lang="cs-CZ" sz="2400" dirty="0" smtClean="0"/>
              <a:t>výběr </a:t>
            </a:r>
            <a:r>
              <a:rPr lang="cs-CZ" sz="2400" dirty="0"/>
              <a:t>škol </a:t>
            </a:r>
            <a:r>
              <a:rPr lang="cs-CZ" sz="2400" dirty="0" smtClean="0"/>
              <a:t>provedla </a:t>
            </a:r>
            <a:r>
              <a:rPr lang="cs-CZ" sz="2400" dirty="0"/>
              <a:t>společnost </a:t>
            </a:r>
            <a:r>
              <a:rPr lang="cs-CZ" sz="2400" dirty="0" err="1"/>
              <a:t>Statistics</a:t>
            </a:r>
            <a:r>
              <a:rPr lang="cs-CZ" sz="2400" dirty="0"/>
              <a:t> </a:t>
            </a:r>
            <a:r>
              <a:rPr lang="cs-CZ" sz="2400" dirty="0" err="1" smtClean="0"/>
              <a:t>Canada</a:t>
            </a:r>
            <a:r>
              <a:rPr lang="cs-CZ" sz="2400" dirty="0" smtClean="0"/>
              <a:t>; náhodný </a:t>
            </a:r>
            <a:r>
              <a:rPr lang="cs-CZ" sz="2400" dirty="0"/>
              <a:t>stratifikovaný </a:t>
            </a:r>
            <a:r>
              <a:rPr lang="cs-CZ" sz="2400" dirty="0" smtClean="0"/>
              <a:t>výběr 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cs-CZ" sz="3600" dirty="0" smtClean="0"/>
              <a:t>Témata výzkumu </a:t>
            </a:r>
            <a:r>
              <a:rPr lang="cs-CZ" sz="3600" b="1" dirty="0" smtClean="0"/>
              <a:t>TALIS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Hodnocení práce učitelů ve školách a forma a charakter zpětné vazby, které se jim dostává, jakož i využití výsledků těchto procesů k odměňování a profesnímu rozvoji učitelů</a:t>
            </a:r>
          </a:p>
          <a:p>
            <a:r>
              <a:rPr lang="cs-CZ" dirty="0" smtClean="0"/>
              <a:t>Množství a typ profesního rozvoje, který mají učitelé k dispozici, a jejich potřeby a bariéry v přístupu k dalšímu vzdělávání</a:t>
            </a:r>
          </a:p>
          <a:p>
            <a:r>
              <a:rPr lang="cs-CZ" dirty="0" smtClean="0"/>
              <a:t>Dopad vlivu koncepčních kroků a postupů na úrovni školy, zejména ze strany vedení škol, na prostředí výuky ve školách a na práci učitelů</a:t>
            </a:r>
          </a:p>
          <a:p>
            <a:r>
              <a:rPr lang="cs-CZ" dirty="0" smtClean="0"/>
              <a:t>Vytváření a podpora efektivního vedení škol v době, kdy dochází k delegování zodpovědnosti a tím k decentralizaci vzdělávací autority</a:t>
            </a:r>
          </a:p>
          <a:p>
            <a:r>
              <a:rPr lang="cs-CZ" dirty="0" smtClean="0"/>
              <a:t>Míra dopadu současných trendů ve školním vedení a managementu na učitele</a:t>
            </a:r>
          </a:p>
          <a:p>
            <a:r>
              <a:rPr lang="cs-CZ" dirty="0" smtClean="0"/>
              <a:t>Profily zemí s ohledem na vyučovací praktiky, aktivity, potřeby profesního vzdělávání, přesvědčení a postoje; a rozdíly, které v těchto oblastech vykazují různí učitelé dle sledovaných charakteristik</a:t>
            </a:r>
            <a:endParaRPr lang="cs-CZ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…z historie - </a:t>
            </a:r>
            <a:r>
              <a:rPr lang="de-DE" sz="4000" b="1" dirty="0" err="1" smtClean="0"/>
              <a:t>Výzkum</a:t>
            </a:r>
            <a:r>
              <a:rPr lang="de-DE" sz="4000" b="1" dirty="0" smtClean="0"/>
              <a:t> </a:t>
            </a:r>
            <a:r>
              <a:rPr lang="de-DE" sz="4000" b="1" dirty="0" err="1"/>
              <a:t>Ministerstva</a:t>
            </a:r>
            <a:r>
              <a:rPr lang="de-DE" sz="4000" b="1" dirty="0"/>
              <a:t> </a:t>
            </a:r>
            <a:r>
              <a:rPr lang="de-DE" sz="4000" b="1" dirty="0" err="1"/>
              <a:t>informací</a:t>
            </a:r>
            <a:r>
              <a:rPr lang="de-DE" sz="4000" b="1" dirty="0"/>
              <a:t> </a:t>
            </a:r>
            <a:r>
              <a:rPr lang="de-DE" sz="4000" b="1" dirty="0" smtClean="0"/>
              <a:t>a </a:t>
            </a:r>
            <a:r>
              <a:rPr lang="de-DE" sz="4000" b="1" dirty="0"/>
              <a:t>STEM/MARK</a:t>
            </a:r>
            <a:r>
              <a:rPr lang="de-DE" dirty="0"/>
              <a:t/>
            </a:r>
            <a:br>
              <a:rPr lang="de-DE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Probíhal v roce 2005</a:t>
            </a:r>
          </a:p>
          <a:p>
            <a:r>
              <a:rPr lang="cs-CZ" dirty="0" smtClean="0"/>
              <a:t>Cíl: informační a počítačová gramotnost obyvatel ČR (potíže s definicemi PG a IG)</a:t>
            </a:r>
          </a:p>
          <a:p>
            <a:r>
              <a:rPr lang="cs-CZ" dirty="0" smtClean="0"/>
              <a:t>osloveno </a:t>
            </a:r>
            <a:r>
              <a:rPr lang="cs-CZ" dirty="0"/>
              <a:t>15 tisíc osob mezi 18 a 60 lety, 500 osob 15 až </a:t>
            </a:r>
            <a:r>
              <a:rPr lang="cs-CZ" dirty="0" smtClean="0"/>
              <a:t>17ti </a:t>
            </a:r>
            <a:r>
              <a:rPr lang="cs-CZ" dirty="0" err="1"/>
              <a:t>letých</a:t>
            </a:r>
            <a:r>
              <a:rPr lang="cs-CZ" dirty="0"/>
              <a:t> a 500 osob nad 61 </a:t>
            </a:r>
            <a:r>
              <a:rPr lang="cs-CZ" dirty="0" smtClean="0"/>
              <a:t>let</a:t>
            </a:r>
          </a:p>
          <a:p>
            <a:r>
              <a:rPr lang="cs-CZ" dirty="0" smtClean="0"/>
              <a:t>Ve </a:t>
            </a:r>
            <a:r>
              <a:rPr lang="cs-CZ" dirty="0"/>
              <a:t>druhém kole </a:t>
            </a:r>
            <a:r>
              <a:rPr lang="cs-CZ" dirty="0" smtClean="0"/>
              <a:t>verifikační </a:t>
            </a:r>
            <a:r>
              <a:rPr lang="cs-CZ" dirty="0"/>
              <a:t>studiové testy s dalšími 500 </a:t>
            </a:r>
            <a:endParaRPr lang="cs-CZ" dirty="0" smtClean="0"/>
          </a:p>
          <a:p>
            <a:r>
              <a:rPr lang="cs-CZ" dirty="0" smtClean="0"/>
              <a:t>Dotazování </a:t>
            </a:r>
            <a:r>
              <a:rPr lang="cs-CZ" dirty="0"/>
              <a:t>probíhalo pomocí telefonu. </a:t>
            </a:r>
            <a:endParaRPr lang="cs-CZ" dirty="0" smtClean="0"/>
          </a:p>
          <a:p>
            <a:r>
              <a:rPr lang="cs-CZ" dirty="0" smtClean="0"/>
              <a:t>6 oblastí gramotnosti (informační / počítačové)</a:t>
            </a:r>
          </a:p>
          <a:p>
            <a:r>
              <a:rPr lang="cs-CZ" dirty="0" smtClean="0"/>
              <a:t>Za </a:t>
            </a:r>
            <a:r>
              <a:rPr lang="cs-CZ" dirty="0"/>
              <a:t>informačně/počítačově gramotné obyvatele </a:t>
            </a:r>
            <a:r>
              <a:rPr lang="cs-CZ" dirty="0" smtClean="0"/>
              <a:t>označeno pouze </a:t>
            </a:r>
            <a:r>
              <a:rPr lang="cs-CZ" dirty="0"/>
              <a:t>27 </a:t>
            </a:r>
            <a:r>
              <a:rPr lang="cs-CZ" dirty="0" smtClean="0"/>
              <a:t>% respondentů</a:t>
            </a:r>
          </a:p>
          <a:p>
            <a:r>
              <a:rPr lang="cs-CZ" dirty="0" smtClean="0"/>
              <a:t>Potencionálně </a:t>
            </a:r>
            <a:r>
              <a:rPr lang="cs-CZ" dirty="0"/>
              <a:t>gramotných </a:t>
            </a:r>
            <a:r>
              <a:rPr lang="cs-CZ" dirty="0" smtClean="0"/>
              <a:t>39</a:t>
            </a:r>
            <a:r>
              <a:rPr lang="cs-CZ" dirty="0"/>
              <a:t> % </a:t>
            </a:r>
            <a:r>
              <a:rPr lang="cs-CZ" dirty="0" smtClean="0"/>
              <a:t>respondentů</a:t>
            </a:r>
          </a:p>
          <a:p>
            <a:r>
              <a:rPr lang="cs-CZ" dirty="0" smtClean="0"/>
              <a:t>V </a:t>
            </a:r>
            <a:r>
              <a:rPr lang="cs-CZ" dirty="0"/>
              <a:t>kategorii pod 18 let </a:t>
            </a:r>
            <a:r>
              <a:rPr lang="cs-CZ" dirty="0" smtClean="0"/>
              <a:t>55</a:t>
            </a:r>
            <a:r>
              <a:rPr lang="cs-CZ" dirty="0"/>
              <a:t> % informačně gramotných </a:t>
            </a:r>
            <a:r>
              <a:rPr lang="cs-CZ" dirty="0" smtClean="0"/>
              <a:t>osob</a:t>
            </a:r>
          </a:p>
          <a:p>
            <a:r>
              <a:rPr lang="cs-CZ" dirty="0" smtClean="0"/>
              <a:t>V kategorii seniorů </a:t>
            </a:r>
            <a:r>
              <a:rPr lang="cs-CZ" dirty="0"/>
              <a:t>2 </a:t>
            </a:r>
            <a:r>
              <a:rPr lang="cs-CZ" dirty="0" smtClean="0"/>
              <a:t>% IG</a:t>
            </a:r>
          </a:p>
          <a:p>
            <a:r>
              <a:rPr lang="cs-CZ" dirty="0" smtClean="0"/>
              <a:t>Další </a:t>
            </a:r>
            <a:r>
              <a:rPr lang="cs-CZ" dirty="0"/>
              <a:t>data </a:t>
            </a:r>
            <a:r>
              <a:rPr lang="cs-CZ" dirty="0" smtClean="0"/>
              <a:t>umožňují </a:t>
            </a:r>
            <a:r>
              <a:rPr lang="cs-CZ" dirty="0"/>
              <a:t>srovnávat různá povolání a obyvatele z jednotlivých </a:t>
            </a:r>
            <a:r>
              <a:rPr lang="cs-CZ" dirty="0" smtClean="0"/>
              <a:t>krajů</a:t>
            </a:r>
          </a:p>
          <a:p>
            <a:r>
              <a:rPr lang="cs-CZ" dirty="0" smtClean="0"/>
              <a:t>62</a:t>
            </a:r>
            <a:r>
              <a:rPr lang="cs-CZ" dirty="0"/>
              <a:t> % uživatelů se pomocí PC </a:t>
            </a:r>
            <a:r>
              <a:rPr lang="cs-CZ" dirty="0" smtClean="0"/>
              <a:t>vzdělává</a:t>
            </a:r>
          </a:p>
          <a:p>
            <a:r>
              <a:rPr lang="cs-CZ" dirty="0" smtClean="0"/>
              <a:t>74</a:t>
            </a:r>
            <a:r>
              <a:rPr lang="cs-CZ" dirty="0"/>
              <a:t> % získalo potřebnou gramotnost na </a:t>
            </a:r>
            <a:r>
              <a:rPr lang="cs-CZ" dirty="0" smtClean="0"/>
              <a:t>školách</a:t>
            </a:r>
          </a:p>
          <a:p>
            <a:r>
              <a:rPr lang="cs-CZ" dirty="0" smtClean="0"/>
              <a:t>Nejhorší </a:t>
            </a:r>
            <a:r>
              <a:rPr lang="cs-CZ" dirty="0"/>
              <a:t>výsledky </a:t>
            </a:r>
            <a:r>
              <a:rPr lang="cs-CZ" dirty="0" smtClean="0"/>
              <a:t>v </a:t>
            </a:r>
            <a:r>
              <a:rPr lang="cs-CZ" dirty="0"/>
              <a:t>oblasti zpracování tabulek a grafů a v práci s internetem, nejlepší pak ve zpracování </a:t>
            </a:r>
            <a:r>
              <a:rPr lang="cs-CZ" dirty="0" smtClean="0"/>
              <a:t>textu</a:t>
            </a:r>
          </a:p>
          <a:p>
            <a:r>
              <a:rPr lang="cs-CZ" dirty="0" smtClean="0"/>
              <a:t>Více viz http://ikaros.cz/vyzkum-mi-cr-a-stemmark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cs-CZ" sz="4000" b="1" dirty="0" smtClean="0"/>
              <a:t>Výzkumy komise IVIG při AKVŠ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smtClean="0"/>
              <a:t> </a:t>
            </a:r>
            <a:r>
              <a:rPr lang="cs-CZ" sz="2700" dirty="0" smtClean="0"/>
              <a:t>http://www.</a:t>
            </a:r>
            <a:r>
              <a:rPr lang="cs-CZ" sz="2700" dirty="0" err="1" smtClean="0"/>
              <a:t>akvs.cz</a:t>
            </a:r>
            <a:r>
              <a:rPr lang="cs-CZ" sz="2700" dirty="0" smtClean="0"/>
              <a:t>/komise-iniciativy/komise-</a:t>
            </a:r>
            <a:r>
              <a:rPr lang="cs-CZ" sz="2700" dirty="0" err="1" smtClean="0"/>
              <a:t>ivig</a:t>
            </a:r>
            <a:r>
              <a:rPr lang="cs-CZ" sz="2700" dirty="0" smtClean="0"/>
              <a:t>/</a:t>
            </a:r>
            <a:endParaRPr lang="cs-CZ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b="1" dirty="0"/>
              <a:t>Dotazníkové šetření na zjišťování stavu informačního vzdělávání </a:t>
            </a:r>
            <a:r>
              <a:rPr lang="cs-CZ" dirty="0"/>
              <a:t>(aktivit podporujících informační gramotnost) </a:t>
            </a:r>
            <a:r>
              <a:rPr lang="cs-CZ" b="1" dirty="0"/>
              <a:t>v knihovnách vysokých škol v ČR </a:t>
            </a:r>
            <a:r>
              <a:rPr lang="cs-CZ" dirty="0"/>
              <a:t>provádí komise IVIG už od svého vzniku v roce </a:t>
            </a:r>
            <a:r>
              <a:rPr lang="cs-CZ" dirty="0" smtClean="0"/>
              <a:t>2000</a:t>
            </a:r>
          </a:p>
          <a:p>
            <a:r>
              <a:rPr lang="cs-CZ" dirty="0"/>
              <a:t>V letech </a:t>
            </a:r>
            <a:r>
              <a:rPr lang="cs-CZ" dirty="0" smtClean="0"/>
              <a:t>2000, 2003, 2006</a:t>
            </a:r>
            <a:r>
              <a:rPr lang="cs-CZ" dirty="0"/>
              <a:t>, 2008, 2010 a 2012 - dotazníkový průzkum zaměřený na zmapování situace v oblasti vzdělávacích aktivit vysokoškolských knihoven</a:t>
            </a:r>
          </a:p>
          <a:p>
            <a:pPr lvl="1"/>
            <a:r>
              <a:rPr lang="cs-CZ" dirty="0"/>
              <a:t>Překážky rozvoje IG: malý oddíl spolupráce knihoven a VŠ pracovišť, nezařazení kurzů IG do kurikula oborů  </a:t>
            </a:r>
            <a:endParaRPr lang="cs-CZ" dirty="0" smtClean="0"/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b="1" dirty="0" smtClean="0"/>
              <a:t>Průzkum </a:t>
            </a:r>
            <a:r>
              <a:rPr lang="cs-CZ" b="1" dirty="0"/>
              <a:t>stavu informační gramotnosti vysokoškolských studentů</a:t>
            </a:r>
          </a:p>
          <a:p>
            <a:r>
              <a:rPr lang="cs-CZ" dirty="0"/>
              <a:t>Projekt pilotního průzkumu byl připraven a realizován s podporou Asociace knihoven vysokých škol v ČR v letech 2004 a 2005. Autory a realizátory průzkumu byli členové komise IVIG, knihovníci vysokoškolských knihoven a sociolog. Průzkum byl proveden celkem v knihovnách 8 vysokých škol.</a:t>
            </a:r>
          </a:p>
          <a:p>
            <a:pPr lvl="1"/>
            <a:r>
              <a:rPr lang="cs-CZ" b="1" dirty="0" smtClean="0"/>
              <a:t>http://akvs.cz/komise-iniciativy/komise-ivig/pruzkumy-iv-a-ig/informacni-vzdelavani-na-vs/</a:t>
            </a:r>
          </a:p>
          <a:p>
            <a:r>
              <a:rPr lang="cs-CZ" dirty="0" smtClean="0"/>
              <a:t>Nízká návratnost - </a:t>
            </a:r>
            <a:r>
              <a:rPr lang="cs-CZ" dirty="0"/>
              <a:t>pouze </a:t>
            </a:r>
            <a:r>
              <a:rPr lang="cs-CZ" dirty="0" smtClean="0"/>
              <a:t>45 % </a:t>
            </a:r>
            <a:r>
              <a:rPr lang="cs-CZ" dirty="0"/>
              <a:t>z 900 oslovených </a:t>
            </a:r>
            <a:r>
              <a:rPr lang="cs-CZ" dirty="0" smtClean="0"/>
              <a:t>respondentů</a:t>
            </a:r>
          </a:p>
          <a:p>
            <a:r>
              <a:rPr lang="cs-CZ" dirty="0" smtClean="0"/>
              <a:t>Zjištění: úroveň </a:t>
            </a:r>
            <a:r>
              <a:rPr lang="cs-CZ" dirty="0"/>
              <a:t>informační gramotnosti ovlivňuje délka studia, </a:t>
            </a:r>
            <a:r>
              <a:rPr lang="cs-CZ" dirty="0" smtClean="0"/>
              <a:t>kurzy </a:t>
            </a:r>
            <a:r>
              <a:rPr lang="cs-CZ" dirty="0"/>
              <a:t>práce s informacemi, frekvence využívání knihovny a subjektivní hodnocení důležitosti informační gramotnosti</a:t>
            </a:r>
            <a:r>
              <a:rPr lang="cs-CZ" dirty="0" smtClean="0"/>
              <a:t> </a:t>
            </a:r>
          </a:p>
          <a:p>
            <a:r>
              <a:rPr lang="cs-CZ" dirty="0" smtClean="0"/>
              <a:t>Další průzkum 2015-2016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38100">
            <a:solidFill>
              <a:srgbClr val="00B050"/>
            </a:solidFill>
          </a:ln>
        </p:spPr>
        <p:txBody>
          <a:bodyPr/>
          <a:lstStyle/>
          <a:p>
            <a:r>
              <a:rPr lang="cs-CZ" dirty="0" smtClean="0"/>
              <a:t>Zahraniční výzkumy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/>
              <a:t>COMBES, BARBARA. THE NET GENERATION: </a:t>
            </a:r>
            <a:r>
              <a:rPr lang="en-US" sz="2000" dirty="0" smtClean="0"/>
              <a:t>T</a:t>
            </a:r>
            <a:r>
              <a:rPr lang="en-US" sz="2000" dirty="0"/>
              <a:t>ECH-SAVVY OR LOST IN VIRTUAL SPACE? </a:t>
            </a:r>
            <a:r>
              <a:rPr lang="cs-CZ" sz="2000" dirty="0" smtClean="0"/>
              <a:t>(Internetová </a:t>
            </a:r>
            <a:r>
              <a:rPr lang="cs-CZ" sz="2000" dirty="0"/>
              <a:t>generace: technologicky zdatná nebo ztracená ve virtuálním prostoru</a:t>
            </a:r>
            <a:r>
              <a:rPr lang="cs-CZ" sz="2000" dirty="0" smtClean="0"/>
              <a:t>?</a:t>
            </a:r>
          </a:p>
          <a:p>
            <a:r>
              <a:rPr lang="cs-CZ" sz="2000" dirty="0" smtClean="0"/>
              <a:t>Výzkum v </a:t>
            </a:r>
            <a:r>
              <a:rPr lang="cs-CZ" sz="2000" dirty="0"/>
              <a:t>roce 2006 na australské univerzitě </a:t>
            </a:r>
            <a:r>
              <a:rPr lang="cs-CZ" sz="2000" dirty="0" err="1" smtClean="0"/>
              <a:t>Cowan</a:t>
            </a:r>
            <a:endParaRPr lang="cs-CZ" sz="2000" dirty="0" smtClean="0"/>
          </a:p>
          <a:p>
            <a:r>
              <a:rPr lang="cs-CZ" sz="2000" dirty="0" smtClean="0"/>
              <a:t>cílovou </a:t>
            </a:r>
            <a:r>
              <a:rPr lang="cs-CZ" sz="2000" dirty="0"/>
              <a:t>skupinou </a:t>
            </a:r>
            <a:r>
              <a:rPr lang="cs-CZ" sz="2000" dirty="0" smtClean="0"/>
              <a:t>studenti </a:t>
            </a:r>
            <a:r>
              <a:rPr lang="cs-CZ" sz="2000" dirty="0"/>
              <a:t>ve věkovém rozmezí 18 až 21 </a:t>
            </a:r>
            <a:r>
              <a:rPr lang="cs-CZ" sz="2000" dirty="0" smtClean="0"/>
              <a:t>let</a:t>
            </a:r>
          </a:p>
          <a:p>
            <a:r>
              <a:rPr lang="cs-CZ" sz="2000" dirty="0" smtClean="0"/>
              <a:t>2 části: online dotazníkové </a:t>
            </a:r>
            <a:r>
              <a:rPr lang="cs-CZ" sz="2000" dirty="0"/>
              <a:t>šetření </a:t>
            </a:r>
            <a:r>
              <a:rPr lang="cs-CZ" sz="2000" dirty="0" smtClean="0"/>
              <a:t>+ praktické </a:t>
            </a:r>
            <a:r>
              <a:rPr lang="cs-CZ" sz="2000" dirty="0"/>
              <a:t>zadání úkolů pro </a:t>
            </a:r>
            <a:r>
              <a:rPr lang="cs-CZ" sz="2000" dirty="0" smtClean="0"/>
              <a:t>vyhledávání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dirty="0"/>
              <a:t>STEINEROVÁ, JELA. INFORMAČNÉ SPRÁVANIE POUŽÍVATEĽOV AKADEMICKÝCH A VEDECKÝCH KNIŽNIC NA </a:t>
            </a:r>
            <a:r>
              <a:rPr lang="cs-CZ" sz="2000" dirty="0" smtClean="0"/>
              <a:t>SLOVENSKU</a:t>
            </a:r>
          </a:p>
          <a:p>
            <a:r>
              <a:rPr lang="cs-CZ" sz="2000" dirty="0" smtClean="0"/>
              <a:t>2003</a:t>
            </a:r>
          </a:p>
          <a:p>
            <a:r>
              <a:rPr lang="cs-CZ" sz="2000" dirty="0" smtClean="0"/>
              <a:t>Cíl: najít </a:t>
            </a:r>
            <a:r>
              <a:rPr lang="cs-CZ" sz="2000" dirty="0"/>
              <a:t>všeobecný vzorec informačního chování zkoumaných uživatelů akademických a vědeckých knihoven, zejména pak způsoby jejich kooperace, první orientace při řešení informačních problémů, kvalitu použitých zdrojů a hloubku zpracovávaných </a:t>
            </a:r>
            <a:r>
              <a:rPr lang="cs-CZ" sz="2000" dirty="0" smtClean="0"/>
              <a:t>informací</a:t>
            </a:r>
          </a:p>
          <a:p>
            <a:r>
              <a:rPr lang="cs-CZ" sz="2000" dirty="0" smtClean="0"/>
              <a:t>kvantitativní </a:t>
            </a:r>
            <a:r>
              <a:rPr lang="cs-CZ" sz="2000" dirty="0"/>
              <a:t>výzkum </a:t>
            </a:r>
            <a:r>
              <a:rPr lang="cs-CZ" sz="2000" dirty="0" smtClean="0"/>
              <a:t>zaměřen </a:t>
            </a:r>
            <a:r>
              <a:rPr lang="cs-CZ" sz="2000" dirty="0"/>
              <a:t>na vysokoškolské studenty – uživatele </a:t>
            </a:r>
            <a:r>
              <a:rPr lang="cs-CZ" sz="2000" dirty="0" smtClean="0"/>
              <a:t>knihoven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407874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38100">
            <a:solidFill>
              <a:srgbClr val="00B050"/>
            </a:solidFill>
          </a:ln>
        </p:spPr>
        <p:txBody>
          <a:bodyPr/>
          <a:lstStyle/>
          <a:p>
            <a:r>
              <a:rPr lang="cs-CZ" dirty="0" smtClean="0"/>
              <a:t>Zahraniční a české výzkumy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AGOSTO, DENISE A E. HUGHES-HASSELL. TOWARD A MODEL OF THE EVERYDAY LIFE INFORMATION </a:t>
            </a:r>
            <a:r>
              <a:rPr lang="en-US" sz="2000" dirty="0" smtClean="0"/>
              <a:t>NEEDS </a:t>
            </a:r>
            <a:r>
              <a:rPr lang="en-US" sz="2000" dirty="0"/>
              <a:t>OF URBAN </a:t>
            </a:r>
            <a:r>
              <a:rPr lang="en-US" sz="2000" dirty="0" smtClean="0"/>
              <a:t>TEENAGERS</a:t>
            </a:r>
            <a:endParaRPr lang="cs-CZ" sz="2000" dirty="0" smtClean="0"/>
          </a:p>
          <a:p>
            <a:r>
              <a:rPr lang="cs-CZ" sz="2000" dirty="0" smtClean="0"/>
              <a:t>Z </a:t>
            </a:r>
            <a:r>
              <a:rPr lang="cs-CZ" sz="2000" dirty="0"/>
              <a:t>roku 2006 </a:t>
            </a:r>
            <a:endParaRPr lang="cs-CZ" sz="2000" dirty="0" smtClean="0"/>
          </a:p>
          <a:p>
            <a:r>
              <a:rPr lang="cs-CZ" sz="2000" b="1" dirty="0" smtClean="0"/>
              <a:t>Kvalitativní </a:t>
            </a:r>
            <a:r>
              <a:rPr lang="cs-CZ" sz="2000" b="1" dirty="0"/>
              <a:t>výzkum každodenních informačních potřeb </a:t>
            </a:r>
            <a:r>
              <a:rPr lang="cs-CZ" sz="2000" dirty="0"/>
              <a:t>dvaceti sedmi městských adolescentů ve věku 14 až 17 let z roku 2006 </a:t>
            </a:r>
            <a:endParaRPr lang="cs-CZ" sz="2000" dirty="0" smtClean="0"/>
          </a:p>
          <a:p>
            <a:r>
              <a:rPr lang="cs-CZ" sz="2000" dirty="0" smtClean="0"/>
              <a:t>Informační </a:t>
            </a:r>
            <a:r>
              <a:rPr lang="cs-CZ" sz="2000" dirty="0"/>
              <a:t>potřeby se týkají především rozvíjející se sexuality, finančních potřeb, snahy pochopit svět a společnost kolem nich, pochybností o jejich roli a uplatnění ve </a:t>
            </a:r>
            <a:r>
              <a:rPr lang="cs-CZ" sz="2000" dirty="0" smtClean="0"/>
              <a:t>světě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1800" b="1" dirty="0"/>
              <a:t>KOPECKÝ, KAMIL. RIZIKOVÉ CHOVÁNÍ ČESKÝCH DĚTÍ V PROSTŘEDÍ INTERNETU (2014</a:t>
            </a:r>
            <a:r>
              <a:rPr lang="cs-CZ" sz="1800" b="1" dirty="0" smtClean="0"/>
              <a:t>)</a:t>
            </a:r>
          </a:p>
          <a:p>
            <a:r>
              <a:rPr lang="cs-CZ" sz="1800" dirty="0"/>
              <a:t>Výzkum zaměřený na rizikové chování dětí v prostředí </a:t>
            </a:r>
            <a:r>
              <a:rPr lang="cs-CZ" sz="1800" dirty="0" smtClean="0"/>
              <a:t>internetu</a:t>
            </a:r>
          </a:p>
          <a:p>
            <a:r>
              <a:rPr lang="cs-CZ" sz="1800" dirty="0" smtClean="0"/>
              <a:t>realizován </a:t>
            </a:r>
            <a:r>
              <a:rPr lang="cs-CZ" sz="1800" dirty="0"/>
              <a:t>ve všech krajích České republiky, dotazníkového šetření se zúčastnilo 28 tisíc žáků ve věku 11–17 let (44 % z nich bylo ve věku 15–17 let</a:t>
            </a:r>
            <a:r>
              <a:rPr lang="cs-CZ" sz="1800" dirty="0" smtClean="0"/>
              <a:t>)</a:t>
            </a:r>
          </a:p>
          <a:p>
            <a:r>
              <a:rPr lang="cs-CZ" sz="1800" dirty="0" smtClean="0"/>
              <a:t>Primárně </a:t>
            </a:r>
            <a:r>
              <a:rPr lang="cs-CZ" sz="1800" dirty="0"/>
              <a:t>zaměřen na bezpečnostní rizika, ale jeho součástí jsou údaje o využívání sociálních sítí a o vnímání pravdy na </a:t>
            </a:r>
            <a:r>
              <a:rPr lang="cs-CZ" sz="1800" dirty="0" smtClean="0"/>
              <a:t>internetu</a:t>
            </a:r>
          </a:p>
          <a:p>
            <a:r>
              <a:rPr lang="cs-CZ" sz="1800" dirty="0" smtClean="0"/>
              <a:t>80 </a:t>
            </a:r>
            <a:r>
              <a:rPr lang="cs-CZ" sz="1800" dirty="0"/>
              <a:t>% respondentů má účet na </a:t>
            </a:r>
            <a:r>
              <a:rPr lang="cs-CZ" sz="1800" dirty="0" err="1"/>
              <a:t>Facebooku</a:t>
            </a:r>
            <a:r>
              <a:rPr lang="cs-CZ" sz="1800" dirty="0"/>
              <a:t>, 44 % na Googlu+, další užívají sociální sítě (více než 20 % uživatelů) Lidé.cz, </a:t>
            </a:r>
            <a:r>
              <a:rPr lang="cs-CZ" sz="1800" dirty="0" err="1"/>
              <a:t>Twitter</a:t>
            </a:r>
            <a:r>
              <a:rPr lang="cs-CZ" sz="1800" dirty="0"/>
              <a:t>, Spolužáci.cz a </a:t>
            </a:r>
            <a:r>
              <a:rPr lang="cs-CZ" sz="1800" dirty="0" smtClean="0"/>
              <a:t>Ask.fm</a:t>
            </a:r>
          </a:p>
          <a:p>
            <a:r>
              <a:rPr lang="cs-CZ" sz="1800" dirty="0" smtClean="0"/>
              <a:t>Mnoho </a:t>
            </a:r>
            <a:r>
              <a:rPr lang="cs-CZ" sz="1800" dirty="0"/>
              <a:t>žáků má svůj účet na více sociálních sítích</a:t>
            </a:r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7175731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38100">
            <a:solidFill>
              <a:srgbClr val="00B050"/>
            </a:solidFill>
          </a:ln>
        </p:spPr>
        <p:txBody>
          <a:bodyPr/>
          <a:lstStyle/>
          <a:p>
            <a:r>
              <a:rPr lang="cs-CZ" dirty="0" smtClean="0"/>
              <a:t>Zahraniční a české výzkumy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e-DE" b="1" dirty="0"/>
              <a:t>VÝZKUM EU KIDS ONLINE II (2011-2014)</a:t>
            </a:r>
            <a:endParaRPr lang="cs-CZ" b="1" dirty="0"/>
          </a:p>
          <a:p>
            <a:r>
              <a:rPr lang="cs-CZ" dirty="0"/>
              <a:t>Studie provedená v </a:t>
            </a:r>
            <a:r>
              <a:rPr lang="cs-CZ" b="1" dirty="0"/>
              <a:t>25 evropských zemích</a:t>
            </a:r>
          </a:p>
          <a:p>
            <a:r>
              <a:rPr lang="cs-CZ" dirty="0"/>
              <a:t>Cíl: zjistit, </a:t>
            </a:r>
            <a:r>
              <a:rPr lang="cs-CZ" b="1" dirty="0"/>
              <a:t>jak se děti ve věku 9 až 16 let chovají na internetu</a:t>
            </a:r>
            <a:r>
              <a:rPr lang="cs-CZ" dirty="0"/>
              <a:t>, jaká je jejich počítačová gramotnost, jak vnímají online rizika a jak se s nimi vypořádávají</a:t>
            </a:r>
          </a:p>
          <a:p>
            <a:r>
              <a:rPr lang="cs-CZ" dirty="0"/>
              <a:t>Výzkumu se účastnilo vždy dítě a jeden z jeho rodičů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EU KIDS – výsledky:</a:t>
            </a:r>
          </a:p>
          <a:p>
            <a:r>
              <a:rPr lang="cs-CZ" dirty="0"/>
              <a:t>České děti patří v mezinárodním porovnání k těm, které jsou nejvíce na sociálních sítích a které nejvíce hrají online hry s dalšími </a:t>
            </a:r>
            <a:r>
              <a:rPr lang="cs-CZ" dirty="0" smtClean="0"/>
              <a:t>hráči</a:t>
            </a:r>
          </a:p>
          <a:p>
            <a:r>
              <a:rPr lang="cs-CZ" dirty="0" smtClean="0"/>
              <a:t>80 </a:t>
            </a:r>
            <a:r>
              <a:rPr lang="cs-CZ" dirty="0"/>
              <a:t>% českých dětí tráví na internetu minimálně jednu hodinu </a:t>
            </a:r>
            <a:r>
              <a:rPr lang="cs-CZ" dirty="0" smtClean="0"/>
              <a:t>denně</a:t>
            </a:r>
          </a:p>
          <a:p>
            <a:r>
              <a:rPr lang="cs-CZ" dirty="0" smtClean="0"/>
              <a:t>72 </a:t>
            </a:r>
            <a:r>
              <a:rPr lang="cs-CZ" dirty="0"/>
              <a:t>% dětí má profil na sociálních </a:t>
            </a:r>
            <a:r>
              <a:rPr lang="cs-CZ" dirty="0" smtClean="0"/>
              <a:t>sítí</a:t>
            </a:r>
          </a:p>
          <a:p>
            <a:r>
              <a:rPr lang="cs-CZ" dirty="0" smtClean="0"/>
              <a:t>S </a:t>
            </a:r>
            <a:r>
              <a:rPr lang="cs-CZ" dirty="0"/>
              <a:t>vyšším věkem dětí roste využívání instant messengerů ke vzájemné komunikaci (88 % dětí ve věku 13–16 let</a:t>
            </a:r>
            <a:r>
              <a:rPr lang="cs-CZ" dirty="0" smtClean="0"/>
              <a:t>)</a:t>
            </a:r>
          </a:p>
          <a:p>
            <a:r>
              <a:rPr lang="cs-CZ" dirty="0" smtClean="0"/>
              <a:t>Blogy </a:t>
            </a:r>
            <a:r>
              <a:rPr lang="cs-CZ" dirty="0"/>
              <a:t>si píše 11 % dětí, ve většině případů dívek, s přibývajícím věkem se zvyšuje počet </a:t>
            </a:r>
            <a:r>
              <a:rPr lang="cs-CZ" dirty="0" err="1" smtClean="0"/>
              <a:t>blogerů</a:t>
            </a:r>
            <a:endParaRPr lang="cs-CZ" dirty="0" smtClean="0"/>
          </a:p>
          <a:p>
            <a:r>
              <a:rPr lang="cs-CZ" dirty="0" smtClean="0"/>
              <a:t>Jen </a:t>
            </a:r>
            <a:r>
              <a:rPr lang="cs-CZ" dirty="0"/>
              <a:t>4 % dětí využívají internet méně často než jedenkrát </a:t>
            </a:r>
            <a:r>
              <a:rPr lang="cs-CZ" dirty="0" smtClean="0"/>
              <a:t>týdně</a:t>
            </a:r>
          </a:p>
          <a:p>
            <a:r>
              <a:rPr lang="cs-CZ" dirty="0" smtClean="0"/>
              <a:t>Největší </a:t>
            </a:r>
            <a:r>
              <a:rPr lang="cs-CZ" dirty="0"/>
              <a:t>vliv na bezpečné chování českých dětí má jejich věk, jejich digitální kompetence a rozsah činností, které na internetu </a:t>
            </a:r>
            <a:r>
              <a:rPr lang="cs-CZ" dirty="0" smtClean="0"/>
              <a:t>vykonávají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48478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Výzkumy -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 smtClean="0"/>
              <a:t>EU</a:t>
            </a:r>
          </a:p>
          <a:p>
            <a:r>
              <a:rPr lang="cs-CZ" sz="2000" dirty="0" smtClean="0"/>
              <a:t>Americká knihovnická asociace ALA </a:t>
            </a:r>
            <a:r>
              <a:rPr lang="cs-CZ" sz="2000" dirty="0"/>
              <a:t>(sekce ACRL) - </a:t>
            </a:r>
            <a:r>
              <a:rPr lang="cs-CZ" sz="2000" dirty="0">
                <a:hlinkClick r:id="rId2"/>
              </a:rPr>
              <a:t>http://www.ala.org/acrl</a:t>
            </a:r>
            <a:r>
              <a:rPr lang="cs-CZ" sz="2000" dirty="0" smtClean="0">
                <a:hlinkClick r:id="rId2"/>
              </a:rPr>
              <a:t>/</a:t>
            </a:r>
            <a:endParaRPr lang="cs-CZ" sz="2000" dirty="0" smtClean="0"/>
          </a:p>
          <a:p>
            <a:r>
              <a:rPr lang="cs-CZ" sz="2000" dirty="0" smtClean="0"/>
              <a:t>Instituce zaměřené na vzdělávání seniorů, na další vzdělávání dospělých </a:t>
            </a:r>
          </a:p>
          <a:p>
            <a:pPr lvl="1"/>
            <a:r>
              <a:rPr lang="cs-CZ" sz="2000" dirty="0" smtClean="0"/>
              <a:t>Např. </a:t>
            </a:r>
            <a:r>
              <a:rPr lang="cs-CZ" sz="2000" dirty="0"/>
              <a:t>portál EPALE - </a:t>
            </a:r>
            <a:r>
              <a:rPr lang="cs-CZ" sz="2000" dirty="0">
                <a:hlinkClick r:id="rId3"/>
              </a:rPr>
              <a:t>http://www.naerasmusplus.cz/cz/site-a-centralizovane-aktivity-epale</a:t>
            </a:r>
            <a:r>
              <a:rPr lang="cs-CZ" sz="2000" dirty="0" smtClean="0">
                <a:hlinkClick r:id="rId3"/>
              </a:rPr>
              <a:t>/</a:t>
            </a:r>
            <a:endParaRPr lang="cs-CZ" sz="2000" dirty="0" smtClean="0"/>
          </a:p>
          <a:p>
            <a:pPr indent="-285750"/>
            <a:r>
              <a:rPr lang="cs-CZ" sz="1800" dirty="0"/>
              <a:t>BASL, Josef, Simona BOUDOVÁ a Lucie ŘEZÁČOVÁ. Národní zpráva šetření ICILS 2013: počítačová a informační gramotnost českých žáků [online]. 1. vydání. Praha: Česká školní inspekce, 2014. [cit. 2016-10-24]. ISBN 978-80- 905632-6-1. Dostupné z: </a:t>
            </a:r>
            <a:r>
              <a:rPr lang="cs-CZ" sz="1800" dirty="0">
                <a:hlinkClick r:id="rId4"/>
              </a:rPr>
              <a:t>http://</a:t>
            </a:r>
            <a:r>
              <a:rPr lang="cs-CZ" sz="1800" dirty="0" smtClean="0">
                <a:hlinkClick r:id="rId4"/>
              </a:rPr>
              <a:t>www.icils.cz/articles/files/ICILS_2013_Narodni_zprava_CZE.pdf</a:t>
            </a:r>
            <a:endParaRPr lang="cs-CZ" sz="1800" dirty="0" smtClean="0"/>
          </a:p>
          <a:p>
            <a:pPr indent="-285750"/>
            <a:r>
              <a:rPr lang="en-US" sz="1800" dirty="0"/>
              <a:t>COMBES, Barbara. The Net Generation: Tech-savvy or lost in virtual space? Research Library. International Association of School Librarianship. Annual Conference. 2008. 17 s. [cit. 2016-08-02] </a:t>
            </a:r>
            <a:r>
              <a:rPr lang="en-US" sz="1800" dirty="0" err="1"/>
              <a:t>Dostupný</a:t>
            </a:r>
            <a:r>
              <a:rPr lang="en-US" sz="1800" dirty="0"/>
              <a:t> z: http://www.kzneducation.gov.za/Portals/0/ELITS%20website%20Homepage/IASL%202008/research%20forum /</a:t>
            </a:r>
            <a:r>
              <a:rPr lang="en-US" sz="1800" dirty="0" smtClean="0"/>
              <a:t>combesrf.pdf</a:t>
            </a:r>
            <a:endParaRPr lang="cs-CZ" sz="1800" dirty="0" smtClean="0"/>
          </a:p>
          <a:p>
            <a:pPr indent="-285750"/>
            <a:r>
              <a:rPr lang="cs-CZ" sz="1800" dirty="0"/>
              <a:t>NÁDVORNÍK, Václav. Jak žáci a učitelé českých škol využívají Internet. Acta </a:t>
            </a:r>
            <a:r>
              <a:rPr lang="cs-CZ" sz="1800" dirty="0" err="1"/>
              <a:t>Informatica</a:t>
            </a:r>
            <a:r>
              <a:rPr lang="cs-CZ" sz="1800" dirty="0"/>
              <a:t> </a:t>
            </a:r>
            <a:r>
              <a:rPr lang="cs-CZ" sz="1800" dirty="0" err="1"/>
              <a:t>Pragensia</a:t>
            </a:r>
            <a:r>
              <a:rPr lang="cs-CZ" sz="1800" dirty="0"/>
              <a:t>. 2013. Roč. 2, č. 1. S. 70-78. Dostupné z: https://aip.vse.cz/index.php/aip/article/view/22/19</a:t>
            </a:r>
          </a:p>
        </p:txBody>
      </p:sp>
    </p:spTree>
    <p:extLst>
      <p:ext uri="{BB962C8B-B14F-4D97-AF65-F5344CB8AC3E}">
        <p14:creationId xmlns:p14="http://schemas.microsoft.com/office/powerpoint/2010/main" val="34168922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Výzkumy -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/>
          </a:bodyPr>
          <a:lstStyle/>
          <a:p>
            <a:r>
              <a:rPr lang="cs-CZ" sz="1800" dirty="0"/>
              <a:t>STEINEROVÁ, Jela. </a:t>
            </a:r>
            <a:r>
              <a:rPr lang="cs-CZ" sz="1800" dirty="0" err="1"/>
              <a:t>Informačné</a:t>
            </a:r>
            <a:r>
              <a:rPr lang="cs-CZ" sz="1800" dirty="0"/>
              <a:t> </a:t>
            </a:r>
            <a:r>
              <a:rPr lang="cs-CZ" sz="1800" dirty="0" err="1"/>
              <a:t>správanie</a:t>
            </a:r>
            <a:r>
              <a:rPr lang="cs-CZ" sz="1800" dirty="0"/>
              <a:t> </a:t>
            </a:r>
            <a:r>
              <a:rPr lang="cs-CZ" sz="1800" dirty="0" err="1"/>
              <a:t>používateľov</a:t>
            </a:r>
            <a:r>
              <a:rPr lang="cs-CZ" sz="1800" dirty="0"/>
              <a:t> akademických a </a:t>
            </a:r>
            <a:r>
              <a:rPr lang="cs-CZ" sz="1800" dirty="0" err="1"/>
              <a:t>vedeckých</a:t>
            </a:r>
            <a:r>
              <a:rPr lang="cs-CZ" sz="1800" dirty="0"/>
              <a:t> knižnic na Slovensku. </a:t>
            </a:r>
            <a:r>
              <a:rPr lang="cs-CZ" sz="1800" dirty="0" err="1"/>
              <a:t>Knižnica</a:t>
            </a:r>
            <a:r>
              <a:rPr lang="cs-CZ" sz="1800" dirty="0"/>
              <a:t>. 2003, 4(11-12): S. 522-529. ISSN 1336-0965. Dostupné také z: </a:t>
            </a:r>
            <a:r>
              <a:rPr lang="cs-CZ" sz="1800" dirty="0">
                <a:hlinkClick r:id="rId2"/>
              </a:rPr>
              <a:t>http://</a:t>
            </a:r>
            <a:r>
              <a:rPr lang="cs-CZ" sz="1800" dirty="0" smtClean="0">
                <a:hlinkClick r:id="rId2"/>
              </a:rPr>
              <a:t>www.snk.sk/images/snk/casopis_kniznica/2003/november_december/522.pdf</a:t>
            </a:r>
            <a:endParaRPr lang="cs-CZ" sz="1800" dirty="0" smtClean="0"/>
          </a:p>
          <a:p>
            <a:r>
              <a:rPr lang="en-US" sz="1800" dirty="0"/>
              <a:t>AGOSTO, Denise E. a Hughes-</a:t>
            </a:r>
            <a:r>
              <a:rPr lang="en-US" sz="1800" dirty="0" err="1"/>
              <a:t>Hassell</a:t>
            </a:r>
            <a:r>
              <a:rPr lang="en-US" sz="1800" dirty="0"/>
              <a:t>. Toward a model of the everyday life information needs of urban teenagers, part 1: Theoretical model. Journal of the American Society for Information Science [online]. 2006, 57(10), 1394-1403 [cit. 2016-07-24]. ISSN 15322882. a AGOSTO, Denise E. a Hughes-</a:t>
            </a:r>
            <a:r>
              <a:rPr lang="en-US" sz="1800" dirty="0" err="1"/>
              <a:t>Hassell</a:t>
            </a:r>
            <a:r>
              <a:rPr lang="en-US" sz="1800" dirty="0"/>
              <a:t>. Toward a Model of the Everyday Life Information Needs of Urban Teenagers, Part 2: Empirical Model. Journal of the American Society for Information Science [online]. 2006, 57(11), 1418-1426 [cit. 2016-07-24]. ISSN 15322882</a:t>
            </a:r>
            <a:r>
              <a:rPr lang="en-US" sz="1800" dirty="0" smtClean="0"/>
              <a:t>.</a:t>
            </a:r>
            <a:endParaRPr lang="cs-CZ" sz="1800" dirty="0" smtClean="0"/>
          </a:p>
          <a:p>
            <a:r>
              <a:rPr lang="cs-CZ" sz="1800" dirty="0"/>
              <a:t>EU </a:t>
            </a:r>
            <a:r>
              <a:rPr lang="cs-CZ" sz="1800" dirty="0" err="1"/>
              <a:t>Kids</a:t>
            </a:r>
            <a:r>
              <a:rPr lang="cs-CZ" sz="1800" dirty="0"/>
              <a:t> Online 2014: </a:t>
            </a:r>
            <a:r>
              <a:rPr lang="cs-CZ" sz="1800" dirty="0" err="1"/>
              <a:t>Findings</a:t>
            </a:r>
            <a:r>
              <a:rPr lang="cs-CZ" sz="1800" dirty="0"/>
              <a:t>, </a:t>
            </a:r>
            <a:r>
              <a:rPr lang="cs-CZ" sz="1800" dirty="0" err="1"/>
              <a:t>methods</a:t>
            </a:r>
            <a:r>
              <a:rPr lang="cs-CZ" sz="1800" dirty="0"/>
              <a:t>, </a:t>
            </a:r>
            <a:r>
              <a:rPr lang="cs-CZ" sz="1800" dirty="0" err="1"/>
              <a:t>recommendations</a:t>
            </a:r>
            <a:r>
              <a:rPr lang="cs-CZ" sz="1800" dirty="0"/>
              <a:t> [online]. [cit. 2016-10-24]. Dostupné z: </a:t>
            </a:r>
            <a:r>
              <a:rPr lang="cs-CZ" sz="1800" dirty="0">
                <a:hlinkClick r:id="rId3"/>
              </a:rPr>
              <a:t>https://lsedesignunit.com/EUKidsOnline</a:t>
            </a:r>
            <a:r>
              <a:rPr lang="cs-CZ" sz="1800" dirty="0" smtClean="0">
                <a:hlinkClick r:id="rId3"/>
              </a:rPr>
              <a:t>/</a:t>
            </a:r>
            <a:endParaRPr lang="cs-CZ" sz="1800" dirty="0" smtClean="0"/>
          </a:p>
          <a:p>
            <a:r>
              <a:rPr lang="cs-CZ" sz="1800" dirty="0"/>
              <a:t>KOPECKÝ, Kamil. Rizikové chování českých dětí v prostředí internetu (2014). Rizikové formy chování českých a slovenských dětí v prostředí internetu. Olomouc: Univerzita Palackého, 2015. http://e-bezpeci.cz/index.php/kestazeni/doc_download/75-rizikove-chovani-eskych-a-slovenskych-dti-v-prostedi-internetu-2015-monografie</a:t>
            </a:r>
          </a:p>
        </p:txBody>
      </p:sp>
    </p:spTree>
    <p:extLst>
      <p:ext uri="{BB962C8B-B14F-4D97-AF65-F5344CB8AC3E}">
        <p14:creationId xmlns:p14="http://schemas.microsoft.com/office/powerpoint/2010/main" val="9775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ln w="381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cs-CZ" dirty="0"/>
              <a:t>Shrnutí zjištění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Ve dvou z pěti hodin </a:t>
            </a:r>
            <a:r>
              <a:rPr lang="cs-CZ" dirty="0" smtClean="0"/>
              <a:t>nabízí učitel informace </a:t>
            </a:r>
            <a:r>
              <a:rPr lang="cs-CZ" dirty="0"/>
              <a:t>a informační zdroje vyžadující výběr a žáci </a:t>
            </a:r>
            <a:r>
              <a:rPr lang="cs-CZ" dirty="0" smtClean="0"/>
              <a:t>museli </a:t>
            </a:r>
            <a:r>
              <a:rPr lang="cs-CZ" dirty="0"/>
              <a:t>správně zvolit, odkud budou informace </a:t>
            </a:r>
            <a:r>
              <a:rPr lang="cs-CZ" dirty="0" smtClean="0"/>
              <a:t>čerpat</a:t>
            </a:r>
          </a:p>
          <a:p>
            <a:pPr marL="0" indent="0">
              <a:buNone/>
            </a:pPr>
            <a:r>
              <a:rPr lang="cs-CZ" dirty="0" smtClean="0"/>
              <a:t>Jen </a:t>
            </a:r>
            <a:r>
              <a:rPr lang="cs-CZ" dirty="0"/>
              <a:t>v 7 % hodin učitel nabízel informace a informační zdroje vyžadující kritický </a:t>
            </a:r>
            <a:r>
              <a:rPr lang="cs-CZ" dirty="0" smtClean="0"/>
              <a:t>výběr</a:t>
            </a:r>
          </a:p>
          <a:p>
            <a:pPr marL="0" indent="0">
              <a:buNone/>
            </a:pPr>
            <a:r>
              <a:rPr lang="cs-CZ" dirty="0" smtClean="0"/>
              <a:t>V </a:t>
            </a:r>
            <a:r>
              <a:rPr lang="cs-CZ" dirty="0"/>
              <a:t>ZŠ, v nichž si žáci předložené informace častěji samostatně zaznamenávali nebo i třídili (třetina navštívených hodin), byl jejich průměrný celkový výsledek v testování mírně lepší a byli i úspěšnější v úlohách ověřujících schopnost získávání informací z různých typů </a:t>
            </a:r>
            <a:r>
              <a:rPr lang="cs-CZ" dirty="0" smtClean="0"/>
              <a:t>sdělení</a:t>
            </a:r>
          </a:p>
          <a:p>
            <a:pPr marL="0" indent="0">
              <a:buNone/>
            </a:pPr>
            <a:r>
              <a:rPr lang="cs-CZ" dirty="0" smtClean="0"/>
              <a:t>V </a:t>
            </a:r>
            <a:r>
              <a:rPr lang="cs-CZ" dirty="0"/>
              <a:t>necelé polovině hodin v ZŠ byl vytvářen nějaký výstup (47 </a:t>
            </a:r>
            <a:r>
              <a:rPr lang="cs-CZ" dirty="0" smtClean="0"/>
              <a:t>%)</a:t>
            </a:r>
          </a:p>
          <a:p>
            <a:r>
              <a:rPr lang="cs-CZ" dirty="0" smtClean="0"/>
              <a:t>Nejčastěji </a:t>
            </a:r>
            <a:r>
              <a:rPr lang="cs-CZ" dirty="0"/>
              <a:t>(v 97 % hodin) šlo o výstup </a:t>
            </a:r>
            <a:r>
              <a:rPr lang="cs-CZ" dirty="0" smtClean="0"/>
              <a:t>vizuální</a:t>
            </a:r>
          </a:p>
          <a:p>
            <a:r>
              <a:rPr lang="cs-CZ" dirty="0" smtClean="0"/>
              <a:t>Ve </a:t>
            </a:r>
            <a:r>
              <a:rPr lang="cs-CZ" dirty="0"/>
              <a:t>třech z pěti hodin jej žáci vytvářeli zcela </a:t>
            </a:r>
            <a:r>
              <a:rPr lang="cs-CZ" dirty="0" smtClean="0"/>
              <a:t>samostatně</a:t>
            </a:r>
          </a:p>
          <a:p>
            <a:r>
              <a:rPr lang="cs-CZ" dirty="0" smtClean="0"/>
              <a:t>Úroveň </a:t>
            </a:r>
            <a:r>
              <a:rPr lang="cs-CZ" dirty="0"/>
              <a:t>výstupů byla překvapivě jen ve třech čtvrtinách hodin dostatečně kvalitní s ohledem na cíl nebo účel a zvolená forma byla vzhledem k zamýšlenému záměru vhodná</a:t>
            </a:r>
          </a:p>
        </p:txBody>
      </p:sp>
    </p:spTree>
    <p:extLst>
      <p:ext uri="{BB962C8B-B14F-4D97-AF65-F5344CB8AC3E}">
        <p14:creationId xmlns:p14="http://schemas.microsoft.com/office/powerpoint/2010/main" val="1303395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ln w="381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cs-CZ" dirty="0"/>
              <a:t>Shrnutí zjištění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Využití digitálních technologií na ZŠ </a:t>
            </a:r>
            <a:r>
              <a:rPr lang="cs-CZ" dirty="0"/>
              <a:t>v navštívené vyučovací hodině (99 % ICT, 91 % v přírodovědných předmětech, 88 % v cizím jazyce a společenskovědních předmětech) </a:t>
            </a:r>
            <a:r>
              <a:rPr lang="cs-CZ" dirty="0" smtClean="0"/>
              <a:t>- vzhledem </a:t>
            </a:r>
            <a:r>
              <a:rPr lang="cs-CZ" dirty="0"/>
              <a:t>k jejímu sledovanému cíli jednoznačně účelné pouze v 54 % těchto hodin a alespoň částečně účelné v 41 % </a:t>
            </a:r>
            <a:r>
              <a:rPr lang="cs-CZ" dirty="0" smtClean="0"/>
              <a:t>hodin</a:t>
            </a:r>
          </a:p>
          <a:p>
            <a:r>
              <a:rPr lang="cs-CZ" b="1" dirty="0" smtClean="0"/>
              <a:t>Nejčastěji </a:t>
            </a:r>
            <a:r>
              <a:rPr lang="cs-CZ" b="1" dirty="0"/>
              <a:t>používali žáci SŠ digitální technologie </a:t>
            </a:r>
            <a:r>
              <a:rPr lang="cs-CZ" dirty="0"/>
              <a:t>ve prospěch výuky vícekrát do měsíce, ale méně než polovinu hodin, případně jednou měsíčně nebo jen několikrát za </a:t>
            </a:r>
            <a:r>
              <a:rPr lang="cs-CZ" dirty="0" smtClean="0"/>
              <a:t>pololetí</a:t>
            </a:r>
          </a:p>
          <a:p>
            <a:r>
              <a:rPr lang="cs-CZ" dirty="0" smtClean="0"/>
              <a:t>Zaznamenáno </a:t>
            </a:r>
            <a:r>
              <a:rPr lang="cs-CZ" b="1" dirty="0"/>
              <a:t>převládající využití digitálních technologií, které spíše jen doplňují nebo jinými prostředky nahrazují klasickou </a:t>
            </a:r>
            <a:r>
              <a:rPr lang="cs-CZ" b="1" dirty="0" smtClean="0"/>
              <a:t>výuku</a:t>
            </a:r>
          </a:p>
          <a:p>
            <a:r>
              <a:rPr lang="cs-CZ" dirty="0" smtClean="0"/>
              <a:t>Nejméně </a:t>
            </a:r>
            <a:r>
              <a:rPr lang="cs-CZ" dirty="0"/>
              <a:t>často používají žáci digitální technologie ve prospěch výuky v oboru gymnázium a ve zdravotnických </a:t>
            </a:r>
            <a:r>
              <a:rPr lang="cs-CZ" dirty="0" smtClean="0"/>
              <a:t>oborech</a:t>
            </a:r>
          </a:p>
          <a:p>
            <a:r>
              <a:rPr lang="cs-CZ" dirty="0" smtClean="0"/>
              <a:t>Častější </a:t>
            </a:r>
            <a:r>
              <a:rPr lang="cs-CZ" dirty="0"/>
              <a:t>využití je v technických a uměleckých oborech </a:t>
            </a:r>
            <a:r>
              <a:rPr lang="cs-CZ" dirty="0" smtClean="0"/>
              <a:t>vzdělání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2717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ln w="381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cs-CZ" dirty="0"/>
              <a:t>Shrnutí zjištění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Jen přibližně každý pátý učitel ZŠ se definoval jako producent i konzument v online </a:t>
            </a:r>
            <a:r>
              <a:rPr lang="cs-CZ" dirty="0" smtClean="0"/>
              <a:t>prostředí</a:t>
            </a:r>
          </a:p>
          <a:p>
            <a:r>
              <a:rPr lang="cs-CZ" dirty="0" smtClean="0"/>
              <a:t>E-portfolio </a:t>
            </a:r>
            <a:r>
              <a:rPr lang="cs-CZ" dirty="0"/>
              <a:t>pravidelně vytváří a doplňuje 40 % </a:t>
            </a:r>
            <a:r>
              <a:rPr lang="cs-CZ" dirty="0" smtClean="0"/>
              <a:t>učitelů</a:t>
            </a:r>
          </a:p>
          <a:p>
            <a:r>
              <a:rPr lang="cs-CZ" dirty="0" smtClean="0"/>
              <a:t>Pouze </a:t>
            </a:r>
            <a:r>
              <a:rPr lang="cs-CZ" dirty="0"/>
              <a:t>jedna třetina pedagogů uvádí, že své žáky k vytváření e-portfolia </a:t>
            </a:r>
            <a:r>
              <a:rPr lang="cs-CZ" dirty="0" smtClean="0"/>
              <a:t>vede</a:t>
            </a:r>
          </a:p>
          <a:p>
            <a:r>
              <a:rPr lang="cs-CZ" dirty="0" smtClean="0"/>
              <a:t>Jen </a:t>
            </a:r>
            <a:r>
              <a:rPr lang="cs-CZ" dirty="0"/>
              <a:t>7 % učitelů konstatovalo, že aktivně a pravidelně sdílí a předává své zdroje a zkušenosti s využitím digitálních technologií pro vlastní učení a vzdělávání (ať už online nebo </a:t>
            </a:r>
            <a:r>
              <a:rPr lang="cs-CZ" dirty="0" err="1"/>
              <a:t>offline</a:t>
            </a:r>
            <a:r>
              <a:rPr lang="cs-CZ" dirty="0"/>
              <a:t>) nejen svým žákům, ale i ostatním mimo školu (např. prostřednictvím webu</a:t>
            </a:r>
            <a:r>
              <a:rPr lang="cs-CZ" dirty="0" smtClean="0"/>
              <a:t>)</a:t>
            </a:r>
          </a:p>
          <a:p>
            <a:r>
              <a:rPr lang="cs-CZ" dirty="0" smtClean="0"/>
              <a:t>Méně </a:t>
            </a:r>
            <a:r>
              <a:rPr lang="cs-CZ" dirty="0"/>
              <a:t>než polovina učitelů uvedla mezi prioritami využití digitálních technologií ve svém předmětu změnu pojetí výuky a </a:t>
            </a:r>
            <a:r>
              <a:rPr lang="cs-CZ" dirty="0" smtClean="0"/>
              <a:t>vzdělávání</a:t>
            </a:r>
          </a:p>
          <a:p>
            <a:r>
              <a:rPr lang="cs-CZ" dirty="0" smtClean="0"/>
              <a:t>Využívání </a:t>
            </a:r>
            <a:r>
              <a:rPr lang="cs-CZ" dirty="0"/>
              <a:t>digitálních technologií pro hodnocení a získání zpětné vazby potvrdilo mezi prioritami pro svou výuku 17 % učitelů a pro svou školu 31 % ICT </a:t>
            </a:r>
            <a:r>
              <a:rPr lang="cs-CZ" dirty="0" smtClean="0"/>
              <a:t>koordinátorů</a:t>
            </a:r>
          </a:p>
          <a:p>
            <a:r>
              <a:rPr lang="cs-CZ" dirty="0" smtClean="0"/>
              <a:t>Necelá </a:t>
            </a:r>
            <a:r>
              <a:rPr lang="cs-CZ" dirty="0"/>
              <a:t>polovina ICT koordinátorů (46 %) kolegům radí jen tehdy, když o to sami požádají.</a:t>
            </a:r>
          </a:p>
        </p:txBody>
      </p:sp>
    </p:spTree>
    <p:extLst>
      <p:ext uri="{BB962C8B-B14F-4D97-AF65-F5344CB8AC3E}">
        <p14:creationId xmlns:p14="http://schemas.microsoft.com/office/powerpoint/2010/main" val="3477657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ln w="381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cs-CZ" dirty="0"/>
              <a:t>Shrnutí zjištění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243" y="1412776"/>
            <a:ext cx="8039513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9182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3320</Words>
  <Application>Microsoft Office PowerPoint</Application>
  <PresentationFormat>Předvádění na obrazovce (4:3)</PresentationFormat>
  <Paragraphs>287</Paragraphs>
  <Slides>58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1" baseType="lpstr">
      <vt:lpstr>Arial</vt:lpstr>
      <vt:lpstr>Calibri</vt:lpstr>
      <vt:lpstr>Motiv sady Office</vt:lpstr>
      <vt:lpstr>Informační vzdělávání  v kontextu výzkumů</vt:lpstr>
      <vt:lpstr>Východisko – cílová skupina žáci</vt:lpstr>
      <vt:lpstr> TEMATICKÁ ZPRÁVA 2018 - ROZVOJ INFORMAČNÍ GRAMOTNOSTI NA ZÁKLADNÍCH A STŘEDNÍCH ŠKOLÁCH </vt:lpstr>
      <vt:lpstr>Shrnutí zjištění </vt:lpstr>
      <vt:lpstr>Shrnutí zjištění </vt:lpstr>
      <vt:lpstr>Shrnutí zjištění </vt:lpstr>
      <vt:lpstr>Shrnutí zjištění </vt:lpstr>
      <vt:lpstr>Shrnutí zjištění </vt:lpstr>
      <vt:lpstr>Shrnutí zjištění </vt:lpstr>
      <vt:lpstr>Shrnutí zjištění </vt:lpstr>
      <vt:lpstr>Shrnutí zjištění </vt:lpstr>
      <vt:lpstr>Shrnutí zjištění </vt:lpstr>
      <vt:lpstr>Shrnutí zjištění </vt:lpstr>
      <vt:lpstr>Shrnutí zjištění </vt:lpstr>
      <vt:lpstr>Shrnutí zjištění </vt:lpstr>
      <vt:lpstr>PISA (Programme for International Student Assesment)</vt:lpstr>
      <vt:lpstr>PISA  - výstupy aktuálně 2016 (od r. 2000)</vt:lpstr>
      <vt:lpstr>PIRLS (Progress in International Reading Literacy Study)</vt:lpstr>
      <vt:lpstr>PIRLS (Progress in International Reading Literacy Study)</vt:lpstr>
      <vt:lpstr>PIRLS (Progress in International Reading Literacy Study)</vt:lpstr>
      <vt:lpstr>Procentuální zastoupení účelů čtení a postupů porozumění v testech PIRLS a prePIRLS</vt:lpstr>
      <vt:lpstr>PIRLS - Čtenářské chování a postoje </vt:lpstr>
      <vt:lpstr>PIRLS - Čtenářská gramotnost a prostředí internetu – propojení s IG v rámci oboru ISK</vt:lpstr>
      <vt:lpstr>Ukázka - sekundární analýza PIRLS ČR (2011) http://www.csicr.cz/html/Sekundarni_analyzyPIRLS_TIMSS/flipviewerxpress.html</vt:lpstr>
      <vt:lpstr>Ukázka - sekundární analýza PIRLS ČR (2011) http://www.csicr.cz/html/Sekundarni_analyzyPIRLS_TIMSS/flipviewerxpress.html</vt:lpstr>
      <vt:lpstr>Uvolněné testové úlohy PIRLS http://www.csicr.cz/Prave-menu/Mezinarodni-setreni/PIRLS/Uvolnene-testove-ulohy/Cteme-nejen-v-hodinach-ceskeho-jazyka</vt:lpstr>
      <vt:lpstr>Ukázka testové úlohy - otázky</vt:lpstr>
      <vt:lpstr>Ukázka testové úlohy - otázky</vt:lpstr>
      <vt:lpstr>Ukázka testové úlohy - otázky</vt:lpstr>
      <vt:lpstr>Ukázka úloh</vt:lpstr>
      <vt:lpstr>Ukázka úloh</vt:lpstr>
      <vt:lpstr>Ukázka úloh</vt:lpstr>
      <vt:lpstr>Ukázka úloh</vt:lpstr>
      <vt:lpstr>Ukázka úloh</vt:lpstr>
      <vt:lpstr>TIMSS (Trends in International Mathematics and Science Study) </vt:lpstr>
      <vt:lpstr>Národní zpráva                                      http://www.csicr.cz/Prave-menu/Mezinarodni-setreni/TIMSS/Narodni-zpravy/Narodni-zprava-TIMSS-2015</vt:lpstr>
      <vt:lpstr>ICILS (International Computer and Information Literacy Study)</vt:lpstr>
      <vt:lpstr>Žáci a ICT Sekundární analýza výsledků mezinárodních šetření ICILS 2013 a PISA 2012 Výsledky, závěry, doporučení</vt:lpstr>
      <vt:lpstr>Žáci a ICT Sekundární analýza výsledků mezinárodních šetření ICILS 2013 a PISA 2012 Výsledky, závěry, doporučení</vt:lpstr>
      <vt:lpstr>Dostupnost a využívání ICT  dle PISA 2012 a ICILS 2013</vt:lpstr>
      <vt:lpstr>PISA + ICILS</vt:lpstr>
      <vt:lpstr>PISA + ICILS</vt:lpstr>
      <vt:lpstr>PISA + ICILS</vt:lpstr>
      <vt:lpstr>PISA + ICILS</vt:lpstr>
      <vt:lpstr>Zkoumání úspěšnosti / neúspěšnosti škol</vt:lpstr>
      <vt:lpstr>Vědomostní úrovně, ukázky testů  http://www.csicr.cz/html/timss/flipviewerxpress.html</vt:lpstr>
      <vt:lpstr>Výsledky zemí</vt:lpstr>
      <vt:lpstr>Závěry ICILS + PISA</vt:lpstr>
      <vt:lpstr>TALIS (Teaching and Learning International Survey) </vt:lpstr>
      <vt:lpstr>TALIS  http://www.csicr.cz/Prave-menu/Mezinarodni-setreni/TALIS</vt:lpstr>
      <vt:lpstr>Témata výzkumu TALIS</vt:lpstr>
      <vt:lpstr> …z historie - Výzkum Ministerstva informací a STEM/MARK </vt:lpstr>
      <vt:lpstr>Výzkumy komise IVIG při AKVŠ  http://www.akvs.cz/komise-iniciativy/komise-ivig/</vt:lpstr>
      <vt:lpstr>Zahraniční výzkumy</vt:lpstr>
      <vt:lpstr>Zahraniční a české výzkumy</vt:lpstr>
      <vt:lpstr>Zahraniční a české výzkumy</vt:lpstr>
      <vt:lpstr>Výzkumy - zdroje</vt:lpstr>
      <vt:lpstr>Výzkumy -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vzdělávání  v kontextu výzkumů</dc:title>
  <dc:creator>Pavlína Pavík</dc:creator>
  <cp:lastModifiedBy>Pavlína Mazáčová</cp:lastModifiedBy>
  <cp:revision>17</cp:revision>
  <dcterms:created xsi:type="dcterms:W3CDTF">2016-12-09T05:22:26Z</dcterms:created>
  <dcterms:modified xsi:type="dcterms:W3CDTF">2018-12-14T08:58:48Z</dcterms:modified>
</cp:coreProperties>
</file>