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9" r:id="rId11"/>
    <p:sldId id="272" r:id="rId12"/>
    <p:sldId id="270" r:id="rId13"/>
    <p:sldId id="271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337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977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859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477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36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571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046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08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45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685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E5C8-75D7-4D11-B847-AF8A145E3A28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49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2E5C8-75D7-4D11-B847-AF8A145E3A28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49B07-E0E9-4056-8CB4-9CC6DB4030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930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2060@mail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</a:rPr>
              <a:t/>
            </a:r>
            <a:br>
              <a:rPr lang="cs-CZ" sz="2800" b="1" dirty="0" smtClean="0">
                <a:solidFill>
                  <a:srgbClr val="002060"/>
                </a:solidFill>
              </a:rPr>
            </a:br>
            <a:r>
              <a:rPr lang="cs-CZ" sz="2800" b="1" dirty="0">
                <a:solidFill>
                  <a:srgbClr val="002060"/>
                </a:solidFill>
              </a:rPr>
              <a:t/>
            </a:r>
            <a:br>
              <a:rPr lang="cs-CZ" sz="2800" b="1" dirty="0">
                <a:solidFill>
                  <a:srgbClr val="002060"/>
                </a:solidFill>
              </a:rPr>
            </a:br>
            <a:r>
              <a:rPr lang="cs-CZ" sz="2800" b="1" dirty="0" smtClean="0">
                <a:solidFill>
                  <a:srgbClr val="002060"/>
                </a:solidFill>
              </a:rPr>
              <a:t/>
            </a:r>
            <a:br>
              <a:rPr lang="cs-CZ" sz="2800" b="1" dirty="0" smtClean="0">
                <a:solidFill>
                  <a:srgbClr val="002060"/>
                </a:solidFill>
              </a:rPr>
            </a:br>
            <a:r>
              <a:rPr lang="cs-CZ" sz="2800" b="1" dirty="0" smtClean="0">
                <a:solidFill>
                  <a:srgbClr val="002060"/>
                </a:solidFill>
              </a:rPr>
              <a:t>SESSION </a:t>
            </a:r>
            <a:r>
              <a:rPr lang="cs-CZ" sz="2800" b="1" dirty="0">
                <a:solidFill>
                  <a:srgbClr val="002060"/>
                </a:solidFill>
              </a:rPr>
              <a:t>4   </a:t>
            </a:r>
            <a:r>
              <a:rPr lang="cs-CZ" sz="2800" b="1" dirty="0" smtClean="0">
                <a:solidFill>
                  <a:srgbClr val="002060"/>
                </a:solidFill>
              </a:rPr>
              <a:t>   FRIDAY</a:t>
            </a:r>
            <a:r>
              <a:rPr lang="cs-CZ" sz="2800" b="1" dirty="0">
                <a:solidFill>
                  <a:srgbClr val="002060"/>
                </a:solidFill>
              </a:rPr>
              <a:t>, FEBRUARY </a:t>
            </a:r>
            <a:r>
              <a:rPr lang="cs-CZ" sz="2800" b="1" dirty="0" smtClean="0">
                <a:solidFill>
                  <a:srgbClr val="002060"/>
                </a:solidFill>
              </a:rPr>
              <a:t>6       </a:t>
            </a:r>
            <a:r>
              <a:rPr lang="cs-CZ" sz="2800" b="1" dirty="0">
                <a:solidFill>
                  <a:srgbClr val="002060"/>
                </a:solidFill>
              </a:rPr>
              <a:t>3:00-4:30pm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b="1" u="sng" dirty="0" err="1" smtClean="0">
                <a:solidFill>
                  <a:srgbClr val="002060"/>
                </a:solidFill>
              </a:rPr>
              <a:t>Spoken</a:t>
            </a:r>
            <a:r>
              <a:rPr lang="cs-CZ" sz="2800" b="1" u="sng" dirty="0" smtClean="0">
                <a:solidFill>
                  <a:srgbClr val="002060"/>
                </a:solidFill>
              </a:rPr>
              <a:t> </a:t>
            </a:r>
            <a:r>
              <a:rPr lang="cs-CZ" sz="2800" b="1" u="sng" dirty="0" err="1">
                <a:solidFill>
                  <a:srgbClr val="002060"/>
                </a:solidFill>
              </a:rPr>
              <a:t>English</a:t>
            </a:r>
            <a:r>
              <a:rPr lang="cs-CZ" sz="2800" b="1" u="sng" dirty="0">
                <a:solidFill>
                  <a:srgbClr val="002060"/>
                </a:solidFill>
              </a:rPr>
              <a:t>: </a:t>
            </a:r>
            <a:r>
              <a:rPr lang="cs-CZ" sz="2800" b="1" u="sng" dirty="0" err="1">
                <a:solidFill>
                  <a:srgbClr val="002060"/>
                </a:solidFill>
              </a:rPr>
              <a:t>From</a:t>
            </a:r>
            <a:r>
              <a:rPr lang="cs-CZ" sz="2800" b="1" u="sng" dirty="0">
                <a:solidFill>
                  <a:srgbClr val="002060"/>
                </a:solidFill>
              </a:rPr>
              <a:t> Film to </a:t>
            </a:r>
            <a:r>
              <a:rPr lang="cs-CZ" sz="2800" b="1" u="sng" dirty="0" err="1">
                <a:solidFill>
                  <a:srgbClr val="002060"/>
                </a:solidFill>
              </a:rPr>
              <a:t>Oracy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b="1" dirty="0"/>
              <a:t> 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5600" b="1" dirty="0" smtClean="0">
                <a:solidFill>
                  <a:srgbClr val="002060"/>
                </a:solidFill>
              </a:rPr>
              <a:t> </a:t>
            </a:r>
            <a:endParaRPr lang="cs-CZ" sz="5600" dirty="0" smtClean="0"/>
          </a:p>
          <a:p>
            <a:endParaRPr lang="cs-CZ" dirty="0"/>
          </a:p>
        </p:txBody>
      </p:sp>
      <p:pic>
        <p:nvPicPr>
          <p:cNvPr id="4" name="Obrázek 3" descr="http://www.phil.muni.cz/plonedata/wkaa/Dokumenty/konference/Brno2015/Brno201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2691"/>
            <a:ext cx="3810000" cy="2419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866" y="3933056"/>
            <a:ext cx="6096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591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OBSERVATIONS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sz="2200" b="1" dirty="0">
                <a:solidFill>
                  <a:srgbClr val="FF0000"/>
                </a:solidFill>
              </a:rPr>
              <a:t>MADE AT THIS CONFERENCE</a:t>
            </a:r>
            <a:r>
              <a:rPr lang="cs-CZ" sz="2200" b="1" dirty="0">
                <a:solidFill>
                  <a:srgbClr val="FF0000"/>
                </a:solidFill>
              </a:rPr>
              <a:t>: </a:t>
            </a:r>
            <a:r>
              <a:rPr lang="cs-CZ" b="1" dirty="0" err="1" smtClean="0">
                <a:solidFill>
                  <a:srgbClr val="FF0000"/>
                </a:solidFill>
              </a:rPr>
              <a:t>choice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of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lexical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means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Q2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J. </a:t>
            </a:r>
            <a:r>
              <a:rPr lang="cs-CZ" b="1" dirty="0" err="1" smtClean="0">
                <a:solidFill>
                  <a:srgbClr val="002060"/>
                </a:solidFill>
              </a:rPr>
              <a:t>Vanderziel</a:t>
            </a:r>
            <a:r>
              <a:rPr lang="cs-CZ" b="1" dirty="0" smtClean="0">
                <a:solidFill>
                  <a:srgbClr val="002060"/>
                </a:solidFill>
              </a:rPr>
              <a:t>: </a:t>
            </a:r>
            <a:r>
              <a:rPr lang="cs-CZ" b="1" dirty="0" err="1" smtClean="0">
                <a:solidFill>
                  <a:srgbClr val="FF0000"/>
                </a:solidFill>
              </a:rPr>
              <a:t>arduous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journey</a:t>
            </a:r>
            <a:r>
              <a:rPr lang="cs-CZ" b="1" dirty="0" smtClean="0">
                <a:solidFill>
                  <a:srgbClr val="FF0000"/>
                </a:solidFill>
              </a:rPr>
              <a:t>; </a:t>
            </a:r>
            <a:r>
              <a:rPr lang="cs-CZ" b="1" dirty="0" err="1" smtClean="0">
                <a:solidFill>
                  <a:srgbClr val="FF0000"/>
                </a:solidFill>
              </a:rPr>
              <a:t>I´d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like</a:t>
            </a:r>
            <a:r>
              <a:rPr lang="cs-CZ" b="1" dirty="0" smtClean="0">
                <a:solidFill>
                  <a:srgbClr val="FF0000"/>
                </a:solidFill>
              </a:rPr>
              <a:t> to echo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O. </a:t>
            </a:r>
            <a:r>
              <a:rPr lang="cs-CZ" b="1" dirty="0" err="1" smtClean="0">
                <a:solidFill>
                  <a:srgbClr val="002060"/>
                </a:solidFill>
              </a:rPr>
              <a:t>Jelinek</a:t>
            </a:r>
            <a:r>
              <a:rPr lang="cs-CZ" b="1" dirty="0" smtClean="0">
                <a:solidFill>
                  <a:srgbClr val="002060"/>
                </a:solidFill>
              </a:rPr>
              <a:t>: </a:t>
            </a:r>
            <a:r>
              <a:rPr lang="cs-CZ" b="1" dirty="0" smtClean="0">
                <a:solidFill>
                  <a:srgbClr val="FF0000"/>
                </a:solidFill>
              </a:rPr>
              <a:t>as </a:t>
            </a:r>
            <a:r>
              <a:rPr lang="cs-CZ" b="1" dirty="0" err="1" smtClean="0">
                <a:solidFill>
                  <a:srgbClr val="FF0000"/>
                </a:solidFill>
              </a:rPr>
              <a:t>fate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would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have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it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002060"/>
                </a:solidFill>
              </a:rPr>
              <a:t>M. </a:t>
            </a:r>
            <a:r>
              <a:rPr lang="cs-CZ" b="1" dirty="0" err="1" smtClean="0">
                <a:solidFill>
                  <a:srgbClr val="002060"/>
                </a:solidFill>
              </a:rPr>
              <a:t>Kaylor</a:t>
            </a:r>
            <a:r>
              <a:rPr lang="cs-CZ" b="1" dirty="0" smtClean="0">
                <a:solidFill>
                  <a:srgbClr val="002060"/>
                </a:solidFill>
              </a:rPr>
              <a:t>: </a:t>
            </a:r>
            <a:r>
              <a:rPr lang="cs-CZ" b="1" dirty="0" err="1" smtClean="0">
                <a:solidFill>
                  <a:srgbClr val="FF0000"/>
                </a:solidFill>
              </a:rPr>
              <a:t>The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words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Erasure</a:t>
            </a:r>
            <a:r>
              <a:rPr lang="cs-CZ" b="1" dirty="0" smtClean="0">
                <a:solidFill>
                  <a:srgbClr val="FF0000"/>
                </a:solidFill>
              </a:rPr>
              <a:t> and </a:t>
            </a:r>
            <a:r>
              <a:rPr lang="cs-CZ" b="1" dirty="0" err="1" smtClean="0">
                <a:solidFill>
                  <a:srgbClr val="FF0000"/>
                </a:solidFill>
              </a:rPr>
              <a:t>Vanishment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will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mark</a:t>
            </a:r>
            <a:r>
              <a:rPr lang="cs-CZ" b="1" dirty="0" smtClean="0">
                <a:solidFill>
                  <a:srgbClr val="FF0000"/>
                </a:solidFill>
              </a:rPr>
              <a:t> my </a:t>
            </a:r>
            <a:r>
              <a:rPr lang="cs-CZ" b="1" dirty="0" err="1" smtClean="0">
                <a:solidFill>
                  <a:srgbClr val="FF0000"/>
                </a:solidFill>
              </a:rPr>
              <a:t>own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departure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A. Van </a:t>
            </a:r>
            <a:r>
              <a:rPr lang="cs-CZ" b="1" dirty="0" err="1" smtClean="0">
                <a:solidFill>
                  <a:srgbClr val="002060"/>
                </a:solidFill>
              </a:rPr>
              <a:t>Herk</a:t>
            </a:r>
            <a:r>
              <a:rPr lang="cs-CZ" b="1" dirty="0" smtClean="0">
                <a:solidFill>
                  <a:srgbClr val="002060"/>
                </a:solidFill>
              </a:rPr>
              <a:t>: </a:t>
            </a:r>
            <a:r>
              <a:rPr lang="cs-CZ" b="1" dirty="0" smtClean="0">
                <a:solidFill>
                  <a:srgbClr val="FF0000"/>
                </a:solidFill>
              </a:rPr>
              <a:t>Dr. </a:t>
            </a:r>
            <a:r>
              <a:rPr lang="cs-CZ" b="1" dirty="0" err="1" smtClean="0">
                <a:solidFill>
                  <a:srgbClr val="FF0000"/>
                </a:solidFill>
              </a:rPr>
              <a:t>Kaylor</a:t>
            </a:r>
            <a:r>
              <a:rPr lang="cs-CZ" b="1" dirty="0" smtClean="0">
                <a:solidFill>
                  <a:srgbClr val="FF0000"/>
                </a:solidFill>
              </a:rPr>
              <a:t>, </a:t>
            </a:r>
            <a:r>
              <a:rPr lang="cs-CZ" b="1" dirty="0" err="1" smtClean="0">
                <a:solidFill>
                  <a:srgbClr val="FF0000"/>
                </a:solidFill>
              </a:rPr>
              <a:t>you´re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incorrigible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D. </a:t>
            </a:r>
            <a:r>
              <a:rPr lang="cs-CZ" b="1" dirty="0" err="1" smtClean="0">
                <a:solidFill>
                  <a:srgbClr val="002060"/>
                </a:solidFill>
              </a:rPr>
              <a:t>Sparling</a:t>
            </a:r>
            <a:r>
              <a:rPr lang="cs-CZ" b="1" dirty="0" smtClean="0">
                <a:solidFill>
                  <a:srgbClr val="002060"/>
                </a:solidFill>
              </a:rPr>
              <a:t>: </a:t>
            </a:r>
            <a:r>
              <a:rPr lang="cs-CZ" b="1" dirty="0" smtClean="0">
                <a:solidFill>
                  <a:srgbClr val="FF0000"/>
                </a:solidFill>
              </a:rPr>
              <a:t>Such – </a:t>
            </a:r>
            <a:r>
              <a:rPr lang="cs-CZ" b="1" dirty="0" err="1" smtClean="0">
                <a:solidFill>
                  <a:srgbClr val="FF0000"/>
                </a:solidFill>
              </a:rPr>
              <a:t>excuse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the</a:t>
            </a:r>
            <a:r>
              <a:rPr lang="cs-CZ" b="1" dirty="0" smtClean="0">
                <a:solidFill>
                  <a:srgbClr val="FF0000"/>
                </a:solidFill>
              </a:rPr>
              <a:t> pun – such </a:t>
            </a:r>
            <a:r>
              <a:rPr lang="cs-CZ" b="1" dirty="0" err="1" smtClean="0">
                <a:solidFill>
                  <a:srgbClr val="FF0000"/>
                </a:solidFill>
              </a:rPr>
              <a:t>military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overkill</a:t>
            </a:r>
            <a:r>
              <a:rPr lang="cs-CZ" b="1" dirty="0" smtClean="0">
                <a:solidFill>
                  <a:srgbClr val="FF0000"/>
                </a:solidFill>
              </a:rPr>
              <a:t>…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T. </a:t>
            </a:r>
            <a:r>
              <a:rPr lang="cs-CZ" b="1" dirty="0" err="1">
                <a:solidFill>
                  <a:srgbClr val="002060"/>
                </a:solidFill>
              </a:rPr>
              <a:t>S</a:t>
            </a:r>
            <a:r>
              <a:rPr lang="cs-CZ" b="1" dirty="0" err="1" smtClean="0">
                <a:solidFill>
                  <a:srgbClr val="002060"/>
                </a:solidFill>
              </a:rPr>
              <a:t>herman</a:t>
            </a:r>
            <a:r>
              <a:rPr lang="cs-CZ" b="1" dirty="0" smtClean="0">
                <a:solidFill>
                  <a:srgbClr val="002060"/>
                </a:solidFill>
              </a:rPr>
              <a:t>:</a:t>
            </a:r>
            <a:r>
              <a:rPr lang="cs-CZ" b="1" dirty="0" smtClean="0">
                <a:solidFill>
                  <a:srgbClr val="FF0000"/>
                </a:solidFill>
              </a:rPr>
              <a:t> to </a:t>
            </a:r>
            <a:r>
              <a:rPr lang="cs-CZ" b="1" dirty="0" err="1" smtClean="0">
                <a:solidFill>
                  <a:srgbClr val="FF0000"/>
                </a:solidFill>
              </a:rPr>
              <a:t>be</a:t>
            </a:r>
            <a:r>
              <a:rPr lang="cs-CZ" b="1" dirty="0" smtClean="0">
                <a:solidFill>
                  <a:srgbClr val="FF0000"/>
                </a:solidFill>
              </a:rPr>
              <a:t> media-</a:t>
            </a:r>
            <a:r>
              <a:rPr lang="cs-CZ" b="1" dirty="0" err="1" smtClean="0">
                <a:solidFill>
                  <a:srgbClr val="FF0000"/>
                </a:solidFill>
              </a:rPr>
              <a:t>savvy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54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OBSERVATIONS</a:t>
            </a:r>
            <a:r>
              <a:rPr lang="cs-CZ" sz="2200" b="1" dirty="0" smtClean="0">
                <a:solidFill>
                  <a:srgbClr val="FF0000"/>
                </a:solidFill>
              </a:rPr>
              <a:t>   </a:t>
            </a:r>
            <a:r>
              <a:rPr lang="en-US" sz="2200" b="1" dirty="0" smtClean="0">
                <a:solidFill>
                  <a:srgbClr val="FF0000"/>
                </a:solidFill>
              </a:rPr>
              <a:t>MADE </a:t>
            </a:r>
            <a:r>
              <a:rPr lang="en-US" sz="2200" b="1" dirty="0">
                <a:solidFill>
                  <a:srgbClr val="FF0000"/>
                </a:solidFill>
              </a:rPr>
              <a:t>AT THIS CONFERENCE</a:t>
            </a:r>
            <a:r>
              <a:rPr lang="cs-CZ" sz="2200" b="1" dirty="0">
                <a:solidFill>
                  <a:srgbClr val="FF0000"/>
                </a:solidFill>
              </a:rPr>
              <a:t>: </a:t>
            </a:r>
            <a:r>
              <a:rPr lang="cs-CZ" sz="2200" b="1" dirty="0" smtClean="0">
                <a:solidFill>
                  <a:srgbClr val="FF0000"/>
                </a:solidFill>
              </a:rPr>
              <a:t/>
            </a:r>
            <a:br>
              <a:rPr lang="cs-CZ" sz="2200" b="1" dirty="0" smtClean="0">
                <a:solidFill>
                  <a:srgbClr val="FF0000"/>
                </a:solidFill>
              </a:rPr>
            </a:br>
            <a:r>
              <a:rPr lang="cs-CZ" sz="3200" b="1" dirty="0" err="1" smtClean="0">
                <a:solidFill>
                  <a:srgbClr val="FF0000"/>
                </a:solidFill>
              </a:rPr>
              <a:t>choice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3200" b="1" dirty="0" err="1" smtClean="0">
                <a:solidFill>
                  <a:srgbClr val="FF0000"/>
                </a:solidFill>
              </a:rPr>
              <a:t>of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3200" b="1" dirty="0" err="1" smtClean="0">
                <a:solidFill>
                  <a:srgbClr val="FF0000"/>
                </a:solidFill>
              </a:rPr>
              <a:t>lexical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3200" b="1" dirty="0" err="1" smtClean="0">
                <a:solidFill>
                  <a:srgbClr val="FF0000"/>
                </a:solidFill>
              </a:rPr>
              <a:t>means</a:t>
            </a:r>
            <a:r>
              <a:rPr lang="cs-CZ" sz="3200" b="1" dirty="0" smtClean="0">
                <a:solidFill>
                  <a:srgbClr val="FF0000"/>
                </a:solidFill>
              </a:rPr>
              <a:t> by non-</a:t>
            </a:r>
            <a:r>
              <a:rPr lang="cs-CZ" sz="3200" b="1" dirty="0" err="1" smtClean="0">
                <a:solidFill>
                  <a:srgbClr val="FF0000"/>
                </a:solidFill>
              </a:rPr>
              <a:t>native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3200" b="1" dirty="0" err="1" smtClean="0">
                <a:solidFill>
                  <a:srgbClr val="FF0000"/>
                </a:solidFill>
              </a:rPr>
              <a:t>speakers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Non-</a:t>
            </a:r>
            <a:r>
              <a:rPr lang="cs-CZ" dirty="0" err="1" smtClean="0">
                <a:solidFill>
                  <a:srgbClr val="FF0000"/>
                </a:solidFill>
              </a:rPr>
              <a:t>native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speakers</a:t>
            </a:r>
            <a:r>
              <a:rPr lang="cs-CZ" dirty="0" smtClean="0">
                <a:solidFill>
                  <a:srgbClr val="FF0000"/>
                </a:solidFill>
              </a:rPr>
              <a:t> I </a:t>
            </a:r>
            <a:r>
              <a:rPr lang="cs-CZ" dirty="0" err="1" smtClean="0">
                <a:solidFill>
                  <a:srgbClr val="FF0000"/>
                </a:solidFill>
              </a:rPr>
              <a:t>have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heard</a:t>
            </a:r>
            <a:r>
              <a:rPr lang="cs-CZ" dirty="0" smtClean="0">
                <a:solidFill>
                  <a:srgbClr val="FF0000"/>
                </a:solidFill>
              </a:rPr>
              <a:t> so far </a:t>
            </a:r>
            <a:r>
              <a:rPr lang="cs-CZ" dirty="0" err="1" smtClean="0">
                <a:solidFill>
                  <a:srgbClr val="FF0000"/>
                </a:solidFill>
              </a:rPr>
              <a:t>lack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audacity</a:t>
            </a:r>
            <a:r>
              <a:rPr lang="cs-CZ" dirty="0" smtClean="0">
                <a:solidFill>
                  <a:srgbClr val="FF0000"/>
                </a:solidFill>
              </a:rPr>
              <a:t> to use </a:t>
            </a:r>
            <a:r>
              <a:rPr lang="cs-CZ" dirty="0" err="1" smtClean="0">
                <a:solidFill>
                  <a:srgbClr val="FF0000"/>
                </a:solidFill>
              </a:rPr>
              <a:t>expresions</a:t>
            </a:r>
            <a:r>
              <a:rPr lang="cs-CZ" dirty="0" smtClean="0">
                <a:solidFill>
                  <a:srgbClr val="FF0000"/>
                </a:solidFill>
              </a:rPr>
              <a:t> such as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above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maybe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with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exception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Prof. </a:t>
            </a:r>
            <a:r>
              <a:rPr lang="cs-CZ" dirty="0" err="1" smtClean="0">
                <a:solidFill>
                  <a:srgbClr val="FF0000"/>
                </a:solidFill>
              </a:rPr>
              <a:t>Ventola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saying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Excuse</a:t>
            </a:r>
            <a:r>
              <a:rPr lang="cs-CZ" b="1" dirty="0" smtClean="0">
                <a:solidFill>
                  <a:srgbClr val="FF0000"/>
                </a:solidFill>
              </a:rPr>
              <a:t> my </a:t>
            </a:r>
            <a:r>
              <a:rPr lang="cs-CZ" b="1" dirty="0" err="1" smtClean="0">
                <a:solidFill>
                  <a:srgbClr val="FF0000"/>
                </a:solidFill>
              </a:rPr>
              <a:t>French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which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could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understood</a:t>
            </a:r>
            <a:r>
              <a:rPr lang="cs-CZ" dirty="0" smtClean="0">
                <a:solidFill>
                  <a:srgbClr val="FF0000"/>
                </a:solidFill>
              </a:rPr>
              <a:t> as </a:t>
            </a:r>
            <a:r>
              <a:rPr lang="cs-CZ" dirty="0" err="1" smtClean="0">
                <a:solidFill>
                  <a:srgbClr val="FF0000"/>
                </a:solidFill>
              </a:rPr>
              <a:t>quoting</a:t>
            </a:r>
            <a:r>
              <a:rPr lang="cs-CZ" dirty="0" smtClean="0">
                <a:solidFill>
                  <a:srgbClr val="FF0000"/>
                </a:solidFill>
              </a:rPr>
              <a:t> John Major. </a:t>
            </a:r>
            <a:r>
              <a:rPr lang="cs-CZ" dirty="0" err="1" smtClean="0">
                <a:solidFill>
                  <a:srgbClr val="FF0000"/>
                </a:solidFill>
              </a:rPr>
              <a:t>However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they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dispose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expert </a:t>
            </a:r>
            <a:r>
              <a:rPr lang="cs-CZ" dirty="0" err="1" smtClean="0">
                <a:solidFill>
                  <a:srgbClr val="FF0000"/>
                </a:solidFill>
              </a:rPr>
              <a:t>vocabularies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their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fields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research</a:t>
            </a:r>
            <a:r>
              <a:rPr lang="cs-CZ" dirty="0" smtClean="0">
                <a:solidFill>
                  <a:srgbClr val="FF0000"/>
                </a:solidFill>
              </a:rPr>
              <a:t> such as </a:t>
            </a:r>
            <a:r>
              <a:rPr lang="cs-CZ" dirty="0" err="1" smtClean="0">
                <a:solidFill>
                  <a:srgbClr val="FF0000"/>
                </a:solidFill>
              </a:rPr>
              <a:t>were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heard</a:t>
            </a:r>
            <a:r>
              <a:rPr lang="cs-CZ" dirty="0" smtClean="0">
                <a:solidFill>
                  <a:srgbClr val="FF0000"/>
                </a:solidFill>
              </a:rPr>
              <a:t> in </a:t>
            </a:r>
            <a:r>
              <a:rPr lang="cs-CZ" dirty="0" err="1" smtClean="0">
                <a:solidFill>
                  <a:srgbClr val="FF0000"/>
                </a:solidFill>
              </a:rPr>
              <a:t>an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earlier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British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Studies</a:t>
            </a:r>
            <a:r>
              <a:rPr lang="cs-CZ" dirty="0" smtClean="0">
                <a:solidFill>
                  <a:srgbClr val="FF0000"/>
                </a:solidFill>
              </a:rPr>
              <a:t> session: 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to </a:t>
            </a:r>
            <a:r>
              <a:rPr lang="cs-CZ" b="1" dirty="0" err="1" smtClean="0">
                <a:solidFill>
                  <a:srgbClr val="FF0000"/>
                </a:solidFill>
              </a:rPr>
              <a:t>frame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err="1" smtClean="0">
                <a:solidFill>
                  <a:srgbClr val="FF0000"/>
                </a:solidFill>
              </a:rPr>
              <a:t>Scroungers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err="1" smtClean="0">
                <a:solidFill>
                  <a:srgbClr val="FF0000"/>
                </a:solidFill>
              </a:rPr>
              <a:t>fecklessness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97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OBSERVATIONS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sz="2200" b="1" dirty="0">
                <a:solidFill>
                  <a:srgbClr val="FF0000"/>
                </a:solidFill>
              </a:rPr>
              <a:t>MADE AT THIS CONFERENCE</a:t>
            </a:r>
            <a:r>
              <a:rPr lang="cs-CZ" sz="2200" b="1" dirty="0">
                <a:solidFill>
                  <a:srgbClr val="FF0000"/>
                </a:solidFill>
              </a:rPr>
              <a:t>: </a:t>
            </a:r>
            <a:r>
              <a:rPr lang="cs-CZ" b="1" dirty="0" err="1" smtClean="0">
                <a:solidFill>
                  <a:srgbClr val="FF0000"/>
                </a:solidFill>
              </a:rPr>
              <a:t>voice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&amp; </a:t>
            </a:r>
            <a:r>
              <a:rPr lang="cs-CZ" b="1" dirty="0" err="1" smtClean="0">
                <a:solidFill>
                  <a:srgbClr val="FF0000"/>
                </a:solidFill>
              </a:rPr>
              <a:t>pronunciation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Q2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+ A. Van </a:t>
            </a:r>
            <a:r>
              <a:rPr lang="cs-CZ" dirty="0" err="1" smtClean="0">
                <a:solidFill>
                  <a:srgbClr val="FF0000"/>
                </a:solidFill>
              </a:rPr>
              <a:t>Herk´s</a:t>
            </a:r>
            <a:r>
              <a:rPr lang="cs-CZ" dirty="0" smtClean="0">
                <a:solidFill>
                  <a:srgbClr val="FF0000"/>
                </a:solidFill>
              </a:rPr>
              <a:t> use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tempo</a:t>
            </a:r>
            <a:r>
              <a:rPr lang="cs-CZ" dirty="0" smtClean="0">
                <a:solidFill>
                  <a:srgbClr val="FF0000"/>
                </a:solidFill>
              </a:rPr>
              <a:t>!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- </a:t>
            </a:r>
            <a:r>
              <a:rPr lang="cs-CZ" dirty="0" err="1" smtClean="0">
                <a:solidFill>
                  <a:srgbClr val="FF0000"/>
                </a:solidFill>
              </a:rPr>
              <a:t>stresses</a:t>
            </a:r>
            <a:r>
              <a:rPr lang="cs-CZ" dirty="0" smtClean="0">
                <a:solidFill>
                  <a:srgbClr val="FF0000"/>
                </a:solidFill>
              </a:rPr>
              <a:t> and </a:t>
            </a:r>
            <a:r>
              <a:rPr lang="cs-CZ" dirty="0" err="1" smtClean="0">
                <a:solidFill>
                  <a:srgbClr val="FF0000"/>
                </a:solidFill>
              </a:rPr>
              <a:t>reductions</a:t>
            </a:r>
            <a:r>
              <a:rPr lang="cs-CZ" dirty="0" smtClean="0">
                <a:solidFill>
                  <a:srgbClr val="FF0000"/>
                </a:solidFill>
              </a:rPr>
              <a:t> in </a:t>
            </a:r>
            <a:r>
              <a:rPr lang="cs-CZ" sz="3000" b="1" dirty="0" err="1" smtClean="0">
                <a:solidFill>
                  <a:srgbClr val="FF0000"/>
                </a:solidFill>
              </a:rPr>
              <a:t>analysis</a:t>
            </a:r>
            <a:r>
              <a:rPr lang="cs-CZ" sz="3000" b="1" dirty="0" smtClean="0">
                <a:solidFill>
                  <a:srgbClr val="FF0000"/>
                </a:solidFill>
              </a:rPr>
              <a:t>, </a:t>
            </a:r>
            <a:r>
              <a:rPr lang="cs-CZ" sz="3000" b="1" dirty="0" err="1" smtClean="0">
                <a:solidFill>
                  <a:srgbClr val="FF0000"/>
                </a:solidFill>
              </a:rPr>
              <a:t>component</a:t>
            </a:r>
            <a:r>
              <a:rPr lang="cs-CZ" sz="3000" b="1" dirty="0" smtClean="0">
                <a:solidFill>
                  <a:srgbClr val="FF0000"/>
                </a:solidFill>
              </a:rPr>
              <a:t>, </a:t>
            </a:r>
            <a:r>
              <a:rPr lang="cs-CZ" sz="3000" b="1" dirty="0" err="1" smtClean="0">
                <a:solidFill>
                  <a:srgbClr val="FF0000"/>
                </a:solidFill>
              </a:rPr>
              <a:t>event</a:t>
            </a:r>
            <a:r>
              <a:rPr lang="cs-CZ" sz="3000" b="1" dirty="0" smtClean="0">
                <a:solidFill>
                  <a:srgbClr val="FF0000"/>
                </a:solidFill>
              </a:rPr>
              <a:t>, </a:t>
            </a:r>
            <a:r>
              <a:rPr lang="cs-CZ" sz="3000" b="1" dirty="0" err="1" smtClean="0">
                <a:solidFill>
                  <a:srgbClr val="FF0000"/>
                </a:solidFill>
              </a:rPr>
              <a:t>hypothesis</a:t>
            </a:r>
            <a:r>
              <a:rPr lang="cs-CZ" sz="3000" b="1" dirty="0" smtClean="0">
                <a:solidFill>
                  <a:srgbClr val="FF0000"/>
                </a:solidFill>
              </a:rPr>
              <a:t>-ses, </a:t>
            </a:r>
            <a:r>
              <a:rPr lang="cs-CZ" sz="3000" b="1" dirty="0" err="1" smtClean="0">
                <a:solidFill>
                  <a:srgbClr val="FF0000"/>
                </a:solidFill>
              </a:rPr>
              <a:t>participants</a:t>
            </a:r>
            <a:r>
              <a:rPr lang="cs-CZ" sz="3000" b="1" dirty="0" smtClean="0">
                <a:solidFill>
                  <a:srgbClr val="FF0000"/>
                </a:solidFill>
              </a:rPr>
              <a:t>, </a:t>
            </a:r>
            <a:r>
              <a:rPr lang="cs-CZ" sz="3000" b="1" dirty="0" err="1" smtClean="0">
                <a:solidFill>
                  <a:srgbClr val="FF0000"/>
                </a:solidFill>
              </a:rPr>
              <a:t>success</a:t>
            </a:r>
            <a:endParaRPr lang="cs-CZ" sz="3000" b="1" dirty="0" smtClean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- </a:t>
            </a:r>
            <a:r>
              <a:rPr lang="cs-CZ" dirty="0" err="1" smtClean="0">
                <a:solidFill>
                  <a:srgbClr val="FF0000"/>
                </a:solidFill>
              </a:rPr>
              <a:t>devoicing</a:t>
            </a:r>
            <a:r>
              <a:rPr lang="cs-CZ" dirty="0" smtClean="0">
                <a:solidFill>
                  <a:srgbClr val="FF0000"/>
                </a:solidFill>
              </a:rPr>
              <a:t> in </a:t>
            </a:r>
            <a:r>
              <a:rPr lang="cs-CZ" b="1" dirty="0" err="1" smtClean="0">
                <a:solidFill>
                  <a:srgbClr val="FF0000"/>
                </a:solidFill>
              </a:rPr>
              <a:t>studies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of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English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have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always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been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x </a:t>
            </a:r>
            <a:r>
              <a:rPr lang="cs-CZ" b="1" dirty="0" err="1" smtClean="0">
                <a:solidFill>
                  <a:srgbClr val="FF0000"/>
                </a:solidFill>
              </a:rPr>
              <a:t>bees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beast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beasts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- a </a:t>
            </a:r>
            <a:r>
              <a:rPr lang="cs-CZ" dirty="0" err="1" smtClean="0">
                <a:solidFill>
                  <a:srgbClr val="FF0000"/>
                </a:solidFill>
              </a:rPr>
              <a:t>combination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mistakes</a:t>
            </a:r>
            <a:r>
              <a:rPr lang="cs-CZ" dirty="0" smtClean="0">
                <a:solidFill>
                  <a:srgbClr val="FF0000"/>
                </a:solidFill>
              </a:rPr>
              <a:t> in a </a:t>
            </a:r>
            <a:r>
              <a:rPr lang="cs-CZ" dirty="0" err="1" smtClean="0">
                <a:solidFill>
                  <a:srgbClr val="FF0000"/>
                </a:solidFill>
              </a:rPr>
              <a:t>short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word</a:t>
            </a:r>
            <a:r>
              <a:rPr lang="cs-CZ" dirty="0" smtClean="0">
                <a:solidFill>
                  <a:srgbClr val="FF0000"/>
                </a:solidFill>
              </a:rPr>
              <a:t> such as </a:t>
            </a:r>
            <a:r>
              <a:rPr lang="cs-CZ" b="1" dirty="0" err="1" smtClean="0">
                <a:solidFill>
                  <a:srgbClr val="FF0000"/>
                </a:solidFill>
              </a:rPr>
              <a:t>the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tenth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being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perceived</a:t>
            </a:r>
            <a:r>
              <a:rPr lang="cs-CZ" dirty="0" smtClean="0">
                <a:solidFill>
                  <a:srgbClr val="FF0000"/>
                </a:solidFill>
              </a:rPr>
              <a:t> as </a:t>
            </a:r>
            <a:r>
              <a:rPr lang="cs-CZ" b="1" dirty="0" err="1" smtClean="0">
                <a:solidFill>
                  <a:srgbClr val="FF0000"/>
                </a:solidFill>
              </a:rPr>
              <a:t>the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dense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- /æ/</a:t>
            </a:r>
            <a:r>
              <a:rPr lang="en-US" dirty="0" smtClean="0">
                <a:solidFill>
                  <a:srgbClr val="FF0000"/>
                </a:solidFill>
              </a:rPr>
              <a:t>&gt;/e/</a:t>
            </a:r>
            <a:r>
              <a:rPr lang="cs-CZ" dirty="0" smtClean="0">
                <a:solidFill>
                  <a:srgbClr val="FF0000"/>
                </a:solidFill>
              </a:rPr>
              <a:t>: </a:t>
            </a:r>
            <a:r>
              <a:rPr lang="cs-CZ" b="1" dirty="0" err="1" smtClean="0">
                <a:solidFill>
                  <a:srgbClr val="FF0000"/>
                </a:solidFill>
              </a:rPr>
              <a:t>massive</a:t>
            </a:r>
            <a:r>
              <a:rPr lang="cs-CZ" b="1" dirty="0" smtClean="0">
                <a:solidFill>
                  <a:srgbClr val="FF0000"/>
                </a:solidFill>
              </a:rPr>
              <a:t>, </a:t>
            </a:r>
            <a:r>
              <a:rPr lang="cs-CZ" b="1" dirty="0" err="1" smtClean="0">
                <a:solidFill>
                  <a:srgbClr val="FF0000"/>
                </a:solidFill>
              </a:rPr>
              <a:t>passive</a:t>
            </a:r>
            <a:r>
              <a:rPr lang="cs-CZ" b="1" dirty="0" smtClean="0">
                <a:solidFill>
                  <a:srgbClr val="FF0000"/>
                </a:solidFill>
              </a:rPr>
              <a:t>, </a:t>
            </a:r>
            <a:r>
              <a:rPr lang="cs-CZ" b="1" dirty="0" err="1" smtClean="0">
                <a:solidFill>
                  <a:srgbClr val="FF0000"/>
                </a:solidFill>
              </a:rPr>
              <a:t>lacking</a:t>
            </a:r>
            <a:r>
              <a:rPr lang="cs-CZ" dirty="0" smtClean="0">
                <a:solidFill>
                  <a:srgbClr val="FF0000"/>
                </a:solidFill>
              </a:rPr>
              <a:t>… x </a:t>
            </a:r>
            <a:r>
              <a:rPr lang="cs-CZ" b="1" dirty="0" err="1" smtClean="0">
                <a:solidFill>
                  <a:srgbClr val="FF0000"/>
                </a:solidFill>
              </a:rPr>
              <a:t>laxical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- </a:t>
            </a:r>
            <a:r>
              <a:rPr lang="cs-CZ" dirty="0" err="1" smtClean="0">
                <a:solidFill>
                  <a:srgbClr val="FF0000"/>
                </a:solidFill>
              </a:rPr>
              <a:t>mispronunciations</a:t>
            </a:r>
            <a:r>
              <a:rPr lang="cs-CZ" dirty="0" smtClean="0">
                <a:solidFill>
                  <a:srgbClr val="FF0000"/>
                </a:solidFill>
              </a:rPr>
              <a:t>: </a:t>
            </a:r>
            <a:r>
              <a:rPr lang="cs-CZ" b="1" dirty="0" err="1" smtClean="0">
                <a:solidFill>
                  <a:srgbClr val="FF0000"/>
                </a:solidFill>
              </a:rPr>
              <a:t>cradle</a:t>
            </a:r>
            <a:r>
              <a:rPr lang="cs-CZ" b="1" dirty="0" smtClean="0">
                <a:solidFill>
                  <a:srgbClr val="FF0000"/>
                </a:solidFill>
              </a:rPr>
              <a:t>, </a:t>
            </a:r>
            <a:r>
              <a:rPr lang="cs-CZ" b="1" dirty="0" err="1" smtClean="0">
                <a:solidFill>
                  <a:srgbClr val="FF0000"/>
                </a:solidFill>
              </a:rPr>
              <a:t>occurrence</a:t>
            </a:r>
            <a:r>
              <a:rPr lang="cs-CZ" b="1" dirty="0" smtClean="0">
                <a:solidFill>
                  <a:srgbClr val="FF0000"/>
                </a:solidFill>
              </a:rPr>
              <a:t>, </a:t>
            </a:r>
            <a:r>
              <a:rPr lang="cs-CZ" b="1" dirty="0" err="1" smtClean="0">
                <a:solidFill>
                  <a:srgbClr val="FF0000"/>
                </a:solidFill>
              </a:rPr>
              <a:t>their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 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28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THE DEEPEST TRAP OF ALL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Losing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oneself</a:t>
            </a:r>
            <a:r>
              <a:rPr lang="cs-CZ" dirty="0" smtClean="0">
                <a:solidFill>
                  <a:srgbClr val="002060"/>
                </a:solidFill>
              </a:rPr>
              <a:t>: </a:t>
            </a:r>
            <a:r>
              <a:rPr lang="cs-CZ" dirty="0" err="1" smtClean="0">
                <a:solidFill>
                  <a:srgbClr val="002060"/>
                </a:solidFill>
              </a:rPr>
              <a:t>fretting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over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details</a:t>
            </a:r>
            <a:r>
              <a:rPr lang="cs-CZ" dirty="0" smtClean="0">
                <a:solidFill>
                  <a:srgbClr val="002060"/>
                </a:solidFill>
              </a:rPr>
              <a:t> so much </a:t>
            </a:r>
            <a:r>
              <a:rPr lang="cs-CZ" dirty="0" err="1" smtClean="0">
                <a:solidFill>
                  <a:srgbClr val="002060"/>
                </a:solidFill>
              </a:rPr>
              <a:t>that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one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loses</a:t>
            </a:r>
            <a:r>
              <a:rPr lang="cs-CZ" dirty="0" smtClean="0">
                <a:solidFill>
                  <a:srgbClr val="002060"/>
                </a:solidFill>
              </a:rPr>
              <a:t> a </a:t>
            </a:r>
            <a:r>
              <a:rPr lang="cs-CZ" dirty="0" err="1" smtClean="0">
                <a:solidFill>
                  <a:srgbClr val="002060"/>
                </a:solidFill>
              </a:rPr>
              <a:t>detached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view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one´s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topic</a:t>
            </a:r>
            <a:r>
              <a:rPr lang="cs-CZ" dirty="0" smtClean="0">
                <a:solidFill>
                  <a:srgbClr val="002060"/>
                </a:solidFill>
              </a:rPr>
              <a:t> and </a:t>
            </a:r>
            <a:r>
              <a:rPr lang="cs-CZ" dirty="0" err="1" smtClean="0">
                <a:solidFill>
                  <a:srgbClr val="002060"/>
                </a:solidFill>
              </a:rPr>
              <a:t>enjoyment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one´s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own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presentation</a:t>
            </a:r>
            <a:r>
              <a:rPr lang="cs-CZ" dirty="0" smtClean="0">
                <a:solidFill>
                  <a:srgbClr val="002060"/>
                </a:solidFill>
              </a:rPr>
              <a:t>.</a:t>
            </a:r>
          </a:p>
          <a:p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Improvements</a:t>
            </a:r>
            <a:r>
              <a:rPr lang="cs-CZ" dirty="0" smtClean="0">
                <a:solidFill>
                  <a:srgbClr val="002060"/>
                </a:solidFill>
              </a:rPr>
              <a:t> are to </a:t>
            </a:r>
            <a:r>
              <a:rPr lang="cs-CZ" dirty="0" err="1" smtClean="0">
                <a:solidFill>
                  <a:srgbClr val="002060"/>
                </a:solidFill>
              </a:rPr>
              <a:t>be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expected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with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age</a:t>
            </a:r>
            <a:r>
              <a:rPr lang="cs-CZ" dirty="0" smtClean="0">
                <a:solidFill>
                  <a:srgbClr val="002060"/>
                </a:solidFill>
              </a:rPr>
              <a:t>.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30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</a:t>
            </a:r>
            <a:r>
              <a:rPr lang="cs-CZ" b="1" dirty="0" smtClean="0">
                <a:solidFill>
                  <a:srgbClr val="002060"/>
                </a:solidFill>
              </a:rPr>
              <a:t>HANK YOU FOR YOUR KIND ATTENTION</a:t>
            </a:r>
            <a:r>
              <a:rPr lang="en-US" b="1" smtClean="0">
                <a:solidFill>
                  <a:srgbClr val="002060"/>
                </a:solidFill>
              </a:rPr>
              <a:t> &lt;</a:t>
            </a:r>
            <a:r>
              <a:rPr lang="en-US" b="1" dirty="0" smtClean="0">
                <a:solidFill>
                  <a:srgbClr val="002060"/>
                </a:solidFill>
              </a:rPr>
              <a:t>3</a:t>
            </a:r>
            <a:br>
              <a:rPr lang="en-US" b="1" dirty="0" smtClean="0">
                <a:solidFill>
                  <a:srgbClr val="002060"/>
                </a:solidFill>
              </a:rPr>
            </a:br>
            <a:endParaRPr lang="cs-CZ" b="1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502" y="1600200"/>
            <a:ext cx="701699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QUESTION TIME…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B050"/>
                </a:solidFill>
              </a:rPr>
              <a:t>If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you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don´t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ask</a:t>
            </a:r>
            <a:r>
              <a:rPr lang="cs-CZ" dirty="0" smtClean="0">
                <a:solidFill>
                  <a:srgbClr val="00B050"/>
                </a:solidFill>
              </a:rPr>
              <a:t>, I </a:t>
            </a:r>
            <a:r>
              <a:rPr lang="cs-CZ" dirty="0" err="1" smtClean="0">
                <a:solidFill>
                  <a:srgbClr val="00B050"/>
                </a:solidFill>
              </a:rPr>
              <a:t>will</a:t>
            </a:r>
            <a:r>
              <a:rPr lang="cs-CZ" dirty="0" smtClean="0">
                <a:solidFill>
                  <a:srgbClr val="00B050"/>
                </a:solidFill>
              </a:rPr>
              <a:t>!</a:t>
            </a: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QUESTIONS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Q1</a:t>
            </a:r>
            <a:r>
              <a:rPr lang="cs-CZ" dirty="0" smtClean="0">
                <a:solidFill>
                  <a:srgbClr val="00B050"/>
                </a:solidFill>
              </a:rPr>
              <a:t>: </a:t>
            </a:r>
            <a:r>
              <a:rPr lang="cs-CZ" dirty="0" err="1" smtClean="0">
                <a:solidFill>
                  <a:srgbClr val="00B050"/>
                </a:solidFill>
              </a:rPr>
              <a:t>Why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doesn´t</a:t>
            </a:r>
            <a:r>
              <a:rPr lang="cs-CZ" dirty="0" smtClean="0">
                <a:solidFill>
                  <a:srgbClr val="00B050"/>
                </a:solidFill>
              </a:rPr>
              <a:t> a </a:t>
            </a:r>
            <a:r>
              <a:rPr lang="cs-CZ" dirty="0" err="1" smtClean="0">
                <a:solidFill>
                  <a:srgbClr val="00B050"/>
                </a:solidFill>
              </a:rPr>
              <a:t>student´s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speaking</a:t>
            </a:r>
            <a:r>
              <a:rPr lang="cs-CZ" dirty="0" smtClean="0">
                <a:solidFill>
                  <a:srgbClr val="00B050"/>
                </a:solidFill>
              </a:rPr>
              <a:t> performance </a:t>
            </a:r>
            <a:r>
              <a:rPr lang="cs-CZ" dirty="0" err="1" smtClean="0">
                <a:solidFill>
                  <a:srgbClr val="00B050"/>
                </a:solidFill>
              </a:rPr>
              <a:t>always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reflect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their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extensive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listening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experience</a:t>
            </a:r>
            <a:r>
              <a:rPr lang="cs-CZ" dirty="0" smtClean="0">
                <a:solidFill>
                  <a:srgbClr val="00B050"/>
                </a:solidFill>
              </a:rPr>
              <a:t>?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Q2</a:t>
            </a:r>
            <a:r>
              <a:rPr lang="cs-CZ" dirty="0" smtClean="0">
                <a:solidFill>
                  <a:srgbClr val="00B050"/>
                </a:solidFill>
              </a:rPr>
              <a:t>: </a:t>
            </a:r>
            <a:r>
              <a:rPr lang="cs-CZ" dirty="0" err="1" smtClean="0">
                <a:solidFill>
                  <a:srgbClr val="00B050"/>
                </a:solidFill>
              </a:rPr>
              <a:t>Is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it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always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an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advantage</a:t>
            </a:r>
            <a:r>
              <a:rPr lang="cs-CZ" dirty="0" smtClean="0">
                <a:solidFill>
                  <a:srgbClr val="00B050"/>
                </a:solidFill>
              </a:rPr>
              <a:t> to </a:t>
            </a:r>
            <a:r>
              <a:rPr lang="cs-CZ" dirty="0" err="1" smtClean="0">
                <a:solidFill>
                  <a:srgbClr val="00B050"/>
                </a:solidFill>
              </a:rPr>
              <a:t>present</a:t>
            </a:r>
            <a:r>
              <a:rPr lang="cs-CZ" dirty="0" smtClean="0">
                <a:solidFill>
                  <a:srgbClr val="00B050"/>
                </a:solidFill>
              </a:rPr>
              <a:t> in </a:t>
            </a:r>
            <a:r>
              <a:rPr lang="cs-CZ" dirty="0" err="1" smtClean="0">
                <a:solidFill>
                  <a:srgbClr val="00B050"/>
                </a:solidFill>
              </a:rPr>
              <a:t>your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mother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tongue</a:t>
            </a:r>
            <a:r>
              <a:rPr lang="cs-CZ" dirty="0" smtClean="0">
                <a:solidFill>
                  <a:srgbClr val="00B050"/>
                </a:solidFill>
              </a:rPr>
              <a:t>? </a:t>
            </a:r>
            <a:r>
              <a:rPr lang="cs-CZ" dirty="0" err="1" smtClean="0">
                <a:solidFill>
                  <a:srgbClr val="00B050"/>
                </a:solidFill>
              </a:rPr>
              <a:t>What</a:t>
            </a:r>
            <a:r>
              <a:rPr lang="cs-CZ" dirty="0" smtClean="0">
                <a:solidFill>
                  <a:srgbClr val="00B050"/>
                </a:solidFill>
              </a:rPr>
              <a:t> are </a:t>
            </a:r>
            <a:r>
              <a:rPr lang="cs-CZ" dirty="0" err="1" smtClean="0">
                <a:solidFill>
                  <a:srgbClr val="00B050"/>
                </a:solidFill>
              </a:rPr>
              <a:t>the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perks</a:t>
            </a:r>
            <a:r>
              <a:rPr lang="cs-CZ" dirty="0" smtClean="0">
                <a:solidFill>
                  <a:srgbClr val="00B050"/>
                </a:solidFill>
              </a:rPr>
              <a:t> (</a:t>
            </a:r>
            <a:r>
              <a:rPr lang="cs-CZ" dirty="0" err="1" smtClean="0">
                <a:solidFill>
                  <a:srgbClr val="00B050"/>
                </a:solidFill>
              </a:rPr>
              <a:t>if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any</a:t>
            </a:r>
            <a:r>
              <a:rPr lang="cs-CZ" dirty="0" smtClean="0">
                <a:solidFill>
                  <a:srgbClr val="00B050"/>
                </a:solidFill>
              </a:rPr>
              <a:t>) </a:t>
            </a:r>
            <a:r>
              <a:rPr lang="cs-CZ" dirty="0" err="1" smtClean="0">
                <a:solidFill>
                  <a:srgbClr val="00B050"/>
                </a:solidFill>
              </a:rPr>
              <a:t>of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being</a:t>
            </a:r>
            <a:r>
              <a:rPr lang="cs-CZ" dirty="0" smtClean="0">
                <a:solidFill>
                  <a:srgbClr val="00B050"/>
                </a:solidFill>
              </a:rPr>
              <a:t> a non-</a:t>
            </a:r>
            <a:r>
              <a:rPr lang="cs-CZ" dirty="0" err="1" smtClean="0">
                <a:solidFill>
                  <a:srgbClr val="00B050"/>
                </a:solidFill>
              </a:rPr>
              <a:t>native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speaker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of</a:t>
            </a:r>
            <a:r>
              <a:rPr lang="cs-CZ" dirty="0" smtClean="0">
                <a:solidFill>
                  <a:srgbClr val="00B050"/>
                </a:solidFill>
              </a:rPr>
              <a:t> E </a:t>
            </a:r>
            <a:r>
              <a:rPr lang="cs-CZ" dirty="0" err="1" smtClean="0">
                <a:solidFill>
                  <a:srgbClr val="00B050"/>
                </a:solidFill>
              </a:rPr>
              <a:t>presenting</a:t>
            </a:r>
            <a:r>
              <a:rPr lang="cs-CZ" dirty="0" smtClean="0">
                <a:solidFill>
                  <a:srgbClr val="00B050"/>
                </a:solidFill>
              </a:rPr>
              <a:t> in E?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Q3</a:t>
            </a:r>
            <a:r>
              <a:rPr lang="cs-CZ" dirty="0" smtClean="0">
                <a:solidFill>
                  <a:srgbClr val="00B050"/>
                </a:solidFill>
              </a:rPr>
              <a:t>: </a:t>
            </a:r>
            <a:r>
              <a:rPr lang="cs-CZ" dirty="0" err="1" smtClean="0">
                <a:solidFill>
                  <a:srgbClr val="00B050"/>
                </a:solidFill>
              </a:rPr>
              <a:t>Does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posture</a:t>
            </a:r>
            <a:r>
              <a:rPr lang="cs-CZ" dirty="0" smtClean="0">
                <a:solidFill>
                  <a:srgbClr val="00B050"/>
                </a:solidFill>
              </a:rPr>
              <a:t> and </a:t>
            </a:r>
            <a:r>
              <a:rPr lang="cs-CZ" dirty="0" err="1" smtClean="0">
                <a:solidFill>
                  <a:srgbClr val="00B050"/>
                </a:solidFill>
              </a:rPr>
              <a:t>obvious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breaking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of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rules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really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matter</a:t>
            </a:r>
            <a:r>
              <a:rPr lang="cs-CZ" dirty="0" smtClean="0">
                <a:solidFill>
                  <a:srgbClr val="00B050"/>
                </a:solidFill>
              </a:rPr>
              <a:t>?</a:t>
            </a: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60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>
                <a:solidFill>
                  <a:srgbClr val="002060"/>
                </a:solidFill>
              </a:rPr>
              <a:t>SZENTGYÖRGYI, SZILÁRD</a:t>
            </a:r>
          </a:p>
          <a:p>
            <a:r>
              <a:rPr lang="cs-CZ" sz="2000" dirty="0" smtClean="0">
                <a:solidFill>
                  <a:srgbClr val="002060"/>
                </a:solidFill>
              </a:rPr>
              <a:t>University </a:t>
            </a:r>
            <a:r>
              <a:rPr lang="cs-CZ" sz="2000" dirty="0" err="1" smtClean="0">
                <a:solidFill>
                  <a:srgbClr val="002060"/>
                </a:solidFill>
              </a:rPr>
              <a:t>of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Pannonia</a:t>
            </a:r>
            <a:r>
              <a:rPr lang="cs-CZ" sz="2000" dirty="0" smtClean="0">
                <a:solidFill>
                  <a:srgbClr val="002060"/>
                </a:solidFill>
              </a:rPr>
              <a:t>, </a:t>
            </a:r>
            <a:r>
              <a:rPr lang="cs-CZ" sz="2000" dirty="0" err="1" smtClean="0">
                <a:solidFill>
                  <a:srgbClr val="002060"/>
                </a:solidFill>
              </a:rPr>
              <a:t>Hungary</a:t>
            </a:r>
            <a:endParaRPr lang="cs-CZ" sz="2000" dirty="0" smtClean="0">
              <a:solidFill>
                <a:srgbClr val="002060"/>
              </a:solidFill>
            </a:endParaRPr>
          </a:p>
          <a:p>
            <a:r>
              <a:rPr lang="cs-CZ" sz="2000" dirty="0" err="1" smtClean="0">
                <a:solidFill>
                  <a:srgbClr val="002060"/>
                </a:solidFill>
              </a:rPr>
              <a:t>szentsz</a:t>
            </a:r>
            <a:r>
              <a:rPr lang="cs-CZ" sz="2000" dirty="0" smtClean="0">
                <a:solidFill>
                  <a:srgbClr val="002060"/>
                </a:solidFill>
              </a:rPr>
              <a:t>@</a:t>
            </a:r>
            <a:r>
              <a:rPr lang="cs-CZ" sz="2000" dirty="0" err="1" smtClean="0">
                <a:solidFill>
                  <a:srgbClr val="002060"/>
                </a:solidFill>
              </a:rPr>
              <a:t>almos.uni</a:t>
            </a:r>
            <a:r>
              <a:rPr lang="cs-CZ" sz="2000" dirty="0" smtClean="0">
                <a:solidFill>
                  <a:srgbClr val="002060"/>
                </a:solidFill>
              </a:rPr>
              <a:t>-</a:t>
            </a:r>
            <a:r>
              <a:rPr lang="cs-CZ" sz="2000" dirty="0" err="1" smtClean="0">
                <a:solidFill>
                  <a:srgbClr val="002060"/>
                </a:solidFill>
              </a:rPr>
              <a:t>pannon.hu</a:t>
            </a:r>
            <a:endParaRPr lang="cs-CZ" sz="2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cs-CZ" sz="2400" b="1" dirty="0" err="1" smtClean="0">
                <a:solidFill>
                  <a:srgbClr val="002060"/>
                </a:solidFill>
              </a:rPr>
              <a:t>How</a:t>
            </a:r>
            <a:r>
              <a:rPr lang="cs-CZ" sz="2400" b="1" dirty="0" smtClean="0">
                <a:solidFill>
                  <a:srgbClr val="002060"/>
                </a:solidFill>
              </a:rPr>
              <a:t> do </a:t>
            </a:r>
            <a:r>
              <a:rPr lang="cs-CZ" sz="2400" b="1" dirty="0" err="1" smtClean="0">
                <a:solidFill>
                  <a:srgbClr val="002060"/>
                </a:solidFill>
              </a:rPr>
              <a:t>Movie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Characters’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Accents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Reflect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cs-CZ" sz="2400" b="1" dirty="0" smtClean="0">
                <a:solidFill>
                  <a:srgbClr val="002060"/>
                </a:solidFill>
              </a:rPr>
              <a:t>   </a:t>
            </a:r>
            <a:r>
              <a:rPr lang="cs-CZ" sz="2400" b="1" dirty="0" err="1" smtClean="0">
                <a:solidFill>
                  <a:srgbClr val="002060"/>
                </a:solidFill>
              </a:rPr>
              <a:t>Linguistic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Stereotypes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and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Prejudices</a:t>
            </a:r>
            <a:r>
              <a:rPr lang="cs-CZ" sz="2400" b="1" dirty="0" smtClean="0">
                <a:solidFill>
                  <a:srgbClr val="002060"/>
                </a:solidFill>
              </a:rPr>
              <a:t>?</a:t>
            </a:r>
          </a:p>
          <a:p>
            <a:endParaRPr lang="cs-CZ" sz="2000" dirty="0" smtClean="0"/>
          </a:p>
          <a:p>
            <a:r>
              <a:rPr lang="en-US" sz="2000" b="1" dirty="0" smtClean="0">
                <a:solidFill>
                  <a:srgbClr val="002060"/>
                </a:solidFill>
              </a:rPr>
              <a:t>TOMKOVÁ, KATEŘINA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Masaryk University, Faculty of Arts, Brno, Czech Republic</a:t>
            </a:r>
          </a:p>
          <a:p>
            <a:r>
              <a:rPr lang="en-US" sz="2000" dirty="0" smtClean="0">
                <a:solidFill>
                  <a:srgbClr val="002060"/>
                </a:solidFill>
                <a:hlinkClick r:id="rId2"/>
              </a:rPr>
              <a:t>2060@mail.muni.cz</a:t>
            </a:r>
            <a:r>
              <a:rPr lang="cs-CZ" sz="2000" dirty="0" smtClean="0">
                <a:solidFill>
                  <a:srgbClr val="002060"/>
                </a:solidFill>
              </a:rPr>
              <a:t>, tomkat@phil.muni.cz</a:t>
            </a:r>
            <a:endParaRPr lang="en-US" sz="2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A Chapter from Academic </a:t>
            </a:r>
            <a:r>
              <a:rPr lang="en-US" sz="2400" b="1" dirty="0" err="1" smtClean="0">
                <a:solidFill>
                  <a:srgbClr val="002060"/>
                </a:solidFill>
              </a:rPr>
              <a:t>Oracy</a:t>
            </a:r>
            <a:r>
              <a:rPr lang="en-US" sz="2400" b="1" dirty="0" smtClean="0">
                <a:solidFill>
                  <a:srgbClr val="002060"/>
                </a:solidFill>
              </a:rPr>
              <a:t>: Oral Presentations in English</a:t>
            </a:r>
            <a:endParaRPr lang="cs-CZ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en-US" b="1" dirty="0" smtClean="0">
                <a:solidFill>
                  <a:srgbClr val="002060"/>
                </a:solidFill>
              </a:rPr>
              <a:t>Academic </a:t>
            </a:r>
            <a:r>
              <a:rPr lang="en-US" b="1" dirty="0" err="1" smtClean="0">
                <a:solidFill>
                  <a:srgbClr val="002060"/>
                </a:solidFill>
              </a:rPr>
              <a:t>Oracy</a:t>
            </a:r>
            <a:r>
              <a:rPr lang="en-US" b="1" dirty="0" smtClean="0">
                <a:solidFill>
                  <a:srgbClr val="002060"/>
                </a:solidFill>
              </a:rPr>
              <a:t>: </a:t>
            </a: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Oral Presentations in English</a:t>
            </a: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9" name="Picture 5" descr="https://encrypted-tbn1.gstatic.com/images?q=tbn:ANd9GcR8wgxbI_EpWZ_UlrN7uUvM_MtFg161ZaOLfJwhyyVUIXrJU0f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132856"/>
            <a:ext cx="580072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Academic </a:t>
            </a:r>
            <a:r>
              <a:rPr lang="en-US" b="1" dirty="0" err="1">
                <a:solidFill>
                  <a:srgbClr val="002060"/>
                </a:solidFill>
              </a:rPr>
              <a:t>Oracy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Oral Presentations in English</a:t>
            </a: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THE CONTENT AND PURPOSE OF ACADEMIC ORACY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PREREQUISITES TO ACADEMIC ORACY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SITUATIONS PRACTISED IN ACADEMIC ORACY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PITFALLS AT VARIOUS STAGES OF MAKING</a:t>
            </a:r>
          </a:p>
          <a:p>
            <a:pPr>
              <a:buNone/>
            </a:pPr>
            <a:r>
              <a:rPr lang="cs-CZ" dirty="0" smtClean="0">
                <a:solidFill>
                  <a:srgbClr val="002060"/>
                </a:solidFill>
              </a:rPr>
              <a:t>    A PRESENTATION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OBSERVATIONS MADE AT THIS CONFERENCE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THE DEEPEST TRAP OF ALL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QUESTIONS – YOURS AND MINE</a:t>
            </a: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THE CONTENT AND PURPOSE 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002060"/>
                </a:solidFill>
              </a:rPr>
              <a:t>OF ACADEMIC ORACY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to </a:t>
            </a:r>
            <a:r>
              <a:rPr lang="cs-CZ" dirty="0" err="1" smtClean="0">
                <a:solidFill>
                  <a:srgbClr val="002060"/>
                </a:solidFill>
              </a:rPr>
              <a:t>increase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awareness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diverse </a:t>
            </a:r>
            <a:r>
              <a:rPr lang="cs-CZ" dirty="0" err="1" smtClean="0">
                <a:solidFill>
                  <a:srgbClr val="002060"/>
                </a:solidFill>
              </a:rPr>
              <a:t>forms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spoken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English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to </a:t>
            </a:r>
            <a:r>
              <a:rPr lang="cs-CZ" dirty="0" err="1" smtClean="0">
                <a:solidFill>
                  <a:srgbClr val="002060"/>
                </a:solidFill>
              </a:rPr>
              <a:t>present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academic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papers</a:t>
            </a:r>
            <a:r>
              <a:rPr lang="cs-CZ" dirty="0" smtClean="0">
                <a:solidFill>
                  <a:srgbClr val="002060"/>
                </a:solidFill>
              </a:rPr>
              <a:t> in </a:t>
            </a:r>
            <a:r>
              <a:rPr lang="cs-CZ" dirty="0" err="1" smtClean="0">
                <a:solidFill>
                  <a:srgbClr val="002060"/>
                </a:solidFill>
              </a:rPr>
              <a:t>class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sz="2000" dirty="0" smtClean="0">
                <a:solidFill>
                  <a:srgbClr val="002060"/>
                </a:solidFill>
              </a:rPr>
              <a:t>on </a:t>
            </a:r>
            <a:r>
              <a:rPr lang="cs-CZ" sz="2000" dirty="0" err="1" smtClean="0">
                <a:solidFill>
                  <a:srgbClr val="002060"/>
                </a:solidFill>
              </a:rPr>
              <a:t>topics</a:t>
            </a:r>
            <a:r>
              <a:rPr lang="cs-CZ" sz="2000" dirty="0" smtClean="0">
                <a:solidFill>
                  <a:srgbClr val="002060"/>
                </a:solidFill>
              </a:rPr>
              <a:t> such as </a:t>
            </a:r>
            <a:r>
              <a:rPr lang="cs-CZ" sz="2000" dirty="0" err="1" smtClean="0">
                <a:solidFill>
                  <a:srgbClr val="002060"/>
                </a:solidFill>
              </a:rPr>
              <a:t>Interlingual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word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tabboos</a:t>
            </a:r>
            <a:r>
              <a:rPr lang="cs-CZ" sz="2000" dirty="0" smtClean="0">
                <a:solidFill>
                  <a:srgbClr val="002060"/>
                </a:solidFill>
              </a:rPr>
              <a:t>, </a:t>
            </a:r>
            <a:r>
              <a:rPr lang="cs-CZ" sz="2000" dirty="0" err="1" smtClean="0">
                <a:solidFill>
                  <a:srgbClr val="002060"/>
                </a:solidFill>
              </a:rPr>
              <a:t>Academic</a:t>
            </a:r>
            <a:r>
              <a:rPr lang="cs-CZ" sz="2000" dirty="0" smtClean="0">
                <a:solidFill>
                  <a:srgbClr val="002060"/>
                </a:solidFill>
              </a:rPr>
              <a:t> Slang, </a:t>
            </a:r>
            <a:r>
              <a:rPr lang="cs-CZ" sz="2000" dirty="0" err="1" smtClean="0">
                <a:solidFill>
                  <a:srgbClr val="002060"/>
                </a:solidFill>
              </a:rPr>
              <a:t>Academic</a:t>
            </a:r>
            <a:r>
              <a:rPr lang="cs-CZ" sz="2000" dirty="0" smtClean="0">
                <a:solidFill>
                  <a:srgbClr val="002060"/>
                </a:solidFill>
              </a:rPr>
              <a:t> Hierarchy and </a:t>
            </a:r>
            <a:r>
              <a:rPr lang="cs-CZ" sz="2000" dirty="0" err="1" smtClean="0">
                <a:solidFill>
                  <a:srgbClr val="002060"/>
                </a:solidFill>
              </a:rPr>
              <a:t>Argumentative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Fallacies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to </a:t>
            </a:r>
            <a:r>
              <a:rPr lang="cs-CZ" dirty="0" err="1" smtClean="0">
                <a:solidFill>
                  <a:srgbClr val="002060"/>
                </a:solidFill>
              </a:rPr>
              <a:t>practice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speech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behavior</a:t>
            </a:r>
            <a:r>
              <a:rPr lang="cs-CZ" dirty="0" smtClean="0">
                <a:solidFill>
                  <a:srgbClr val="002060"/>
                </a:solidFill>
              </a:rPr>
              <a:t> in </a:t>
            </a:r>
            <a:r>
              <a:rPr lang="cs-CZ" dirty="0" err="1" smtClean="0">
                <a:solidFill>
                  <a:srgbClr val="002060"/>
                </a:solidFill>
              </a:rPr>
              <a:t>typical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academic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situations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&amp; deal with the immediacy </a:t>
            </a:r>
            <a:r>
              <a:rPr lang="cs-CZ" dirty="0" smtClean="0">
                <a:solidFill>
                  <a:srgbClr val="002060"/>
                </a:solidFill>
              </a:rPr>
              <a:t>(Vachek)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spoken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discourse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to </a:t>
            </a:r>
            <a:r>
              <a:rPr lang="cs-CZ" dirty="0" err="1" smtClean="0">
                <a:solidFill>
                  <a:srgbClr val="002060"/>
                </a:solidFill>
              </a:rPr>
              <a:t>create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rehearse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and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perform</a:t>
            </a:r>
            <a:r>
              <a:rPr lang="cs-CZ" dirty="0" smtClean="0">
                <a:solidFill>
                  <a:srgbClr val="002060"/>
                </a:solidFill>
              </a:rPr>
              <a:t> a </a:t>
            </a:r>
            <a:r>
              <a:rPr lang="cs-CZ" dirty="0" err="1" smtClean="0">
                <a:solidFill>
                  <a:srgbClr val="002060"/>
                </a:solidFill>
              </a:rPr>
              <a:t>comic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skit</a:t>
            </a:r>
            <a:r>
              <a:rPr lang="cs-CZ" dirty="0" smtClean="0">
                <a:solidFill>
                  <a:srgbClr val="002060"/>
                </a:solidFill>
              </a:rPr>
              <a:t> in </a:t>
            </a:r>
            <a:r>
              <a:rPr lang="cs-CZ" dirty="0" err="1" smtClean="0">
                <a:solidFill>
                  <a:srgbClr val="002060"/>
                </a:solidFill>
              </a:rPr>
              <a:t>English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Creativity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Night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to </a:t>
            </a:r>
            <a:r>
              <a:rPr lang="cs-CZ" dirty="0" err="1" smtClean="0">
                <a:solidFill>
                  <a:srgbClr val="002060"/>
                </a:solidFill>
              </a:rPr>
              <a:t>select</a:t>
            </a:r>
            <a:r>
              <a:rPr lang="cs-CZ" dirty="0" smtClean="0">
                <a:solidFill>
                  <a:srgbClr val="002060"/>
                </a:solidFill>
              </a:rPr>
              <a:t> 2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most </a:t>
            </a:r>
            <a:r>
              <a:rPr lang="cs-CZ" dirty="0" err="1" smtClean="0">
                <a:solidFill>
                  <a:srgbClr val="002060"/>
                </a:solidFill>
              </a:rPr>
              <a:t>admired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speakers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this</a:t>
            </a:r>
            <a:r>
              <a:rPr lang="cs-CZ" dirty="0" smtClean="0">
                <a:solidFill>
                  <a:srgbClr val="002060"/>
                </a:solidFill>
              </a:rPr>
              <a:t> department and </a:t>
            </a:r>
            <a:r>
              <a:rPr lang="cs-CZ" dirty="0" err="1" smtClean="0">
                <a:solidFill>
                  <a:srgbClr val="002060"/>
                </a:solidFill>
              </a:rPr>
              <a:t>engage</a:t>
            </a:r>
            <a:r>
              <a:rPr lang="cs-CZ" dirty="0" smtClean="0">
                <a:solidFill>
                  <a:srgbClr val="002060"/>
                </a:solidFill>
              </a:rPr>
              <a:t> in a </a:t>
            </a:r>
            <a:r>
              <a:rPr lang="cs-CZ" dirty="0" err="1" smtClean="0">
                <a:solidFill>
                  <a:srgbClr val="002060"/>
                </a:solidFill>
              </a:rPr>
              <a:t>fan</a:t>
            </a:r>
            <a:r>
              <a:rPr lang="cs-CZ" dirty="0" smtClean="0">
                <a:solidFill>
                  <a:srgbClr val="002060"/>
                </a:solidFill>
              </a:rPr>
              <a:t> session</a:t>
            </a:r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PREREQUISITES TO ACADEMIC ORACY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>
                <a:solidFill>
                  <a:srgbClr val="002060"/>
                </a:solidFill>
              </a:rPr>
              <a:t>Phonetics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&amp; Phonology</a:t>
            </a:r>
            <a:r>
              <a:rPr lang="cs-CZ" dirty="0" smtClean="0">
                <a:solidFill>
                  <a:srgbClr val="002060"/>
                </a:solidFill>
              </a:rPr>
              <a:t> - </a:t>
            </a:r>
            <a:r>
              <a:rPr lang="cs-CZ" sz="2200" dirty="0" err="1" smtClean="0">
                <a:solidFill>
                  <a:srgbClr val="002060"/>
                </a:solidFill>
              </a:rPr>
              <a:t>suprasegmentals</a:t>
            </a:r>
            <a:r>
              <a:rPr lang="cs-CZ" sz="2200" dirty="0" smtClean="0">
                <a:solidFill>
                  <a:srgbClr val="002060"/>
                </a:solidFill>
              </a:rPr>
              <a:t>, </a:t>
            </a:r>
          </a:p>
          <a:p>
            <a:pPr marL="0" indent="0">
              <a:buNone/>
            </a:pPr>
            <a:r>
              <a:rPr lang="cs-CZ" sz="2200" dirty="0">
                <a:solidFill>
                  <a:srgbClr val="002060"/>
                </a:solidFill>
              </a:rPr>
              <a:t> </a:t>
            </a:r>
            <a:r>
              <a:rPr lang="cs-CZ" sz="2200" dirty="0" smtClean="0">
                <a:solidFill>
                  <a:srgbClr val="002060"/>
                </a:solidFill>
              </a:rPr>
              <a:t>                                                                        </a:t>
            </a:r>
            <a:r>
              <a:rPr lang="cs-CZ" sz="2200" dirty="0" err="1" smtClean="0">
                <a:solidFill>
                  <a:srgbClr val="002060"/>
                </a:solidFill>
              </a:rPr>
              <a:t>social</a:t>
            </a:r>
            <a:r>
              <a:rPr lang="cs-CZ" sz="2200" dirty="0" smtClean="0">
                <a:solidFill>
                  <a:srgbClr val="002060"/>
                </a:solidFill>
              </a:rPr>
              <a:t> and </a:t>
            </a:r>
            <a:r>
              <a:rPr lang="cs-CZ" sz="2200" dirty="0" err="1" smtClean="0">
                <a:solidFill>
                  <a:srgbClr val="002060"/>
                </a:solidFill>
              </a:rPr>
              <a:t>regional</a:t>
            </a:r>
            <a:r>
              <a:rPr lang="cs-CZ" sz="2200" dirty="0" smtClean="0">
                <a:solidFill>
                  <a:srgbClr val="002060"/>
                </a:solidFill>
              </a:rPr>
              <a:t> </a:t>
            </a:r>
            <a:r>
              <a:rPr lang="cs-CZ" sz="2200" dirty="0" err="1" smtClean="0">
                <a:solidFill>
                  <a:srgbClr val="002060"/>
                </a:solidFill>
              </a:rPr>
              <a:t>accents</a:t>
            </a:r>
            <a:endParaRPr lang="cs-CZ" sz="2200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Spoken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Fluency</a:t>
            </a:r>
            <a:r>
              <a:rPr lang="cs-CZ" dirty="0" smtClean="0">
                <a:solidFill>
                  <a:srgbClr val="002060"/>
                </a:solidFill>
              </a:rPr>
              <a:t> - </a:t>
            </a:r>
            <a:r>
              <a:rPr lang="cs-CZ" sz="2200" dirty="0" err="1" smtClean="0">
                <a:solidFill>
                  <a:srgbClr val="002060"/>
                </a:solidFill>
              </a:rPr>
              <a:t>synthesis</a:t>
            </a:r>
            <a:r>
              <a:rPr lang="cs-CZ" sz="2200" dirty="0" smtClean="0">
                <a:solidFill>
                  <a:srgbClr val="002060"/>
                </a:solidFill>
              </a:rPr>
              <a:t> </a:t>
            </a:r>
            <a:r>
              <a:rPr lang="cs-CZ" sz="2200" dirty="0" err="1" smtClean="0">
                <a:solidFill>
                  <a:srgbClr val="002060"/>
                </a:solidFill>
              </a:rPr>
              <a:t>of</a:t>
            </a:r>
            <a:r>
              <a:rPr lang="cs-CZ" sz="2200" dirty="0" smtClean="0">
                <a:solidFill>
                  <a:srgbClr val="002060"/>
                </a:solidFill>
              </a:rPr>
              <a:t> </a:t>
            </a:r>
            <a:r>
              <a:rPr lang="cs-CZ" sz="2200" dirty="0" err="1" smtClean="0">
                <a:solidFill>
                  <a:srgbClr val="002060"/>
                </a:solidFill>
              </a:rPr>
              <a:t>skills</a:t>
            </a:r>
            <a:r>
              <a:rPr lang="cs-CZ" sz="2200" dirty="0" smtClean="0">
                <a:solidFill>
                  <a:srgbClr val="002060"/>
                </a:solidFill>
              </a:rPr>
              <a:t> = </a:t>
            </a:r>
            <a:r>
              <a:rPr lang="cs-CZ" sz="2200" dirty="0" err="1" smtClean="0">
                <a:solidFill>
                  <a:srgbClr val="002060"/>
                </a:solidFill>
              </a:rPr>
              <a:t>confidence</a:t>
            </a:r>
            <a:endParaRPr lang="cs-CZ" sz="22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smtClean="0">
                <a:solidFill>
                  <a:srgbClr val="002060"/>
                </a:solidFill>
              </a:rPr>
              <a:t>                                                       </a:t>
            </a:r>
            <a:r>
              <a:rPr lang="cs-CZ" sz="2200" dirty="0" err="1" smtClean="0">
                <a:solidFill>
                  <a:srgbClr val="002060"/>
                </a:solidFill>
              </a:rPr>
              <a:t>knowledge</a:t>
            </a:r>
            <a:r>
              <a:rPr lang="cs-CZ" sz="2200" dirty="0" smtClean="0">
                <a:solidFill>
                  <a:srgbClr val="002060"/>
                </a:solidFill>
              </a:rPr>
              <a:t> # </a:t>
            </a:r>
            <a:r>
              <a:rPr lang="cs-CZ" sz="2200" dirty="0" err="1" smtClean="0">
                <a:solidFill>
                  <a:srgbClr val="002060"/>
                </a:solidFill>
              </a:rPr>
              <a:t>skill</a:t>
            </a:r>
            <a:endParaRPr lang="cs-CZ" sz="2200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Pronunciation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Varieties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English</a:t>
            </a: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       </a:t>
            </a:r>
            <a:r>
              <a:rPr lang="cs-CZ" sz="2000" dirty="0" err="1" smtClean="0">
                <a:solidFill>
                  <a:srgbClr val="002060"/>
                </a:solidFill>
              </a:rPr>
              <a:t>best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recordings</a:t>
            </a:r>
            <a:r>
              <a:rPr lang="cs-CZ" sz="2000" dirty="0" smtClean="0">
                <a:solidFill>
                  <a:srgbClr val="002060"/>
                </a:solidFill>
              </a:rPr>
              <a:t>: </a:t>
            </a:r>
            <a:r>
              <a:rPr lang="cs-CZ" sz="2000" dirty="0" err="1" smtClean="0">
                <a:solidFill>
                  <a:srgbClr val="002060"/>
                </a:solidFill>
              </a:rPr>
              <a:t>The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English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Language</a:t>
            </a:r>
            <a:r>
              <a:rPr lang="cs-CZ" sz="2000" dirty="0" smtClean="0">
                <a:solidFill>
                  <a:srgbClr val="002060"/>
                </a:solidFill>
              </a:rPr>
              <a:t> in 24 </a:t>
            </a:r>
            <a:r>
              <a:rPr lang="cs-CZ" sz="2000" dirty="0" err="1" smtClean="0">
                <a:solidFill>
                  <a:srgbClr val="002060"/>
                </a:solidFill>
              </a:rPr>
              <a:t>Accents</a:t>
            </a:r>
            <a:r>
              <a:rPr lang="cs-CZ" sz="2000" dirty="0" smtClean="0">
                <a:solidFill>
                  <a:srgbClr val="002060"/>
                </a:solidFill>
              </a:rPr>
              <a:t>, A Tour </a:t>
            </a:r>
            <a:r>
              <a:rPr lang="cs-CZ" sz="2000" dirty="0" err="1" smtClean="0">
                <a:solidFill>
                  <a:srgbClr val="002060"/>
                </a:solidFill>
              </a:rPr>
              <a:t>of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the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British</a:t>
            </a:r>
            <a:r>
              <a:rPr lang="cs-CZ" sz="2000" dirty="0" smtClean="0">
                <a:solidFill>
                  <a:srgbClr val="002060"/>
                </a:solidFill>
              </a:rPr>
              <a:t>   </a:t>
            </a:r>
            <a:r>
              <a:rPr lang="cs-CZ" sz="2000" dirty="0" err="1" smtClean="0">
                <a:solidFill>
                  <a:srgbClr val="002060"/>
                </a:solidFill>
              </a:rPr>
              <a:t>Isles</a:t>
            </a:r>
            <a:r>
              <a:rPr lang="cs-CZ" sz="2000" dirty="0" smtClean="0">
                <a:solidFill>
                  <a:srgbClr val="002060"/>
                </a:solidFill>
              </a:rPr>
              <a:t> in </a:t>
            </a:r>
            <a:r>
              <a:rPr lang="cs-CZ" sz="2000" dirty="0" err="1" smtClean="0">
                <a:solidFill>
                  <a:srgbClr val="002060"/>
                </a:solidFill>
              </a:rPr>
              <a:t>Accents</a:t>
            </a:r>
            <a:r>
              <a:rPr lang="cs-CZ" sz="2000" dirty="0" smtClean="0">
                <a:solidFill>
                  <a:srgbClr val="002060"/>
                </a:solidFill>
              </a:rPr>
              <a:t>, </a:t>
            </a:r>
            <a:r>
              <a:rPr lang="cs-CZ" sz="2000" dirty="0" err="1" smtClean="0">
                <a:solidFill>
                  <a:srgbClr val="002060"/>
                </a:solidFill>
              </a:rPr>
              <a:t>Amy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Walker‘s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tutorials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for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American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English</a:t>
            </a:r>
            <a:r>
              <a:rPr lang="cs-CZ" sz="2000" dirty="0" smtClean="0">
                <a:solidFill>
                  <a:srgbClr val="002060"/>
                </a:solidFill>
              </a:rPr>
              <a:t>, Lisa </a:t>
            </a:r>
            <a:r>
              <a:rPr lang="cs-CZ" sz="2000" dirty="0" err="1" smtClean="0">
                <a:solidFill>
                  <a:srgbClr val="002060"/>
                </a:solidFill>
              </a:rPr>
              <a:t>Mojsin‘s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Accent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Reduction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 err="1" smtClean="0">
                <a:solidFill>
                  <a:srgbClr val="002060"/>
                </a:solidFill>
              </a:rPr>
              <a:t>videos</a:t>
            </a:r>
            <a:r>
              <a:rPr lang="en-US" sz="2000" dirty="0" smtClean="0">
                <a:solidFill>
                  <a:srgbClr val="002060"/>
                </a:solidFill>
              </a:rPr>
              <a:t>, Rachel’s English </a:t>
            </a:r>
            <a:r>
              <a:rPr lang="cs-CZ" sz="2000" dirty="0" smtClean="0">
                <a:solidFill>
                  <a:srgbClr val="002060"/>
                </a:solidFill>
              </a:rPr>
              <a:t>(</a:t>
            </a:r>
            <a:r>
              <a:rPr lang="cs-CZ" sz="2000" dirty="0" err="1" smtClean="0">
                <a:solidFill>
                  <a:srgbClr val="002060"/>
                </a:solidFill>
              </a:rPr>
              <a:t>can</a:t>
            </a:r>
            <a:r>
              <a:rPr lang="cs-CZ" sz="2000" dirty="0" smtClean="0">
                <a:solidFill>
                  <a:srgbClr val="002060"/>
                </a:solidFill>
              </a:rPr>
              <a:t> x </a:t>
            </a:r>
            <a:r>
              <a:rPr lang="cs-CZ" sz="2000" dirty="0" err="1" smtClean="0">
                <a:solidFill>
                  <a:srgbClr val="002060"/>
                </a:solidFill>
              </a:rPr>
              <a:t>can</a:t>
            </a:r>
            <a:r>
              <a:rPr lang="en-US" sz="2000" dirty="0" smtClean="0">
                <a:solidFill>
                  <a:srgbClr val="002060"/>
                </a:solidFill>
              </a:rPr>
              <a:t>’t</a:t>
            </a:r>
            <a:r>
              <a:rPr lang="cs-CZ" sz="20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dirty="0" err="1" smtClean="0">
                <a:solidFill>
                  <a:srgbClr val="002060"/>
                </a:solidFill>
              </a:rPr>
              <a:t>Students</a:t>
            </a:r>
            <a:r>
              <a:rPr lang="cs-CZ" dirty="0" smtClean="0">
                <a:solidFill>
                  <a:srgbClr val="002060"/>
                </a:solidFill>
              </a:rPr>
              <a:t>‘  </a:t>
            </a:r>
            <a:r>
              <a:rPr lang="cs-CZ" dirty="0" err="1" smtClean="0">
                <a:solidFill>
                  <a:srgbClr val="002060"/>
                </a:solidFill>
              </a:rPr>
              <a:t>own</a:t>
            </a:r>
            <a:r>
              <a:rPr lang="cs-CZ" dirty="0" smtClean="0">
                <a:solidFill>
                  <a:srgbClr val="002060"/>
                </a:solidFill>
              </a:rPr>
              <a:t> role </a:t>
            </a:r>
            <a:r>
              <a:rPr lang="cs-CZ" dirty="0" err="1" smtClean="0">
                <a:solidFill>
                  <a:srgbClr val="002060"/>
                </a:solidFill>
              </a:rPr>
              <a:t>models</a:t>
            </a:r>
            <a:r>
              <a:rPr lang="cs-CZ" dirty="0" smtClean="0">
                <a:solidFill>
                  <a:srgbClr val="002060"/>
                </a:solidFill>
              </a:rPr>
              <a:t> and </a:t>
            </a:r>
            <a:r>
              <a:rPr lang="cs-CZ" dirty="0" err="1" smtClean="0">
                <a:solidFill>
                  <a:srgbClr val="002060"/>
                </a:solidFill>
              </a:rPr>
              <a:t>observations</a:t>
            </a: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                                           </a:t>
            </a:r>
            <a:r>
              <a:rPr lang="cs-CZ" b="1" dirty="0" smtClean="0">
                <a:solidFill>
                  <a:srgbClr val="00B050"/>
                </a:solidFill>
              </a:rPr>
              <a:t>Q1</a:t>
            </a:r>
            <a:endParaRPr lang="cs-CZ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Students</a:t>
            </a:r>
            <a:r>
              <a:rPr lang="cs-CZ" b="1" dirty="0" smtClean="0">
                <a:solidFill>
                  <a:srgbClr val="002060"/>
                </a:solidFill>
              </a:rPr>
              <a:t> benefit </a:t>
            </a:r>
            <a:r>
              <a:rPr lang="cs-CZ" b="1" dirty="0" err="1" smtClean="0">
                <a:solidFill>
                  <a:srgbClr val="002060"/>
                </a:solidFill>
              </a:rPr>
              <a:t>greatly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from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all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the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above</a:t>
            </a:r>
            <a:r>
              <a:rPr lang="cs-CZ" b="1" dirty="0" smtClean="0">
                <a:solidFill>
                  <a:srgbClr val="002060"/>
                </a:solidFill>
              </a:rPr>
              <a:t> but </a:t>
            </a:r>
            <a:r>
              <a:rPr lang="cs-CZ" b="1" dirty="0" err="1" smtClean="0">
                <a:solidFill>
                  <a:srgbClr val="002060"/>
                </a:solidFill>
              </a:rPr>
              <a:t>this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may</a:t>
            </a:r>
            <a:r>
              <a:rPr lang="cs-CZ" b="1" dirty="0" smtClean="0">
                <a:solidFill>
                  <a:srgbClr val="002060"/>
                </a:solidFill>
              </a:rPr>
              <a:t> just </a:t>
            </a:r>
            <a:r>
              <a:rPr lang="cs-CZ" b="1" dirty="0" err="1" smtClean="0">
                <a:solidFill>
                  <a:srgbClr val="002060"/>
                </a:solidFill>
              </a:rPr>
              <a:t>be</a:t>
            </a:r>
            <a:r>
              <a:rPr lang="cs-CZ" b="1" dirty="0" smtClean="0">
                <a:solidFill>
                  <a:srgbClr val="002060"/>
                </a:solidFill>
              </a:rPr>
              <a:t> my </a:t>
            </a:r>
            <a:r>
              <a:rPr lang="cs-CZ" b="1" dirty="0" err="1" smtClean="0">
                <a:solidFill>
                  <a:srgbClr val="002060"/>
                </a:solidFill>
              </a:rPr>
              <a:t>impression</a:t>
            </a:r>
            <a:r>
              <a:rPr lang="cs-CZ" b="1" dirty="0" smtClean="0">
                <a:solidFill>
                  <a:srgbClr val="002060"/>
                </a:solidFill>
              </a:rPr>
              <a:t>.  </a:t>
            </a:r>
            <a:endParaRPr lang="cs-CZ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SITUATIONS PRACTISED 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002060"/>
                </a:solidFill>
              </a:rPr>
              <a:t>IN ACADEMIC ORACY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>
                <a:solidFill>
                  <a:srgbClr val="002060"/>
                </a:solidFill>
              </a:rPr>
              <a:t>a</a:t>
            </a:r>
            <a:r>
              <a:rPr lang="cs-CZ" dirty="0" err="1" smtClean="0">
                <a:solidFill>
                  <a:srgbClr val="002060"/>
                </a:solidFill>
              </a:rPr>
              <a:t>n</a:t>
            </a:r>
            <a:r>
              <a:rPr lang="cs-CZ" dirty="0" smtClean="0">
                <a:solidFill>
                  <a:srgbClr val="002060"/>
                </a:solidFill>
              </a:rPr>
              <a:t> oral </a:t>
            </a:r>
            <a:r>
              <a:rPr lang="cs-CZ" dirty="0" err="1" smtClean="0">
                <a:solidFill>
                  <a:srgbClr val="002060"/>
                </a:solidFill>
              </a:rPr>
              <a:t>examination</a:t>
            </a:r>
            <a:endParaRPr lang="cs-CZ" dirty="0" smtClean="0">
              <a:solidFill>
                <a:srgbClr val="002060"/>
              </a:solidFill>
            </a:endParaRPr>
          </a:p>
          <a:p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a </a:t>
            </a:r>
            <a:r>
              <a:rPr lang="cs-CZ" dirty="0" err="1" smtClean="0">
                <a:solidFill>
                  <a:srgbClr val="002060"/>
                </a:solidFill>
              </a:rPr>
              <a:t>diploma</a:t>
            </a:r>
            <a:r>
              <a:rPr lang="cs-CZ" dirty="0" smtClean="0">
                <a:solidFill>
                  <a:srgbClr val="002060"/>
                </a:solidFill>
              </a:rPr>
              <a:t> thesis defense </a:t>
            </a:r>
          </a:p>
          <a:p>
            <a:pPr>
              <a:buNone/>
            </a:pPr>
            <a:r>
              <a:rPr lang="cs-CZ" dirty="0" smtClean="0">
                <a:solidFill>
                  <a:srgbClr val="002060"/>
                </a:solidFill>
              </a:rPr>
              <a:t>    (</a:t>
            </a:r>
            <a:r>
              <a:rPr lang="cs-CZ" dirty="0" err="1" smtClean="0">
                <a:solidFill>
                  <a:srgbClr val="002060"/>
                </a:solidFill>
              </a:rPr>
              <a:t>see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Recurrent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errors</a:t>
            </a:r>
            <a:r>
              <a:rPr lang="cs-CZ" dirty="0" smtClean="0">
                <a:solidFill>
                  <a:srgbClr val="002060"/>
                </a:solidFill>
              </a:rPr>
              <a:t>)</a:t>
            </a: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a </a:t>
            </a:r>
            <a:r>
              <a:rPr lang="cs-CZ" dirty="0" err="1" smtClean="0">
                <a:solidFill>
                  <a:srgbClr val="002060"/>
                </a:solidFill>
              </a:rPr>
              <a:t>presentation</a:t>
            </a:r>
            <a:r>
              <a:rPr lang="cs-CZ" dirty="0" smtClean="0">
                <a:solidFill>
                  <a:srgbClr val="002060"/>
                </a:solidFill>
              </a:rPr>
              <a:t> in </a:t>
            </a:r>
            <a:r>
              <a:rPr lang="cs-CZ" dirty="0" err="1" smtClean="0">
                <a:solidFill>
                  <a:srgbClr val="002060"/>
                </a:solidFill>
              </a:rPr>
              <a:t>class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at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conferences</a:t>
            </a:r>
            <a:endParaRPr lang="cs-CZ" dirty="0" smtClean="0">
              <a:solidFill>
                <a:srgbClr val="002060"/>
              </a:solidFill>
            </a:endParaRPr>
          </a:p>
          <a:p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a </a:t>
            </a:r>
            <a:r>
              <a:rPr lang="cs-CZ" dirty="0" err="1" smtClean="0">
                <a:solidFill>
                  <a:srgbClr val="002060"/>
                </a:solidFill>
              </a:rPr>
              <a:t>debate</a:t>
            </a:r>
            <a:r>
              <a:rPr lang="cs-CZ" dirty="0" smtClean="0">
                <a:solidFill>
                  <a:srgbClr val="002060"/>
                </a:solidFill>
              </a:rPr>
              <a:t> – </a:t>
            </a:r>
            <a:r>
              <a:rPr lang="cs-CZ" dirty="0" err="1" smtClean="0">
                <a:solidFill>
                  <a:srgbClr val="002060"/>
                </a:solidFill>
              </a:rPr>
              <a:t>academic</a:t>
            </a:r>
            <a:r>
              <a:rPr lang="cs-CZ" dirty="0" smtClean="0">
                <a:solidFill>
                  <a:srgbClr val="002060"/>
                </a:solidFill>
              </a:rPr>
              <a:t>, impromptu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PITFALLS 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sz="3100" b="1" dirty="0" smtClean="0">
                <a:solidFill>
                  <a:srgbClr val="002060"/>
                </a:solidFill>
              </a:rPr>
              <a:t>AT VARIOUS STAGES OF MAKING A PRESENTATION</a:t>
            </a:r>
            <a:endParaRPr lang="cs-CZ" sz="3100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>
                <a:solidFill>
                  <a:srgbClr val="002060"/>
                </a:solidFill>
              </a:rPr>
              <a:t>selection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topic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amount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information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conveyed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lexical</a:t>
            </a:r>
            <a:r>
              <a:rPr lang="cs-CZ" dirty="0" smtClean="0">
                <a:solidFill>
                  <a:srgbClr val="002060"/>
                </a:solidFill>
              </a:rPr>
              <a:t> and </a:t>
            </a:r>
            <a:r>
              <a:rPr lang="cs-CZ" dirty="0" err="1" smtClean="0">
                <a:solidFill>
                  <a:srgbClr val="002060"/>
                </a:solidFill>
              </a:rPr>
              <a:t>other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means</a:t>
            </a:r>
            <a:r>
              <a:rPr lang="cs-CZ" dirty="0" smtClean="0">
                <a:solidFill>
                  <a:srgbClr val="002060"/>
                </a:solidFill>
              </a:rPr>
              <a:t>       </a:t>
            </a:r>
            <a:r>
              <a:rPr lang="cs-CZ" b="1" dirty="0" smtClean="0">
                <a:solidFill>
                  <a:srgbClr val="00B050"/>
                </a:solidFill>
              </a:rPr>
              <a:t>Q2</a:t>
            </a:r>
          </a:p>
          <a:p>
            <a:r>
              <a:rPr lang="cs-CZ" dirty="0" err="1" smtClean="0">
                <a:solidFill>
                  <a:srgbClr val="002060"/>
                </a:solidFill>
              </a:rPr>
              <a:t>preparation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rehearsing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timing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delivery</a:t>
            </a:r>
            <a:r>
              <a:rPr lang="cs-CZ" dirty="0" smtClean="0">
                <a:solidFill>
                  <a:srgbClr val="002060"/>
                </a:solidFill>
              </a:rPr>
              <a:t>:  - </a:t>
            </a:r>
            <a:r>
              <a:rPr lang="cs-CZ" dirty="0" err="1" smtClean="0">
                <a:solidFill>
                  <a:srgbClr val="002060"/>
                </a:solidFill>
              </a:rPr>
              <a:t>technicalities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&amp; anxiety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            </a:t>
            </a:r>
            <a:r>
              <a:rPr lang="cs-CZ" dirty="0" smtClean="0">
                <a:solidFill>
                  <a:srgbClr val="002060"/>
                </a:solidFill>
              </a:rPr>
              <a:t> - </a:t>
            </a:r>
            <a:r>
              <a:rPr lang="cs-CZ" dirty="0" err="1" smtClean="0">
                <a:solidFill>
                  <a:srgbClr val="002060"/>
                </a:solidFill>
              </a:rPr>
              <a:t>rapport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with</a:t>
            </a:r>
            <a:r>
              <a:rPr lang="cs-CZ" sz="2800" dirty="0" smtClean="0">
                <a:solidFill>
                  <a:srgbClr val="002060"/>
                </a:solidFill>
              </a:rPr>
              <a:t> audience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dirty="0" smtClean="0">
                <a:solidFill>
                  <a:srgbClr val="002060"/>
                </a:solidFill>
              </a:rPr>
              <a:t>confidence,</a:t>
            </a:r>
          </a:p>
          <a:p>
            <a:pPr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                      posture &amp; body language</a:t>
            </a:r>
            <a:r>
              <a:rPr lang="cs-CZ" dirty="0" smtClean="0">
                <a:solidFill>
                  <a:srgbClr val="002060"/>
                </a:solidFill>
              </a:rPr>
              <a:t>    </a:t>
            </a:r>
            <a:r>
              <a:rPr lang="cs-CZ" b="1" dirty="0" smtClean="0">
                <a:solidFill>
                  <a:srgbClr val="00B050"/>
                </a:solidFill>
              </a:rPr>
              <a:t>Q3</a:t>
            </a:r>
          </a:p>
          <a:p>
            <a:pPr>
              <a:buNone/>
            </a:pPr>
            <a:r>
              <a:rPr lang="cs-CZ" b="1" dirty="0">
                <a:solidFill>
                  <a:srgbClr val="00B050"/>
                </a:solidFill>
              </a:rPr>
              <a:t>	</a:t>
            </a:r>
            <a:r>
              <a:rPr lang="cs-CZ" b="1" dirty="0" smtClean="0">
                <a:solidFill>
                  <a:srgbClr val="00B050"/>
                </a:solidFill>
              </a:rPr>
              <a:t>		</a:t>
            </a:r>
            <a:r>
              <a:rPr lang="cs-CZ" dirty="0" smtClean="0">
                <a:solidFill>
                  <a:srgbClr val="002060"/>
                </a:solidFill>
              </a:rPr>
              <a:t>- </a:t>
            </a:r>
            <a:r>
              <a:rPr lang="cs-CZ" dirty="0" err="1" smtClean="0">
                <a:solidFill>
                  <a:srgbClr val="002060"/>
                </a:solidFill>
              </a:rPr>
              <a:t>correspondence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between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screen</a:t>
            </a:r>
            <a:r>
              <a:rPr lang="cs-CZ" dirty="0" smtClean="0">
                <a:solidFill>
                  <a:srgbClr val="002060"/>
                </a:solidFill>
              </a:rPr>
              <a:t> and </a:t>
            </a:r>
          </a:p>
          <a:p>
            <a:pPr>
              <a:buNone/>
            </a:pP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                       </a:t>
            </a:r>
            <a:r>
              <a:rPr lang="cs-CZ" dirty="0" err="1" smtClean="0">
                <a:solidFill>
                  <a:srgbClr val="002060"/>
                </a:solidFill>
              </a:rPr>
              <a:t>speech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             - voice &amp; pronunciation </a:t>
            </a:r>
            <a:r>
              <a:rPr lang="cs-CZ" dirty="0" smtClean="0">
                <a:solidFill>
                  <a:srgbClr val="002060"/>
                </a:solidFill>
              </a:rPr>
              <a:t>(</a:t>
            </a:r>
            <a:r>
              <a:rPr lang="cs-CZ" dirty="0" err="1" smtClean="0">
                <a:solidFill>
                  <a:srgbClr val="002060"/>
                </a:solidFill>
              </a:rPr>
              <a:t>see</a:t>
            </a:r>
            <a:r>
              <a:rPr lang="cs-CZ" dirty="0" smtClean="0">
                <a:solidFill>
                  <a:srgbClr val="002060"/>
                </a:solidFill>
              </a:rPr>
              <a:t> Form.pdf)</a:t>
            </a:r>
            <a:r>
              <a:rPr lang="en-US" dirty="0" smtClean="0">
                <a:solidFill>
                  <a:srgbClr val="002060"/>
                </a:solidFill>
              </a:rPr>
              <a:t>,</a:t>
            </a: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002060"/>
                </a:solidFill>
              </a:rPr>
              <a:t>                        </a:t>
            </a:r>
            <a:r>
              <a:rPr lang="en-US" dirty="0" smtClean="0">
                <a:solidFill>
                  <a:srgbClr val="002060"/>
                </a:solidFill>
              </a:rPr>
              <a:t>loudness &amp; tempo</a:t>
            </a:r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OBSERVATIONS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2200" b="1" dirty="0" smtClean="0">
                <a:solidFill>
                  <a:srgbClr val="FF0000"/>
                </a:solidFill>
              </a:rPr>
              <a:t>MADE AT THIS CONFERENCE</a:t>
            </a:r>
            <a:r>
              <a:rPr lang="cs-CZ" sz="2200" b="1" dirty="0" smtClean="0">
                <a:solidFill>
                  <a:srgbClr val="FF0000"/>
                </a:solidFill>
              </a:rPr>
              <a:t>: </a:t>
            </a:r>
            <a:r>
              <a:rPr lang="cs-CZ" b="1" dirty="0" err="1" smtClean="0">
                <a:solidFill>
                  <a:srgbClr val="FF0000"/>
                </a:solidFill>
              </a:rPr>
              <a:t>technicalities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Jan´s</a:t>
            </a:r>
            <a:r>
              <a:rPr lang="cs-CZ" dirty="0" smtClean="0">
                <a:solidFill>
                  <a:srgbClr val="FF0000"/>
                </a:solidFill>
              </a:rPr>
              <a:t> distance </a:t>
            </a:r>
            <a:r>
              <a:rPr lang="cs-CZ" dirty="0" err="1" smtClean="0">
                <a:solidFill>
                  <a:srgbClr val="FF0000"/>
                </a:solidFill>
              </a:rPr>
              <a:t>from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microphone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>
                <a:solidFill>
                  <a:srgbClr val="FF0000"/>
                </a:solidFill>
              </a:rPr>
              <a:t>m</a:t>
            </a:r>
            <a:r>
              <a:rPr lang="cs-CZ" dirty="0" err="1" smtClean="0">
                <a:solidFill>
                  <a:srgbClr val="FF0000"/>
                </a:solidFill>
              </a:rPr>
              <a:t>issing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mic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at</a:t>
            </a:r>
            <a:r>
              <a:rPr lang="cs-CZ" dirty="0" smtClean="0">
                <a:solidFill>
                  <a:srgbClr val="FF0000"/>
                </a:solidFill>
              </a:rPr>
              <a:t> last </a:t>
            </a:r>
            <a:r>
              <a:rPr lang="cs-CZ" dirty="0" err="1" smtClean="0">
                <a:solidFill>
                  <a:srgbClr val="FF0000"/>
                </a:solidFill>
              </a:rPr>
              <a:t>night´s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reception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>
                <a:solidFill>
                  <a:srgbClr val="FF0000"/>
                </a:solidFill>
              </a:rPr>
              <a:t>u</a:t>
            </a:r>
            <a:r>
              <a:rPr lang="cs-CZ" dirty="0" err="1" smtClean="0">
                <a:solidFill>
                  <a:srgbClr val="FF0000"/>
                </a:solidFill>
              </a:rPr>
              <a:t>ncooperative</a:t>
            </a:r>
            <a:r>
              <a:rPr lang="cs-CZ" dirty="0" smtClean="0">
                <a:solidFill>
                  <a:srgbClr val="FF0000"/>
                </a:solidFill>
              </a:rPr>
              <a:t> master </a:t>
            </a:r>
            <a:r>
              <a:rPr lang="cs-CZ" dirty="0" err="1" smtClean="0">
                <a:solidFill>
                  <a:srgbClr val="FF0000"/>
                </a:solidFill>
              </a:rPr>
              <a:t>computer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morning´s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culture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studies</a:t>
            </a:r>
            <a:r>
              <a:rPr lang="cs-CZ" dirty="0" smtClean="0">
                <a:solidFill>
                  <a:srgbClr val="FF0000"/>
                </a:solidFill>
              </a:rPr>
              <a:t> session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Stoicism</a:t>
            </a:r>
            <a:r>
              <a:rPr lang="cs-CZ" b="1" dirty="0" smtClean="0">
                <a:solidFill>
                  <a:srgbClr val="002060"/>
                </a:solidFill>
              </a:rPr>
              <a:t> and flexibility </a:t>
            </a:r>
            <a:r>
              <a:rPr lang="cs-CZ" b="1" dirty="0" err="1" smtClean="0">
                <a:solidFill>
                  <a:srgbClr val="002060"/>
                </a:solidFill>
              </a:rPr>
              <a:t>helps</a:t>
            </a:r>
            <a:r>
              <a:rPr lang="cs-CZ" b="1" dirty="0" smtClean="0">
                <a:solidFill>
                  <a:srgbClr val="002060"/>
                </a:solidFill>
              </a:rPr>
              <a:t>.</a:t>
            </a:r>
            <a:endParaRPr lang="cs-CZ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715</Words>
  <Application>Microsoft Office PowerPoint</Application>
  <PresentationFormat>Předvádění na obrazovce (4:3)</PresentationFormat>
  <Paragraphs>102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   SESSION 4      FRIDAY, FEBRUARY 6       3:00-4:30pm Spoken English: From Film to Oracy   </vt:lpstr>
      <vt:lpstr>Prezentace aplikace PowerPoint</vt:lpstr>
      <vt:lpstr>     Academic Oracy:  Oral Presentations in English     </vt:lpstr>
      <vt:lpstr>Academic Oracy:  Oral Presentations in English   </vt:lpstr>
      <vt:lpstr>THE CONTENT AND PURPOSE  OF ACADEMIC ORACY</vt:lpstr>
      <vt:lpstr>PREREQUISITES TO ACADEMIC ORACY</vt:lpstr>
      <vt:lpstr>SITUATIONS PRACTISED  IN ACADEMIC ORACY</vt:lpstr>
      <vt:lpstr>PITFALLS  AT VARIOUS STAGES OF MAKING A PRESENTATION</vt:lpstr>
      <vt:lpstr>OBSERVATIONS  MADE AT THIS CONFERENCE: technicalities</vt:lpstr>
      <vt:lpstr>OBSERVATIONS  MADE AT THIS CONFERENCE: choice of lexical means</vt:lpstr>
      <vt:lpstr>OBSERVATIONS   MADE AT THIS CONFERENCE:  choice of lexical means by non-native speakers</vt:lpstr>
      <vt:lpstr>OBSERVATIONS  MADE AT THIS CONFERENCE: voice &amp; pronunciation</vt:lpstr>
      <vt:lpstr>THE DEEPEST TRAP OF ALL</vt:lpstr>
      <vt:lpstr>THANK YOU FOR YOUR KIND ATTENTION &lt;3 </vt:lpstr>
      <vt:lpstr>QUESTION TIME…</vt:lpstr>
      <vt:lpstr>QUESTIONS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Tomková</dc:creator>
  <cp:lastModifiedBy>Kateřina Tomková</cp:lastModifiedBy>
  <cp:revision>33</cp:revision>
  <dcterms:created xsi:type="dcterms:W3CDTF">2015-02-05T17:32:25Z</dcterms:created>
  <dcterms:modified xsi:type="dcterms:W3CDTF">2017-03-21T11:41:17Z</dcterms:modified>
</cp:coreProperties>
</file>