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5" r:id="rId5"/>
    <p:sldId id="262" r:id="rId6"/>
    <p:sldId id="263" r:id="rId7"/>
    <p:sldId id="264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4C72B36-E915-409C-AEA7-A92B664B06A9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F5ACCBF-34A2-4B21-B1B1-BFDC7DCDE46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2B36-E915-409C-AEA7-A92B664B06A9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CCBF-34A2-4B21-B1B1-BFDC7DCDE4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2B36-E915-409C-AEA7-A92B664B06A9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CCBF-34A2-4B21-B1B1-BFDC7DCDE4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C72B36-E915-409C-AEA7-A92B664B06A9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5ACCBF-34A2-4B21-B1B1-BFDC7DCDE46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4C72B36-E915-409C-AEA7-A92B664B06A9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F5ACCBF-34A2-4B21-B1B1-BFDC7DCDE46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2B36-E915-409C-AEA7-A92B664B06A9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CCBF-34A2-4B21-B1B1-BFDC7DCDE46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2B36-E915-409C-AEA7-A92B664B06A9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CCBF-34A2-4B21-B1B1-BFDC7DCDE46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C72B36-E915-409C-AEA7-A92B664B06A9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5ACCBF-34A2-4B21-B1B1-BFDC7DCDE46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2B36-E915-409C-AEA7-A92B664B06A9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CCBF-34A2-4B21-B1B1-BFDC7DCDE4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C72B36-E915-409C-AEA7-A92B664B06A9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5ACCBF-34A2-4B21-B1B1-BFDC7DCDE46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C72B36-E915-409C-AEA7-A92B664B06A9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5ACCBF-34A2-4B21-B1B1-BFDC7DCDE46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4C72B36-E915-409C-AEA7-A92B664B06A9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F5ACCBF-34A2-4B21-B1B1-BFDC7DCDE46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Flowering_Nettl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kelut.dk/poems/e_p5sv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LITERATURE NOBEL PRIZE III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Švédsko (8)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155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 - IBBY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Astrid </a:t>
            </a:r>
            <a:r>
              <a:rPr lang="cs-CZ" dirty="0" err="1" smtClean="0"/>
              <a:t>Lindgren</a:t>
            </a:r>
            <a:r>
              <a:rPr lang="cs-CZ" dirty="0" smtClean="0"/>
              <a:t> 1958</a:t>
            </a:r>
          </a:p>
          <a:p>
            <a:r>
              <a:rPr lang="cs-CZ" dirty="0" err="1" smtClean="0"/>
              <a:t>Tove</a:t>
            </a:r>
            <a:r>
              <a:rPr lang="cs-CZ" dirty="0" smtClean="0"/>
              <a:t> </a:t>
            </a:r>
            <a:r>
              <a:rPr lang="cs-CZ" dirty="0" err="1" smtClean="0"/>
              <a:t>Jansson</a:t>
            </a:r>
            <a:r>
              <a:rPr lang="cs-CZ" dirty="0" smtClean="0"/>
              <a:t> 1966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45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Švédská literatura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1909 </a:t>
            </a:r>
            <a:r>
              <a:rPr lang="cs-CZ" dirty="0" smtClean="0"/>
              <a:t>Selma </a:t>
            </a:r>
            <a:r>
              <a:rPr lang="de-DE" dirty="0" err="1" smtClean="0"/>
              <a:t>Lagerlöf</a:t>
            </a:r>
            <a:r>
              <a:rPr lang="de-DE" dirty="0" smtClean="0"/>
              <a:t> </a:t>
            </a:r>
          </a:p>
          <a:p>
            <a:r>
              <a:rPr lang="de-DE" dirty="0" smtClean="0"/>
              <a:t>1916 </a:t>
            </a:r>
            <a:r>
              <a:rPr lang="de-DE" dirty="0" err="1" smtClean="0"/>
              <a:t>Verner</a:t>
            </a:r>
            <a:r>
              <a:rPr lang="de-DE" dirty="0" smtClean="0"/>
              <a:t> von Heidenstam</a:t>
            </a:r>
          </a:p>
          <a:p>
            <a:r>
              <a:rPr lang="de-DE" dirty="0" smtClean="0"/>
              <a:t>1931 Erik Axel Karlfeldt </a:t>
            </a:r>
          </a:p>
          <a:p>
            <a:r>
              <a:rPr lang="de-DE" dirty="0" smtClean="0"/>
              <a:t>1951 </a:t>
            </a:r>
            <a:r>
              <a:rPr lang="de-DE" dirty="0" err="1" smtClean="0"/>
              <a:t>Pär</a:t>
            </a:r>
            <a:r>
              <a:rPr lang="de-DE" dirty="0" smtClean="0"/>
              <a:t> Lagerkvist</a:t>
            </a:r>
          </a:p>
          <a:p>
            <a:r>
              <a:rPr lang="de-DE" dirty="0" smtClean="0"/>
              <a:t>1966 NELLY SACHS</a:t>
            </a:r>
          </a:p>
        </p:txBody>
      </p:sp>
    </p:spTree>
    <p:extLst>
      <p:ext uri="{BB962C8B-B14F-4D97-AF65-F5344CB8AC3E}">
        <p14:creationId xmlns:p14="http://schemas.microsoft.com/office/powerpoint/2010/main" val="3752923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Židé ve Skandinávii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Norsko: povolení ke vstupu 1850</a:t>
            </a:r>
          </a:p>
          <a:p>
            <a:r>
              <a:rPr lang="cs-CZ" dirty="0" smtClean="0"/>
              <a:t>Dánsko</a:t>
            </a:r>
          </a:p>
          <a:p>
            <a:r>
              <a:rPr lang="cs-CZ" dirty="0" smtClean="0"/>
              <a:t>Švédsko: jen Stockholm a G</a:t>
            </a:r>
            <a:r>
              <a:rPr lang="de-DE" dirty="0" smtClean="0"/>
              <a:t>ö</a:t>
            </a:r>
            <a:r>
              <a:rPr lang="nb-NO" dirty="0" smtClean="0"/>
              <a:t>teborg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080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1974 SVENSKA AKADEMIET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1974 E</a:t>
            </a:r>
            <a:r>
              <a:rPr lang="cs-CZ" dirty="0" err="1">
                <a:solidFill>
                  <a:srgbClr val="FF0000"/>
                </a:solidFill>
              </a:rPr>
              <a:t>yivind</a:t>
            </a:r>
            <a:r>
              <a:rPr lang="cs-CZ" dirty="0">
                <a:solidFill>
                  <a:srgbClr val="FF0000"/>
                </a:solidFill>
              </a:rPr>
              <a:t> Johnson + </a:t>
            </a:r>
            <a:r>
              <a:rPr lang="cs-CZ" dirty="0" err="1">
                <a:solidFill>
                  <a:srgbClr val="FF0000"/>
                </a:solidFill>
              </a:rPr>
              <a:t>Harry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Martinson</a:t>
            </a:r>
            <a:endParaRPr lang="cs-CZ" dirty="0">
              <a:solidFill>
                <a:srgbClr val="FF0000"/>
              </a:solidFill>
            </a:endParaRP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r>
              <a:rPr lang="cs-CZ" b="1" dirty="0" smtClean="0">
                <a:solidFill>
                  <a:srgbClr val="0070C0"/>
                </a:solidFill>
              </a:rPr>
              <a:t>2011 </a:t>
            </a:r>
            <a:r>
              <a:rPr lang="cs-CZ" b="1" dirty="0">
                <a:solidFill>
                  <a:srgbClr val="0070C0"/>
                </a:solidFill>
              </a:rPr>
              <a:t>Tomas TRANSTR</a:t>
            </a:r>
            <a:r>
              <a:rPr lang="de-DE" b="1" dirty="0" smtClean="0">
                <a:solidFill>
                  <a:srgbClr val="0070C0"/>
                </a:solidFill>
              </a:rPr>
              <a:t>ÖMER</a:t>
            </a:r>
            <a:r>
              <a:rPr lang="cs-CZ" b="1" dirty="0" smtClean="0">
                <a:solidFill>
                  <a:srgbClr val="0070C0"/>
                </a:solidFill>
              </a:rPr>
              <a:t> (1931-2015)</a:t>
            </a:r>
            <a:endParaRPr lang="cs-CZ" b="1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104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tx1"/>
                </a:solidFill>
              </a:rPr>
              <a:t>Eyivind</a:t>
            </a:r>
            <a:r>
              <a:rPr lang="de-DE" dirty="0" smtClean="0">
                <a:solidFill>
                  <a:schemeClr val="tx1"/>
                </a:solidFill>
              </a:rPr>
              <a:t> Johnson</a:t>
            </a:r>
            <a:r>
              <a:rPr lang="cs-CZ" dirty="0" smtClean="0">
                <a:solidFill>
                  <a:schemeClr val="tx1"/>
                </a:solidFill>
              </a:rPr>
              <a:t> 1900-1976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Romanen</a:t>
            </a:r>
            <a:r>
              <a:rPr lang="cs-CZ" dirty="0" smtClean="0"/>
              <a:t> </a:t>
            </a:r>
            <a:r>
              <a:rPr lang="cs-CZ" dirty="0" err="1" smtClean="0"/>
              <a:t>om</a:t>
            </a:r>
            <a:r>
              <a:rPr lang="cs-CZ" dirty="0" smtClean="0"/>
              <a:t> </a:t>
            </a:r>
            <a:r>
              <a:rPr lang="cs-CZ" dirty="0" err="1" smtClean="0"/>
              <a:t>Olof</a:t>
            </a:r>
            <a:endParaRPr lang="cs-CZ" dirty="0" smtClean="0"/>
          </a:p>
          <a:p>
            <a:r>
              <a:rPr lang="cs-CZ" dirty="0" smtClean="0"/>
              <a:t>Trilogie </a:t>
            </a:r>
            <a:r>
              <a:rPr lang="cs-CZ" i="1" dirty="0" err="1" smtClean="0"/>
              <a:t>Krilon</a:t>
            </a:r>
            <a:r>
              <a:rPr lang="cs-CZ" i="1" dirty="0" smtClean="0"/>
              <a:t> (odboj proti nacismu)</a:t>
            </a:r>
          </a:p>
          <a:p>
            <a:endParaRPr lang="cs-CZ" i="1" dirty="0"/>
          </a:p>
          <a:p>
            <a:r>
              <a:rPr lang="cs-CZ" dirty="0" smtClean="0"/>
              <a:t>Historické romány</a:t>
            </a:r>
          </a:p>
          <a:p>
            <a:r>
              <a:rPr lang="cs-CZ" dirty="0" smtClean="0"/>
              <a:t>Za časů Jeho milosti  (česky 1977)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983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Harry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Martinson</a:t>
            </a:r>
            <a:r>
              <a:rPr lang="cs-CZ" dirty="0" smtClean="0">
                <a:solidFill>
                  <a:schemeClr val="tx1"/>
                </a:solidFill>
              </a:rPr>
              <a:t> 1904-1978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i="1" dirty="0"/>
              <a:t>Nässlorna blomma</a:t>
            </a:r>
            <a:r>
              <a:rPr lang="sv-SE" dirty="0"/>
              <a:t> (</a:t>
            </a:r>
            <a:r>
              <a:rPr lang="sv-SE" dirty="0">
                <a:hlinkClick r:id="rId2" tooltip="Flowering Nettle"/>
              </a:rPr>
              <a:t>Flowering Nettle</a:t>
            </a:r>
            <a:r>
              <a:rPr lang="sv-SE" dirty="0"/>
              <a:t>) </a:t>
            </a:r>
            <a:r>
              <a:rPr lang="sv-SE" dirty="0" smtClean="0"/>
              <a:t>1935</a:t>
            </a:r>
            <a:endParaRPr lang="cs-CZ" dirty="0" smtClean="0"/>
          </a:p>
          <a:p>
            <a:r>
              <a:rPr lang="cs-CZ" dirty="0" smtClean="0"/>
              <a:t>1956 </a:t>
            </a:r>
            <a:r>
              <a:rPr lang="cs-CZ" dirty="0" err="1" smtClean="0"/>
              <a:t>Aniara</a:t>
            </a:r>
            <a:r>
              <a:rPr lang="cs-CZ" dirty="0" smtClean="0"/>
              <a:t> (česky 1966)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029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Gunnar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Ekel</a:t>
            </a:r>
            <a:r>
              <a:rPr lang="de-DE" dirty="0" err="1" smtClean="0">
                <a:solidFill>
                  <a:schemeClr val="tx1"/>
                </a:solidFill>
              </a:rPr>
              <a:t>öf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1907 - 1968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http://www.ekelut.dk/poems/e_p5sv.html</a:t>
            </a:r>
            <a:endParaRPr lang="cs-CZ" dirty="0" smtClean="0"/>
          </a:p>
          <a:p>
            <a:endParaRPr lang="cs-CZ" dirty="0"/>
          </a:p>
          <a:p>
            <a:endParaRPr lang="de-DE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340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IBBY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International Board on Books for Young People (IBBY) is a non-profit organization which represents an international network of people from all over the world who are committed to bringing books and children together</a:t>
            </a:r>
            <a:r>
              <a:rPr lang="en-US" b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712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Andersen Award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i="1" dirty="0" err="1" smtClean="0"/>
              <a:t>Literatura</a:t>
            </a:r>
            <a:r>
              <a:rPr lang="de-DE" dirty="0" smtClean="0"/>
              <a:t>: Bohumil </a:t>
            </a:r>
            <a:r>
              <a:rPr lang="cs-CZ" dirty="0" smtClean="0"/>
              <a:t>Říha 1980</a:t>
            </a:r>
          </a:p>
          <a:p>
            <a:endParaRPr lang="cs-CZ" dirty="0" smtClean="0"/>
          </a:p>
          <a:p>
            <a:r>
              <a:rPr lang="cs-CZ" i="1" dirty="0" smtClean="0"/>
              <a:t>Ilustrace:</a:t>
            </a:r>
          </a:p>
          <a:p>
            <a:r>
              <a:rPr lang="cs-CZ" dirty="0" smtClean="0"/>
              <a:t>Jiří Trnka 1968</a:t>
            </a:r>
          </a:p>
          <a:p>
            <a:r>
              <a:rPr lang="cs-CZ" dirty="0" smtClean="0"/>
              <a:t>Dušan </a:t>
            </a:r>
            <a:r>
              <a:rPr lang="cs-CZ" dirty="0" err="1" smtClean="0"/>
              <a:t>Kállay</a:t>
            </a:r>
            <a:r>
              <a:rPr lang="cs-CZ" dirty="0" smtClean="0"/>
              <a:t> 1988</a:t>
            </a:r>
          </a:p>
          <a:p>
            <a:r>
              <a:rPr lang="cs-CZ" dirty="0" smtClean="0"/>
              <a:t>Květa Pacovská 1992</a:t>
            </a:r>
          </a:p>
          <a:p>
            <a:r>
              <a:rPr lang="cs-CZ" dirty="0" smtClean="0"/>
              <a:t>Petr </a:t>
            </a:r>
            <a:r>
              <a:rPr lang="cs-CZ" dirty="0" err="1" smtClean="0"/>
              <a:t>Sís</a:t>
            </a:r>
            <a:r>
              <a:rPr lang="cs-CZ" dirty="0" smtClean="0"/>
              <a:t> 2012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5537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157</TotalTime>
  <Words>167</Words>
  <Application>Microsoft Office PowerPoint</Application>
  <PresentationFormat>Předvádění na obrazovce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LITERATURE NOBEL PRIZE III</vt:lpstr>
      <vt:lpstr>Švédská literatura</vt:lpstr>
      <vt:lpstr>Židé ve Skandinávii</vt:lpstr>
      <vt:lpstr>1974 SVENSKA AKADEMIET</vt:lpstr>
      <vt:lpstr>Eyivind Johnson 1900-1976</vt:lpstr>
      <vt:lpstr>Harry Martinson 1904-1978</vt:lpstr>
      <vt:lpstr>Gunnar Ekelöf 1907 - 1968</vt:lpstr>
      <vt:lpstr>IBBY</vt:lpstr>
      <vt:lpstr>Andersen Award</vt:lpstr>
      <vt:lpstr>SV - IBBY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LITERATURE NOBEL PRIZE III</dc:title>
  <dc:creator>user</dc:creator>
  <cp:lastModifiedBy>user</cp:lastModifiedBy>
  <cp:revision>9</cp:revision>
  <dcterms:created xsi:type="dcterms:W3CDTF">2019-10-14T17:42:31Z</dcterms:created>
  <dcterms:modified xsi:type="dcterms:W3CDTF">2019-10-14T20:23:52Z</dcterms:modified>
</cp:coreProperties>
</file>