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02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94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82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31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8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20. 11. 2019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18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20. 11. 2019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16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20. 11. 2019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12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20. 11. 2019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94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20. 11. 2019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13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20. 11. 2019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03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5022F-46C5-41B5-9999-4B31A65B8277}" type="datetimeFigureOut">
              <a:rPr lang="cs-CZ" smtClean="0"/>
              <a:t>20. 11. 2019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2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KRISTIJONAS DONELAITIS</a:t>
            </a:r>
            <a:br>
              <a:rPr lang="cs-CZ" dirty="0" smtClean="0"/>
            </a:br>
            <a:r>
              <a:rPr lang="cs-CZ" dirty="0" smtClean="0"/>
              <a:t>1714 - 1780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7414" y="1690688"/>
            <a:ext cx="7637172" cy="480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0772" y="1206459"/>
            <a:ext cx="7632854" cy="48040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645498" y="875763"/>
            <a:ext cx="45591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Kristijonas Donelaitis byl luteránský kněz na Malé Litvě.</a:t>
            </a:r>
          </a:p>
          <a:p>
            <a:endParaRPr lang="cs-CZ" sz="3200" dirty="0" smtClean="0"/>
          </a:p>
          <a:p>
            <a:r>
              <a:rPr lang="cs-CZ" sz="3200" dirty="0" smtClean="0"/>
              <a:t>Absolvoval teologické studium na </a:t>
            </a:r>
            <a:r>
              <a:rPr lang="cs-CZ" sz="3200" dirty="0" err="1" smtClean="0"/>
              <a:t>Královecké</a:t>
            </a:r>
            <a:r>
              <a:rPr lang="cs-CZ" sz="3200" dirty="0" smtClean="0"/>
              <a:t> univerzitě.</a:t>
            </a:r>
            <a:endParaRPr lang="cs-CZ" sz="3200" dirty="0" smtClean="0"/>
          </a:p>
          <a:p>
            <a:endParaRPr lang="cs-CZ" sz="3200" dirty="0" smtClean="0"/>
          </a:p>
          <a:p>
            <a:r>
              <a:rPr lang="cs-CZ" sz="3200" dirty="0" smtClean="0"/>
              <a:t>Působil jako farář v obci </a:t>
            </a:r>
            <a:r>
              <a:rPr lang="cs-CZ" sz="3200" dirty="0" err="1" smtClean="0"/>
              <a:t>Tolminkiemis</a:t>
            </a:r>
            <a:r>
              <a:rPr lang="cs-CZ" sz="3200" dirty="0" smtClean="0"/>
              <a:t>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7096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0772" y="1206459"/>
            <a:ext cx="7632854" cy="48040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645498" y="875763"/>
            <a:ext cx="455912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Kristijonas Donelaitis napsal didaktický epos </a:t>
            </a:r>
          </a:p>
          <a:p>
            <a:pPr algn="ctr"/>
            <a:r>
              <a:rPr lang="cs-CZ" sz="3200" b="1" i="1" dirty="0" err="1" smtClean="0"/>
              <a:t>Metai</a:t>
            </a:r>
            <a:r>
              <a:rPr lang="cs-CZ" sz="3200" i="1" dirty="0" smtClean="0"/>
              <a:t> </a:t>
            </a:r>
            <a:r>
              <a:rPr lang="cs-CZ" sz="3200" dirty="0" smtClean="0"/>
              <a:t>(„Roční doby“)</a:t>
            </a:r>
          </a:p>
          <a:p>
            <a:pPr algn="ctr"/>
            <a:r>
              <a:rPr lang="cs-CZ" sz="3200" dirty="0" smtClean="0"/>
              <a:t>a</a:t>
            </a:r>
          </a:p>
          <a:p>
            <a:pPr algn="ctr"/>
            <a:r>
              <a:rPr lang="cs-CZ" sz="3200" dirty="0" smtClean="0"/>
              <a:t>šest bajek</a:t>
            </a:r>
          </a:p>
          <a:p>
            <a:endParaRPr lang="cs-CZ" sz="3200" dirty="0" smtClean="0"/>
          </a:p>
          <a:p>
            <a:r>
              <a:rPr lang="cs-CZ" sz="3200" dirty="0" smtClean="0"/>
              <a:t>Texty vznikly někdy mezi rokem 1736 až 1775.</a:t>
            </a:r>
          </a:p>
          <a:p>
            <a:endParaRPr lang="cs-CZ" sz="3200" dirty="0"/>
          </a:p>
          <a:p>
            <a:r>
              <a:rPr lang="cs-CZ" sz="3200" dirty="0" smtClean="0"/>
              <a:t>Za života nic z toho nevydal tiskem.</a:t>
            </a:r>
          </a:p>
        </p:txBody>
      </p:sp>
    </p:spTree>
    <p:extLst>
      <p:ext uri="{BB962C8B-B14F-4D97-AF65-F5344CB8AC3E}">
        <p14:creationId xmlns:p14="http://schemas.microsoft.com/office/powerpoint/2010/main" val="18320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0772" y="1206459"/>
            <a:ext cx="7632854" cy="48040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645498" y="875763"/>
            <a:ext cx="455912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Literární dílo </a:t>
            </a:r>
            <a:r>
              <a:rPr lang="cs-CZ" sz="3200" dirty="0" err="1" smtClean="0"/>
              <a:t>Kristijonase</a:t>
            </a:r>
            <a:r>
              <a:rPr lang="cs-CZ" sz="3200" dirty="0" smtClean="0"/>
              <a:t> </a:t>
            </a:r>
            <a:r>
              <a:rPr lang="cs-CZ" sz="3200" dirty="0" err="1" smtClean="0"/>
              <a:t>Donelaitise</a:t>
            </a:r>
            <a:r>
              <a:rPr lang="cs-CZ" sz="3200" dirty="0" smtClean="0"/>
              <a:t> je základním kamenem litevské literatury. Jsou to první vskutku kvalitní literární (tzn. nenáboženské) texty </a:t>
            </a:r>
            <a:r>
              <a:rPr lang="cs-CZ" sz="3200" dirty="0" smtClean="0"/>
              <a:t>evropského </a:t>
            </a:r>
            <a:r>
              <a:rPr lang="cs-CZ" sz="3200" dirty="0" smtClean="0"/>
              <a:t>významu. Je to doposud nejcitovanější litevské literární dílo. Donelaitis je zakladatelem litevské literatury.</a:t>
            </a:r>
          </a:p>
        </p:txBody>
      </p:sp>
    </p:spTree>
    <p:extLst>
      <p:ext uri="{BB962C8B-B14F-4D97-AF65-F5344CB8AC3E}">
        <p14:creationId xmlns:p14="http://schemas.microsoft.com/office/powerpoint/2010/main" val="29530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0772" y="1206459"/>
            <a:ext cx="7632854" cy="48040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645498" y="875763"/>
            <a:ext cx="45591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První vydání eposu </a:t>
            </a:r>
          </a:p>
          <a:p>
            <a:r>
              <a:rPr lang="cs-CZ" sz="3200" dirty="0" err="1" smtClean="0"/>
              <a:t>Metai</a:t>
            </a:r>
            <a:r>
              <a:rPr lang="cs-CZ" sz="3200" dirty="0" smtClean="0"/>
              <a:t> vyšlo roku 1818 v Královci.</a:t>
            </a:r>
          </a:p>
          <a:p>
            <a:endParaRPr lang="cs-CZ" sz="3200" dirty="0"/>
          </a:p>
          <a:p>
            <a:r>
              <a:rPr lang="cs-CZ" sz="3200" dirty="0" smtClean="0"/>
              <a:t>Dílo k tisku připravil Ludwig </a:t>
            </a:r>
            <a:r>
              <a:rPr lang="cs-CZ" sz="3200" dirty="0" err="1" smtClean="0"/>
              <a:t>Rhesa</a:t>
            </a:r>
            <a:r>
              <a:rPr lang="cs-CZ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59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961361" y="18188"/>
            <a:ext cx="61190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Epos </a:t>
            </a:r>
            <a:r>
              <a:rPr lang="cs-CZ" sz="3200" i="1" dirty="0" err="1" smtClean="0"/>
              <a:t>Metai</a:t>
            </a:r>
            <a:r>
              <a:rPr lang="cs-CZ" sz="3200" i="1" dirty="0" smtClean="0"/>
              <a:t> </a:t>
            </a:r>
            <a:r>
              <a:rPr lang="cs-CZ" sz="3200" dirty="0" smtClean="0"/>
              <a:t>je poměrně rozsáhlý básnický text – cca 3000 veršů.</a:t>
            </a:r>
          </a:p>
          <a:p>
            <a:endParaRPr lang="cs-CZ" sz="3200" dirty="0"/>
          </a:p>
          <a:p>
            <a:r>
              <a:rPr lang="cs-CZ" sz="3200" dirty="0" smtClean="0"/>
              <a:t>Je napsán v </a:t>
            </a:r>
            <a:r>
              <a:rPr lang="cs-CZ" sz="3200" u="sng" dirty="0" smtClean="0"/>
              <a:t>hexametru</a:t>
            </a:r>
            <a:r>
              <a:rPr lang="cs-CZ" sz="3200" dirty="0" smtClean="0"/>
              <a:t> (jeden z antických básnických metrů)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8"/>
            <a:ext cx="596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961361" y="18188"/>
            <a:ext cx="611902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Originální text neměl žádný „zastřešující“ název. Donelaitis pojmenoval pouze jednotlivé části eposu a to následovně:</a:t>
            </a:r>
          </a:p>
          <a:p>
            <a:endParaRPr lang="cs-CZ" sz="3200" dirty="0" smtClean="0"/>
          </a:p>
          <a:p>
            <a:r>
              <a:rPr lang="cs-CZ" sz="3200" i="1" dirty="0" err="1" smtClean="0"/>
              <a:t>Pavasario</a:t>
            </a:r>
            <a:r>
              <a:rPr lang="cs-CZ" sz="3200" i="1" dirty="0" smtClean="0"/>
              <a:t> </a:t>
            </a:r>
            <a:r>
              <a:rPr lang="lt-LT" sz="3200" i="1" dirty="0" smtClean="0"/>
              <a:t>link</a:t>
            </a:r>
            <a:r>
              <a:rPr lang="cs-CZ" sz="3200" i="1" dirty="0" smtClean="0"/>
              <a:t>s</a:t>
            </a:r>
            <a:r>
              <a:rPr lang="lt-LT" sz="3200" i="1" dirty="0" err="1" smtClean="0"/>
              <a:t>mybės</a:t>
            </a:r>
            <a:r>
              <a:rPr lang="lt-LT" sz="3200" i="1" dirty="0" smtClean="0"/>
              <a:t> </a:t>
            </a:r>
            <a:r>
              <a:rPr lang="lt-LT" sz="3200" dirty="0" smtClean="0"/>
              <a:t>– </a:t>
            </a:r>
            <a:r>
              <a:rPr lang="cs-CZ" sz="3200" dirty="0" smtClean="0"/>
              <a:t>Jarní radovánky</a:t>
            </a:r>
          </a:p>
          <a:p>
            <a:endParaRPr lang="cs-CZ" sz="3200" dirty="0" smtClean="0"/>
          </a:p>
          <a:p>
            <a:r>
              <a:rPr lang="cs-CZ" sz="3200" i="1" dirty="0" err="1" smtClean="0"/>
              <a:t>Vasaros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darbai</a:t>
            </a:r>
            <a:r>
              <a:rPr lang="cs-CZ" sz="3200" i="1" dirty="0" smtClean="0"/>
              <a:t> </a:t>
            </a:r>
            <a:r>
              <a:rPr lang="cs-CZ" sz="3200" dirty="0" smtClean="0"/>
              <a:t>– Letní práce</a:t>
            </a:r>
          </a:p>
          <a:p>
            <a:endParaRPr lang="cs-CZ" sz="3200" dirty="0" smtClean="0"/>
          </a:p>
          <a:p>
            <a:r>
              <a:rPr lang="cs-CZ" sz="3200" i="1" dirty="0" err="1" smtClean="0"/>
              <a:t>Rudenio</a:t>
            </a:r>
            <a:r>
              <a:rPr lang="cs-CZ" sz="3200" i="1" dirty="0" smtClean="0"/>
              <a:t> </a:t>
            </a:r>
            <a:r>
              <a:rPr lang="lt-LT" sz="3200" i="1" dirty="0" smtClean="0"/>
              <a:t>gėrybės </a:t>
            </a:r>
            <a:r>
              <a:rPr lang="lt-LT" sz="3200" dirty="0" smtClean="0"/>
              <a:t>– </a:t>
            </a:r>
            <a:r>
              <a:rPr lang="cs-CZ" sz="3200" dirty="0" smtClean="0"/>
              <a:t>Podzimní dary</a:t>
            </a:r>
          </a:p>
          <a:p>
            <a:endParaRPr lang="cs-CZ" sz="3200" dirty="0" smtClean="0"/>
          </a:p>
          <a:p>
            <a:r>
              <a:rPr lang="lt-LT" sz="3200" i="1" dirty="0" smtClean="0"/>
              <a:t>Žiemos rūpesčiai </a:t>
            </a:r>
            <a:r>
              <a:rPr lang="lt-LT" sz="3200" dirty="0" smtClean="0"/>
              <a:t>– </a:t>
            </a:r>
            <a:r>
              <a:rPr lang="cs-CZ" sz="3200" dirty="0" smtClean="0"/>
              <a:t>Zimní starosti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8"/>
            <a:ext cx="596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961361" y="18188"/>
            <a:ext cx="61190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Název </a:t>
            </a:r>
            <a:r>
              <a:rPr lang="cs-CZ" sz="3200" i="1" dirty="0" err="1" smtClean="0"/>
              <a:t>Metai</a:t>
            </a:r>
            <a:r>
              <a:rPr lang="cs-CZ" sz="3200" i="1" dirty="0" smtClean="0"/>
              <a:t> </a:t>
            </a:r>
            <a:r>
              <a:rPr lang="cs-CZ" sz="3200" dirty="0" smtClean="0"/>
              <a:t>není </a:t>
            </a:r>
            <a:r>
              <a:rPr lang="cs-CZ" sz="3200" dirty="0" smtClean="0"/>
              <a:t>původní</a:t>
            </a:r>
            <a:r>
              <a:rPr lang="cs-CZ" sz="3200" dirty="0" smtClean="0"/>
              <a:t>: </a:t>
            </a:r>
            <a:r>
              <a:rPr lang="cs-CZ" sz="3200" dirty="0" smtClean="0"/>
              <a:t>navrhl jej Ludwig </a:t>
            </a:r>
            <a:r>
              <a:rPr lang="cs-CZ" sz="3200" dirty="0" err="1" smtClean="0"/>
              <a:t>Rhesa</a:t>
            </a:r>
            <a:r>
              <a:rPr lang="cs-CZ" sz="3200" dirty="0" smtClean="0"/>
              <a:t> (</a:t>
            </a:r>
            <a:r>
              <a:rPr lang="cs-CZ" sz="3200" i="1" dirty="0" smtClean="0"/>
              <a:t>„</a:t>
            </a:r>
            <a:r>
              <a:rPr lang="cs-CZ" sz="3200" i="1" dirty="0" err="1" smtClean="0"/>
              <a:t>Das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Jahr</a:t>
            </a:r>
            <a:r>
              <a:rPr lang="cs-CZ" sz="3200" i="1" dirty="0" smtClean="0"/>
              <a:t> in </a:t>
            </a:r>
            <a:r>
              <a:rPr lang="cs-CZ" sz="3200" i="1" dirty="0" err="1" smtClean="0"/>
              <a:t>vier</a:t>
            </a:r>
            <a:r>
              <a:rPr lang="cs-CZ" sz="3200" i="1" dirty="0" smtClean="0"/>
              <a:t> </a:t>
            </a:r>
            <a:r>
              <a:rPr lang="de-DE" sz="3200" i="1" dirty="0" smtClean="0"/>
              <a:t>Gesängen</a:t>
            </a:r>
            <a:r>
              <a:rPr lang="cs-CZ" sz="3200" i="1" dirty="0" smtClean="0"/>
              <a:t>“</a:t>
            </a:r>
            <a:r>
              <a:rPr lang="cs-CZ" sz="3200" dirty="0" smtClean="0"/>
              <a:t>) a pozdější badatelé jej převzali.</a:t>
            </a:r>
          </a:p>
          <a:p>
            <a:endParaRPr lang="cs-CZ" sz="3200" dirty="0"/>
          </a:p>
          <a:p>
            <a:r>
              <a:rPr lang="cs-CZ" sz="3200" dirty="0" smtClean="0"/>
              <a:t>Také není známé pořadí jednotlivých částí tohoto eposu, Donelaitis se nikde nevyjádřil, v jakém pořadí zamýšlel části uspořádat.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8"/>
            <a:ext cx="596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218</Words>
  <Application>Microsoft Office PowerPoint</Application>
  <PresentationFormat>Širokoúhlá obrazovka</PresentationFormat>
  <Paragraphs>34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KRISTIJONAS DONELAITIS 1714 - 1780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126</cp:revision>
  <dcterms:created xsi:type="dcterms:W3CDTF">2017-04-02T07:56:29Z</dcterms:created>
  <dcterms:modified xsi:type="dcterms:W3CDTF">2019-11-20T20:07:43Z</dcterms:modified>
</cp:coreProperties>
</file>