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81" r:id="rId3"/>
    <p:sldId id="280" r:id="rId4"/>
    <p:sldId id="272" r:id="rId5"/>
    <p:sldId id="261" r:id="rId6"/>
    <p:sldId id="271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5" r:id="rId15"/>
    <p:sldId id="282" r:id="rId1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16. 10. 2019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028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16. 10. 2019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69413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16. 10. 2019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782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16. 10. 2019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73146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16. 10. 2019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188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16. 10. 2019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6181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16. 10. 2019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165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16. 10. 2019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4129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16. 10. 2019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9945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16. 10. 2019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31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022F-46C5-41B5-9999-4B31A65B8277}" type="datetimeFigureOut">
              <a:rPr lang="cs-CZ" smtClean="0"/>
              <a:t>16. 10. 2019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039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5022F-46C5-41B5-9999-4B31A65B8277}" type="datetimeFigureOut">
              <a:rPr lang="cs-CZ" smtClean="0"/>
              <a:t>16. 10. 2019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49D5B-14F6-4CBE-A53D-F7D2BBD2C6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426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KNIHA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156865" y="727365"/>
            <a:ext cx="385679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Luteránský</a:t>
            </a:r>
            <a:r>
              <a:rPr lang="cs-CZ" sz="2400" i="1" dirty="0" smtClean="0"/>
              <a:t> </a:t>
            </a:r>
            <a:r>
              <a:rPr lang="cs-CZ" sz="2400" b="1" i="1" dirty="0" err="1" smtClean="0"/>
              <a:t>Catechismus</a:t>
            </a:r>
            <a:r>
              <a:rPr lang="cs-CZ" sz="2400" b="1" dirty="0" smtClean="0"/>
              <a:t>, 1547, Královec </a:t>
            </a:r>
          </a:p>
          <a:p>
            <a:endParaRPr lang="cs-CZ" sz="2400" dirty="0" smtClean="0"/>
          </a:p>
          <a:p>
            <a:r>
              <a:rPr lang="cs-CZ" sz="2400" dirty="0" smtClean="0"/>
              <a:t>Editor: </a:t>
            </a:r>
            <a:r>
              <a:rPr lang="cs-CZ" sz="2400" b="1" dirty="0" err="1" smtClean="0"/>
              <a:t>Martynas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Mažvydas</a:t>
            </a:r>
            <a:endParaRPr lang="en-GB" sz="2400" b="1" dirty="0" smtClean="0"/>
          </a:p>
          <a:p>
            <a:endParaRPr lang="en-GB" sz="2400" b="1" dirty="0"/>
          </a:p>
          <a:p>
            <a:r>
              <a:rPr lang="cs-CZ" sz="2400" dirty="0" smtClean="0"/>
              <a:t>Kniha vznikla na zakázku </a:t>
            </a:r>
            <a:r>
              <a:rPr lang="cs-CZ" sz="2400" i="1" dirty="0" smtClean="0"/>
              <a:t>Albrechta Braniborského</a:t>
            </a:r>
            <a:r>
              <a:rPr lang="cs-CZ" sz="2400" dirty="0" smtClean="0"/>
              <a:t> </a:t>
            </a:r>
          </a:p>
          <a:p>
            <a:endParaRPr lang="cs-CZ" sz="2400" dirty="0"/>
          </a:p>
          <a:p>
            <a:r>
              <a:rPr lang="cs-CZ" sz="2400" dirty="0" smtClean="0"/>
              <a:t>PŘÍMÁ souvislost s reformací.</a:t>
            </a:r>
            <a:endParaRPr lang="cs-CZ" sz="2400" dirty="0"/>
          </a:p>
          <a:p>
            <a:endParaRPr lang="cs-CZ" sz="2400" dirty="0"/>
          </a:p>
          <a:p>
            <a:r>
              <a:rPr lang="cs-CZ" sz="2400" dirty="0" smtClean="0"/>
              <a:t>Konkurence Malé a Velké Litvy</a:t>
            </a:r>
          </a:p>
          <a:p>
            <a:endParaRPr lang="cs-CZ" sz="2400" dirty="0"/>
          </a:p>
          <a:p>
            <a:r>
              <a:rPr lang="cs-CZ" sz="2400" dirty="0" smtClean="0"/>
              <a:t>Počátek SOUVISLÉ litevské literární tradice. </a:t>
            </a:r>
            <a:endParaRPr lang="cs-CZ" sz="24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" y="727365"/>
            <a:ext cx="7859412" cy="6257529"/>
          </a:xfrm>
        </p:spPr>
      </p:pic>
    </p:spTree>
    <p:extLst>
      <p:ext uri="{BB962C8B-B14F-4D97-AF65-F5344CB8AC3E}">
        <p14:creationId xmlns:p14="http://schemas.microsoft.com/office/powerpoint/2010/main" val="410669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KNIHA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885645" y="1423556"/>
            <a:ext cx="55357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Katechismus – třetí část</a:t>
            </a:r>
          </a:p>
          <a:p>
            <a:endParaRPr lang="cs-CZ" sz="2800" dirty="0"/>
          </a:p>
          <a:p>
            <a:r>
              <a:rPr lang="cs-CZ" sz="2800" dirty="0" smtClean="0"/>
              <a:t>Otčenáš</a:t>
            </a:r>
          </a:p>
          <a:p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5" y="596598"/>
            <a:ext cx="4653141" cy="6958404"/>
          </a:xfrm>
        </p:spPr>
      </p:pic>
    </p:spTree>
    <p:extLst>
      <p:ext uri="{BB962C8B-B14F-4D97-AF65-F5344CB8AC3E}">
        <p14:creationId xmlns:p14="http://schemas.microsoft.com/office/powerpoint/2010/main" val="4239883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KNIHA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885645" y="1423556"/>
            <a:ext cx="55357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Katechismus – čtvrtá část</a:t>
            </a:r>
          </a:p>
          <a:p>
            <a:endParaRPr lang="cs-CZ" sz="2800" dirty="0"/>
          </a:p>
          <a:p>
            <a:r>
              <a:rPr lang="cs-CZ" sz="2800" dirty="0" smtClean="0"/>
              <a:t>O svatostech</a:t>
            </a:r>
          </a:p>
          <a:p>
            <a:endParaRPr lang="cs-CZ" sz="2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666" y="727365"/>
            <a:ext cx="5035638" cy="7815999"/>
          </a:xfrm>
        </p:spPr>
      </p:pic>
    </p:spTree>
    <p:extLst>
      <p:ext uri="{BB962C8B-B14F-4D97-AF65-F5344CB8AC3E}">
        <p14:creationId xmlns:p14="http://schemas.microsoft.com/office/powerpoint/2010/main" val="45961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KNIHA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885645" y="703129"/>
            <a:ext cx="553572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Katechismus – pátá část</a:t>
            </a:r>
          </a:p>
          <a:p>
            <a:r>
              <a:rPr lang="cs-CZ" sz="2800" dirty="0" smtClean="0"/>
              <a:t>O povinnostech stavů:</a:t>
            </a:r>
          </a:p>
          <a:p>
            <a:r>
              <a:rPr lang="cs-CZ" sz="2400" dirty="0" smtClean="0"/>
              <a:t>Biskupové</a:t>
            </a:r>
          </a:p>
          <a:p>
            <a:r>
              <a:rPr lang="cs-CZ" sz="2400" dirty="0" smtClean="0"/>
              <a:t>Kněží</a:t>
            </a:r>
          </a:p>
          <a:p>
            <a:r>
              <a:rPr lang="cs-CZ" sz="2400" dirty="0" smtClean="0"/>
              <a:t>Věřící</a:t>
            </a:r>
          </a:p>
          <a:p>
            <a:r>
              <a:rPr lang="cs-CZ" sz="2400" dirty="0" smtClean="0"/>
              <a:t>Páni</a:t>
            </a:r>
          </a:p>
          <a:p>
            <a:r>
              <a:rPr lang="cs-CZ" sz="2400" dirty="0" smtClean="0"/>
              <a:t>Podřízení</a:t>
            </a:r>
          </a:p>
          <a:p>
            <a:r>
              <a:rPr lang="cs-CZ" sz="2400" dirty="0" smtClean="0"/>
              <a:t>Muži</a:t>
            </a:r>
          </a:p>
          <a:p>
            <a:r>
              <a:rPr lang="cs-CZ" sz="2400" dirty="0" smtClean="0"/>
              <a:t>Ženy</a:t>
            </a:r>
          </a:p>
          <a:p>
            <a:r>
              <a:rPr lang="cs-CZ" sz="2400" dirty="0" smtClean="0"/>
              <a:t>Rodiče</a:t>
            </a:r>
          </a:p>
          <a:p>
            <a:r>
              <a:rPr lang="cs-CZ" sz="2400" dirty="0" smtClean="0"/>
              <a:t>Děti</a:t>
            </a:r>
          </a:p>
          <a:p>
            <a:r>
              <a:rPr lang="cs-CZ" sz="2400" dirty="0" smtClean="0"/>
              <a:t>Sluhové, služky, chasa</a:t>
            </a:r>
          </a:p>
          <a:p>
            <a:r>
              <a:rPr lang="cs-CZ" sz="2400" dirty="0" smtClean="0"/>
              <a:t>Dospělí muži a mladí muži</a:t>
            </a:r>
          </a:p>
          <a:p>
            <a:r>
              <a:rPr lang="cs-CZ" sz="2400" dirty="0" smtClean="0"/>
              <a:t>Dospělé ženy a dívky</a:t>
            </a:r>
          </a:p>
          <a:p>
            <a:r>
              <a:rPr lang="cs-CZ" sz="2400" dirty="0" smtClean="0"/>
              <a:t>Vdovy</a:t>
            </a:r>
          </a:p>
          <a:p>
            <a:r>
              <a:rPr lang="cs-CZ" sz="2400" dirty="0" smtClean="0"/>
              <a:t>Všichni lidé </a:t>
            </a:r>
          </a:p>
          <a:p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3129"/>
            <a:ext cx="5241701" cy="7829927"/>
          </a:xfrm>
        </p:spPr>
      </p:pic>
    </p:spTree>
    <p:extLst>
      <p:ext uri="{BB962C8B-B14F-4D97-AF65-F5344CB8AC3E}">
        <p14:creationId xmlns:p14="http://schemas.microsoft.com/office/powerpoint/2010/main" val="23017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KNIHA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885645" y="1423556"/>
            <a:ext cx="553572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Zpěvník</a:t>
            </a:r>
          </a:p>
          <a:p>
            <a:endParaRPr lang="cs-CZ" sz="2800" dirty="0"/>
          </a:p>
          <a:p>
            <a:r>
              <a:rPr lang="cs-CZ" sz="2800" dirty="0" smtClean="0"/>
              <a:t>11 zpěvů </a:t>
            </a:r>
          </a:p>
          <a:p>
            <a:endParaRPr lang="cs-CZ" sz="2800" dirty="0" smtClean="0"/>
          </a:p>
          <a:p>
            <a:r>
              <a:rPr lang="cs-CZ" sz="2800" dirty="0" smtClean="0"/>
              <a:t>Poprvé v litevštině je zaznamenána </a:t>
            </a:r>
            <a:r>
              <a:rPr lang="cs-CZ" sz="2800" dirty="0" smtClean="0"/>
              <a:t>melodie.</a:t>
            </a:r>
          </a:p>
          <a:p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7729" y="727365"/>
            <a:ext cx="5166141" cy="8021465"/>
          </a:xfrm>
        </p:spPr>
      </p:pic>
    </p:spTree>
    <p:extLst>
      <p:ext uri="{BB962C8B-B14F-4D97-AF65-F5344CB8AC3E}">
        <p14:creationId xmlns:p14="http://schemas.microsoft.com/office/powerpoint/2010/main" val="1775076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KNIHA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9672033" y="1387977"/>
            <a:ext cx="242237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Zpěvník</a:t>
            </a:r>
          </a:p>
          <a:p>
            <a:endParaRPr lang="cs-CZ" sz="2800" dirty="0"/>
          </a:p>
          <a:p>
            <a:r>
              <a:rPr lang="cs-CZ" sz="2800" dirty="0" smtClean="0"/>
              <a:t>Ukázka: poslední zpěv z Katechismu</a:t>
            </a:r>
            <a:endParaRPr lang="cs-CZ" sz="2800" dirty="0" smtClean="0"/>
          </a:p>
          <a:p>
            <a:endParaRPr lang="cs-CZ" sz="2800" dirty="0"/>
          </a:p>
        </p:txBody>
      </p:sp>
      <p:pic>
        <p:nvPicPr>
          <p:cNvPr id="3" name="M._Mažvydas._Kristau_diena_esi_ir_šviesybė._D._Sadauskas.LD215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3085" y="5344732"/>
            <a:ext cx="609600" cy="609600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950" y="680459"/>
            <a:ext cx="4049139" cy="6068652"/>
          </a:xfr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92" y="681675"/>
            <a:ext cx="4082601" cy="6067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96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KNIHA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156865" y="727365"/>
            <a:ext cx="385679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Luteránský</a:t>
            </a:r>
            <a:r>
              <a:rPr lang="cs-CZ" sz="2400" i="1" dirty="0" smtClean="0"/>
              <a:t> </a:t>
            </a:r>
            <a:r>
              <a:rPr lang="cs-CZ" sz="2400" b="1" i="1" dirty="0" err="1" smtClean="0"/>
              <a:t>Catechismus</a:t>
            </a:r>
            <a:r>
              <a:rPr lang="cs-CZ" sz="2400" b="1" dirty="0" smtClean="0"/>
              <a:t>, 1547, Královec </a:t>
            </a:r>
          </a:p>
          <a:p>
            <a:endParaRPr lang="en-GB" sz="2400" b="1" dirty="0"/>
          </a:p>
          <a:p>
            <a:r>
              <a:rPr lang="cs-CZ" sz="2400" dirty="0" smtClean="0"/>
              <a:t>Kniha byla kolektivním dílem. </a:t>
            </a:r>
          </a:p>
          <a:p>
            <a:endParaRPr lang="cs-CZ" sz="2400" dirty="0" smtClean="0"/>
          </a:p>
          <a:p>
            <a:r>
              <a:rPr lang="cs-CZ" sz="2400" dirty="0" smtClean="0"/>
              <a:t>Kromě </a:t>
            </a:r>
            <a:r>
              <a:rPr lang="cs-CZ" sz="2400" dirty="0" err="1" smtClean="0"/>
              <a:t>Mažvydase</a:t>
            </a:r>
            <a:r>
              <a:rPr lang="cs-CZ" sz="2400" dirty="0" smtClean="0"/>
              <a:t> spolupracovali</a:t>
            </a:r>
          </a:p>
          <a:p>
            <a:r>
              <a:rPr lang="cs-CZ" sz="2400" dirty="0" err="1" smtClean="0"/>
              <a:t>Stanislovas</a:t>
            </a:r>
            <a:r>
              <a:rPr lang="cs-CZ" sz="2400" dirty="0" smtClean="0"/>
              <a:t> </a:t>
            </a:r>
            <a:r>
              <a:rPr lang="cs-CZ" sz="2400" dirty="0" err="1" smtClean="0"/>
              <a:t>Rapolionis</a:t>
            </a:r>
            <a:r>
              <a:rPr lang="cs-CZ" sz="2400" dirty="0" smtClean="0"/>
              <a:t> a </a:t>
            </a:r>
            <a:r>
              <a:rPr lang="cs-CZ" sz="2400" dirty="0" err="1" smtClean="0"/>
              <a:t>Abraomas</a:t>
            </a:r>
            <a:r>
              <a:rPr lang="cs-CZ" sz="2400" dirty="0" smtClean="0"/>
              <a:t> </a:t>
            </a:r>
            <a:r>
              <a:rPr lang="cs-CZ" sz="2400" dirty="0" err="1" smtClean="0"/>
              <a:t>Kulvietis</a:t>
            </a:r>
            <a:r>
              <a:rPr lang="cs-CZ" sz="2400" dirty="0" smtClean="0"/>
              <a:t>. </a:t>
            </a:r>
          </a:p>
          <a:p>
            <a:endParaRPr lang="cs-CZ" sz="2400" dirty="0"/>
          </a:p>
          <a:p>
            <a:endParaRPr lang="cs-CZ" sz="2400" dirty="0" smtClean="0"/>
          </a:p>
          <a:p>
            <a:r>
              <a:rPr lang="cs-CZ" sz="2400" dirty="0" err="1" smtClean="0"/>
              <a:t>Mažvydas</a:t>
            </a:r>
            <a:r>
              <a:rPr lang="cs-CZ" sz="2400" dirty="0" smtClean="0"/>
              <a:t> vycházel z celé řady starších katechismů německých a polských (viz povinnou sekundární četbu)</a:t>
            </a:r>
          </a:p>
          <a:p>
            <a:endParaRPr lang="cs-CZ" sz="24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" y="727365"/>
            <a:ext cx="7859412" cy="6257529"/>
          </a:xfrm>
        </p:spPr>
      </p:pic>
    </p:spTree>
    <p:extLst>
      <p:ext uri="{BB962C8B-B14F-4D97-AF65-F5344CB8AC3E}">
        <p14:creationId xmlns:p14="http://schemas.microsoft.com/office/powerpoint/2010/main" val="2583787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KNIHA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8156865" y="727365"/>
            <a:ext cx="385679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/>
              <a:t>STRUKTURA</a:t>
            </a:r>
          </a:p>
          <a:p>
            <a:r>
              <a:rPr lang="cs-CZ" sz="2800" dirty="0" smtClean="0"/>
              <a:t>Titulní strana</a:t>
            </a:r>
          </a:p>
          <a:p>
            <a:r>
              <a:rPr lang="cs-CZ" sz="2800" dirty="0" smtClean="0"/>
              <a:t>Latinské čtyřverší</a:t>
            </a:r>
          </a:p>
          <a:p>
            <a:r>
              <a:rPr lang="cs-CZ" sz="2800" dirty="0" smtClean="0"/>
              <a:t>Latinská předmluva</a:t>
            </a:r>
          </a:p>
          <a:p>
            <a:r>
              <a:rPr lang="cs-CZ" sz="2800" dirty="0" smtClean="0"/>
              <a:t>Litevská předmluva</a:t>
            </a:r>
          </a:p>
          <a:p>
            <a:r>
              <a:rPr lang="cs-CZ" sz="2800" dirty="0" smtClean="0"/>
              <a:t>Slabikář</a:t>
            </a:r>
          </a:p>
          <a:p>
            <a:r>
              <a:rPr lang="cs-CZ" sz="2800" dirty="0" smtClean="0"/>
              <a:t>Katechismus, 5 částí:</a:t>
            </a:r>
          </a:p>
          <a:p>
            <a:r>
              <a:rPr lang="cs-CZ" sz="2800" dirty="0"/>
              <a:t> </a:t>
            </a:r>
            <a:r>
              <a:rPr lang="cs-CZ" sz="2800" dirty="0" smtClean="0"/>
              <a:t>    Desatero</a:t>
            </a:r>
          </a:p>
          <a:p>
            <a:r>
              <a:rPr lang="cs-CZ" sz="2800" dirty="0"/>
              <a:t> </a:t>
            </a:r>
            <a:r>
              <a:rPr lang="cs-CZ" sz="2800" dirty="0" smtClean="0"/>
              <a:t>    Vyznání víry (krédo)</a:t>
            </a:r>
          </a:p>
          <a:p>
            <a:r>
              <a:rPr lang="cs-CZ" sz="2800" dirty="0"/>
              <a:t> </a:t>
            </a:r>
            <a:r>
              <a:rPr lang="cs-CZ" sz="2800" dirty="0" smtClean="0"/>
              <a:t>    Otčenáš</a:t>
            </a:r>
          </a:p>
          <a:p>
            <a:r>
              <a:rPr lang="cs-CZ" sz="2800" dirty="0"/>
              <a:t> </a:t>
            </a:r>
            <a:r>
              <a:rPr lang="cs-CZ" sz="2800" dirty="0" smtClean="0"/>
              <a:t>    Svatosti</a:t>
            </a:r>
          </a:p>
          <a:p>
            <a:r>
              <a:rPr lang="cs-CZ" sz="2800" dirty="0"/>
              <a:t> </a:t>
            </a:r>
            <a:r>
              <a:rPr lang="cs-CZ" sz="2800" dirty="0" smtClean="0"/>
              <a:t>    Povinnosti stavů</a:t>
            </a:r>
          </a:p>
          <a:p>
            <a:r>
              <a:rPr lang="cs-CZ" sz="2800" dirty="0" smtClean="0"/>
              <a:t>Zpěvník</a:t>
            </a:r>
          </a:p>
          <a:p>
            <a:endParaRPr lang="cs-CZ" sz="2400" dirty="0" smtClean="0"/>
          </a:p>
          <a:p>
            <a:endParaRPr lang="cs-CZ" sz="2400" dirty="0"/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85" y="727365"/>
            <a:ext cx="7859412" cy="6257529"/>
          </a:xfrm>
        </p:spPr>
      </p:pic>
    </p:spTree>
    <p:extLst>
      <p:ext uri="{BB962C8B-B14F-4D97-AF65-F5344CB8AC3E}">
        <p14:creationId xmlns:p14="http://schemas.microsoft.com/office/powerpoint/2010/main" val="10758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KNIHA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375042" y="727365"/>
            <a:ext cx="5638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dirty="0" err="1" smtClean="0"/>
              <a:t>Lati</a:t>
            </a:r>
            <a:r>
              <a:rPr lang="cs-CZ" sz="2400" dirty="0" smtClean="0"/>
              <a:t>n</a:t>
            </a:r>
            <a:r>
              <a:rPr lang="lt-LT" sz="2400" dirty="0" err="1" smtClean="0"/>
              <a:t>sk</a:t>
            </a:r>
            <a:r>
              <a:rPr lang="cs-CZ" sz="2400" dirty="0" smtClean="0"/>
              <a:t>é věnování </a:t>
            </a:r>
            <a:r>
              <a:rPr lang="cs-CZ" sz="2400" i="1" dirty="0" smtClean="0"/>
              <a:t>Katechismu</a:t>
            </a:r>
          </a:p>
          <a:p>
            <a:r>
              <a:rPr lang="cs-CZ" sz="2400" dirty="0" smtClean="0"/>
              <a:t>Velkému Litevskému Knížectví</a:t>
            </a:r>
            <a:endParaRPr lang="cs-CZ" sz="24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339" y="1136176"/>
            <a:ext cx="6143224" cy="9797988"/>
          </a:xfrm>
        </p:spPr>
      </p:pic>
      <p:sp>
        <p:nvSpPr>
          <p:cNvPr id="5" name="TextovéPole 4"/>
          <p:cNvSpPr txBox="1"/>
          <p:nvPr/>
        </p:nvSpPr>
        <p:spPr>
          <a:xfrm>
            <a:off x="6004885" y="1738648"/>
            <a:ext cx="618711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/>
              <a:t>AD </a:t>
            </a:r>
            <a:r>
              <a:rPr lang="cs-CZ" sz="2400" dirty="0" err="1" smtClean="0"/>
              <a:t>MAGNVM</a:t>
            </a:r>
            <a:endParaRPr lang="cs-CZ" sz="2400" dirty="0" smtClean="0"/>
          </a:p>
          <a:p>
            <a:pPr algn="ctr"/>
            <a:r>
              <a:rPr lang="cs-CZ" sz="2400" dirty="0" err="1" smtClean="0"/>
              <a:t>DVCATVM</a:t>
            </a:r>
            <a:r>
              <a:rPr lang="cs-CZ" sz="2400" dirty="0" smtClean="0"/>
              <a:t> </a:t>
            </a:r>
            <a:r>
              <a:rPr lang="cs-CZ" sz="2400" dirty="0" err="1" smtClean="0"/>
              <a:t>LITVANIAE</a:t>
            </a:r>
            <a:endParaRPr lang="cs-CZ" sz="2400" dirty="0" smtClean="0"/>
          </a:p>
          <a:p>
            <a:pPr algn="ctr"/>
            <a:endParaRPr lang="cs-CZ" sz="2400" dirty="0"/>
          </a:p>
          <a:p>
            <a:pPr algn="ctr"/>
            <a:r>
              <a:rPr lang="cs-CZ" sz="2400" b="1" dirty="0" smtClean="0"/>
              <a:t>Fau</a:t>
            </a:r>
            <a:r>
              <a:rPr lang="cs-CZ" sz="2400" dirty="0" smtClean="0"/>
              <a:t>sta </a:t>
            </a:r>
            <a:r>
              <a:rPr lang="cs-CZ" sz="2400" b="1" dirty="0" err="1" smtClean="0"/>
              <a:t>du</a:t>
            </a:r>
            <a:r>
              <a:rPr lang="cs-CZ" sz="2400" dirty="0" err="1" smtClean="0"/>
              <a:t>cum</a:t>
            </a:r>
            <a:r>
              <a:rPr lang="cs-CZ" sz="2400" dirty="0" smtClean="0"/>
              <a:t> </a:t>
            </a:r>
            <a:r>
              <a:rPr lang="cs-CZ" sz="2400" dirty="0" err="1" smtClean="0"/>
              <a:t>mag</a:t>
            </a:r>
            <a:r>
              <a:rPr lang="cs-CZ" sz="2400" b="1" dirty="0" err="1" smtClean="0"/>
              <a:t>no</a:t>
            </a:r>
            <a:r>
              <a:rPr lang="cs-CZ" sz="2400" dirty="0" err="1" smtClean="0"/>
              <a:t>rum</a:t>
            </a:r>
            <a:r>
              <a:rPr lang="cs-CZ" sz="2400" dirty="0" smtClean="0"/>
              <a:t> </a:t>
            </a:r>
            <a:r>
              <a:rPr lang="cs-CZ" sz="2400" b="1" dirty="0" err="1" smtClean="0"/>
              <a:t>alt</a:t>
            </a:r>
            <a:r>
              <a:rPr lang="cs-CZ" sz="2400" dirty="0" err="1" smtClean="0"/>
              <a:t>rix</a:t>
            </a:r>
            <a:r>
              <a:rPr lang="cs-CZ" sz="2400" dirty="0" smtClean="0"/>
              <a:t>, </a:t>
            </a:r>
            <a:r>
              <a:rPr lang="cs-CZ" sz="2400" dirty="0" err="1" smtClean="0"/>
              <a:t>Lit</a:t>
            </a:r>
            <a:r>
              <a:rPr lang="cs-CZ" sz="2400" b="1" dirty="0" err="1" smtClean="0"/>
              <a:t>ua</a:t>
            </a:r>
            <a:r>
              <a:rPr lang="cs-CZ" sz="2400" dirty="0" err="1" smtClean="0"/>
              <a:t>nia</a:t>
            </a:r>
            <a:r>
              <a:rPr lang="cs-CZ" sz="2400" dirty="0" smtClean="0"/>
              <a:t> </a:t>
            </a:r>
            <a:r>
              <a:rPr lang="cs-CZ" sz="2400" b="1" dirty="0" err="1" smtClean="0"/>
              <a:t>cla</a:t>
            </a:r>
            <a:r>
              <a:rPr lang="cs-CZ" sz="2400" dirty="0" err="1" smtClean="0"/>
              <a:t>ra</a:t>
            </a:r>
            <a:r>
              <a:rPr lang="cs-CZ" sz="2400" dirty="0" smtClean="0"/>
              <a:t>,</a:t>
            </a:r>
          </a:p>
          <a:p>
            <a:pPr algn="ctr"/>
            <a:r>
              <a:rPr lang="cs-CZ" sz="2400" dirty="0"/>
              <a:t> </a:t>
            </a:r>
            <a:r>
              <a:rPr lang="cs-CZ" sz="2400" dirty="0" smtClean="0"/>
              <a:t>     </a:t>
            </a:r>
            <a:r>
              <a:rPr lang="cs-CZ" sz="2400" b="1" dirty="0" err="1" smtClean="0"/>
              <a:t>Haec</a:t>
            </a:r>
            <a:r>
              <a:rPr lang="cs-CZ" sz="2400" dirty="0" smtClean="0"/>
              <a:t> </a:t>
            </a:r>
            <a:r>
              <a:rPr lang="cs-CZ" sz="2400" dirty="0" err="1" smtClean="0"/>
              <a:t>man</a:t>
            </a:r>
            <a:r>
              <a:rPr lang="cs-CZ" sz="2400" b="1" dirty="0" err="1" smtClean="0"/>
              <a:t>da</a:t>
            </a:r>
            <a:r>
              <a:rPr lang="cs-CZ" sz="2400" dirty="0" err="1" smtClean="0"/>
              <a:t>ta</a:t>
            </a:r>
            <a:r>
              <a:rPr lang="cs-CZ" sz="2400" dirty="0" smtClean="0"/>
              <a:t> </a:t>
            </a:r>
            <a:r>
              <a:rPr lang="cs-CZ" sz="2400" b="1" dirty="0" smtClean="0"/>
              <a:t>De</a:t>
            </a:r>
            <a:r>
              <a:rPr lang="cs-CZ" sz="2400" dirty="0" smtClean="0"/>
              <a:t>i, </a:t>
            </a:r>
            <a:r>
              <a:rPr lang="cs-CZ" sz="2400" b="1" dirty="0" err="1" smtClean="0"/>
              <a:t>su</a:t>
            </a:r>
            <a:r>
              <a:rPr lang="cs-CZ" sz="2400" dirty="0" err="1" smtClean="0"/>
              <a:t>scipe</a:t>
            </a:r>
            <a:r>
              <a:rPr lang="cs-CZ" sz="2400" dirty="0" smtClean="0"/>
              <a:t> </a:t>
            </a:r>
            <a:r>
              <a:rPr lang="cs-CZ" sz="2400" b="1" dirty="0" err="1" smtClean="0"/>
              <a:t>men</a:t>
            </a:r>
            <a:r>
              <a:rPr lang="cs-CZ" sz="2400" dirty="0" err="1" smtClean="0"/>
              <a:t>te</a:t>
            </a:r>
            <a:r>
              <a:rPr lang="cs-CZ" sz="2400" dirty="0" smtClean="0"/>
              <a:t> </a:t>
            </a:r>
            <a:r>
              <a:rPr lang="cs-CZ" sz="2400" b="1" dirty="0" smtClean="0"/>
              <a:t>pi</a:t>
            </a:r>
            <a:r>
              <a:rPr lang="cs-CZ" sz="2400" dirty="0" smtClean="0"/>
              <a:t>a,</a:t>
            </a:r>
          </a:p>
          <a:p>
            <a:pPr algn="ctr"/>
            <a:r>
              <a:rPr lang="cs-CZ" sz="2400" b="1" dirty="0" smtClean="0"/>
              <a:t>Ne</a:t>
            </a:r>
            <a:r>
              <a:rPr lang="cs-CZ" sz="2400" dirty="0" smtClean="0"/>
              <a:t> </a:t>
            </a:r>
            <a:r>
              <a:rPr lang="cs-CZ" sz="2400" dirty="0" err="1" smtClean="0"/>
              <a:t>te</a:t>
            </a:r>
            <a:r>
              <a:rPr lang="cs-CZ" sz="2400" dirty="0" smtClean="0"/>
              <a:t>, </a:t>
            </a:r>
            <a:r>
              <a:rPr lang="cs-CZ" sz="2400" b="1" dirty="0" err="1" smtClean="0"/>
              <a:t>cum</a:t>
            </a:r>
            <a:r>
              <a:rPr lang="cs-CZ" sz="2400" dirty="0" smtClean="0"/>
              <a:t> </a:t>
            </a:r>
            <a:r>
              <a:rPr lang="cs-CZ" sz="2400" dirty="0" err="1" smtClean="0"/>
              <a:t>dede</a:t>
            </a:r>
            <a:r>
              <a:rPr lang="cs-CZ" sz="2400" b="1" dirty="0" err="1" smtClean="0"/>
              <a:t>ris</a:t>
            </a:r>
            <a:r>
              <a:rPr lang="cs-CZ" sz="2400" dirty="0" smtClean="0"/>
              <a:t> </a:t>
            </a:r>
            <a:r>
              <a:rPr lang="cs-CZ" sz="2400" dirty="0" err="1" smtClean="0"/>
              <a:t>rati</a:t>
            </a:r>
            <a:r>
              <a:rPr lang="cs-CZ" sz="2400" b="1" dirty="0" err="1" smtClean="0"/>
              <a:t>o</a:t>
            </a:r>
            <a:r>
              <a:rPr lang="cs-CZ" sz="2400" dirty="0" err="1" smtClean="0"/>
              <a:t>nes</a:t>
            </a:r>
            <a:r>
              <a:rPr lang="cs-CZ" sz="2400" dirty="0" smtClean="0"/>
              <a:t> </a:t>
            </a:r>
            <a:r>
              <a:rPr lang="cs-CZ" sz="2400" b="1" dirty="0" smtClean="0"/>
              <a:t>an</a:t>
            </a:r>
            <a:r>
              <a:rPr lang="cs-CZ" sz="2400" dirty="0" smtClean="0"/>
              <a:t>te </a:t>
            </a:r>
            <a:r>
              <a:rPr lang="cs-CZ" sz="2400" dirty="0" err="1" smtClean="0"/>
              <a:t>tri</a:t>
            </a:r>
            <a:r>
              <a:rPr lang="cs-CZ" sz="2400" b="1" dirty="0" err="1" smtClean="0"/>
              <a:t>bu</a:t>
            </a:r>
            <a:r>
              <a:rPr lang="cs-CZ" sz="2400" dirty="0" err="1" smtClean="0"/>
              <a:t>nal</a:t>
            </a:r>
            <a:endParaRPr lang="cs-CZ" sz="2400" dirty="0" smtClean="0"/>
          </a:p>
          <a:p>
            <a:pPr algn="ctr"/>
            <a:r>
              <a:rPr lang="cs-CZ" sz="2400" dirty="0"/>
              <a:t> </a:t>
            </a:r>
            <a:r>
              <a:rPr lang="cs-CZ" sz="2400" dirty="0" smtClean="0"/>
              <a:t>    </a:t>
            </a:r>
            <a:r>
              <a:rPr lang="cs-CZ" sz="2400" b="1" dirty="0" smtClean="0"/>
              <a:t> </a:t>
            </a:r>
            <a:r>
              <a:rPr lang="cs-CZ" sz="2400" b="1" dirty="0" err="1" smtClean="0"/>
              <a:t>Au</a:t>
            </a:r>
            <a:r>
              <a:rPr lang="cs-CZ" sz="2400" dirty="0" err="1" smtClean="0"/>
              <a:t>gustum</a:t>
            </a:r>
            <a:r>
              <a:rPr lang="cs-CZ" sz="2400" dirty="0" smtClean="0"/>
              <a:t>, </a:t>
            </a:r>
            <a:r>
              <a:rPr lang="cs-CZ" sz="2400" b="1" dirty="0" err="1" smtClean="0"/>
              <a:t>mag</a:t>
            </a:r>
            <a:r>
              <a:rPr lang="cs-CZ" sz="2400" dirty="0" err="1" smtClean="0"/>
              <a:t>ni</a:t>
            </a:r>
            <a:r>
              <a:rPr lang="cs-CZ" sz="2400" dirty="0" smtClean="0"/>
              <a:t> </a:t>
            </a:r>
            <a:r>
              <a:rPr lang="cs-CZ" sz="2400" dirty="0" err="1" smtClean="0"/>
              <a:t>iu</a:t>
            </a:r>
            <a:r>
              <a:rPr lang="cs-CZ" sz="2400" b="1" dirty="0" err="1" smtClean="0"/>
              <a:t>di</a:t>
            </a:r>
            <a:r>
              <a:rPr lang="cs-CZ" sz="2400" dirty="0" err="1" smtClean="0"/>
              <a:t>cis</a:t>
            </a:r>
            <a:r>
              <a:rPr lang="cs-CZ" sz="2400" dirty="0" smtClean="0"/>
              <a:t> </a:t>
            </a:r>
            <a:r>
              <a:rPr lang="cs-CZ" sz="2400" b="1" dirty="0" err="1" smtClean="0"/>
              <a:t>i</a:t>
            </a:r>
            <a:r>
              <a:rPr lang="cs-CZ" sz="2400" dirty="0" err="1" smtClean="0"/>
              <a:t>ra</a:t>
            </a:r>
            <a:r>
              <a:rPr lang="cs-CZ" sz="2400" dirty="0" smtClean="0"/>
              <a:t> </a:t>
            </a:r>
            <a:r>
              <a:rPr lang="cs-CZ" sz="2400" b="1" dirty="0" err="1" smtClean="0"/>
              <a:t>pre</a:t>
            </a:r>
            <a:r>
              <a:rPr lang="cs-CZ" sz="2400" dirty="0" err="1" smtClean="0"/>
              <a:t>mat</a:t>
            </a:r>
            <a:r>
              <a:rPr lang="cs-CZ" sz="2400" dirty="0" smtClean="0"/>
              <a:t>.</a:t>
            </a:r>
          </a:p>
          <a:p>
            <a:pPr algn="ctr"/>
            <a:endParaRPr lang="cs-CZ" sz="2400" dirty="0"/>
          </a:p>
          <a:p>
            <a:pPr algn="ctr"/>
            <a:r>
              <a:rPr lang="cs-CZ" sz="2400" dirty="0" smtClean="0"/>
              <a:t>Šťastná matko velkých knížat, osvícená Litvo,</a:t>
            </a:r>
          </a:p>
          <a:p>
            <a:pPr algn="ctr"/>
            <a:r>
              <a:rPr lang="cs-CZ" sz="2400" dirty="0"/>
              <a:t> </a:t>
            </a:r>
            <a:r>
              <a:rPr lang="cs-CZ" sz="2400" dirty="0" smtClean="0"/>
              <a:t>     Tato slova Boží přijmi s myslí pobožnou,</a:t>
            </a:r>
          </a:p>
          <a:p>
            <a:pPr algn="ctr"/>
            <a:r>
              <a:rPr lang="cs-CZ" sz="2400" dirty="0" smtClean="0"/>
              <a:t>Aby tě, když budeš se zodpovídat před soudem </a:t>
            </a:r>
          </a:p>
          <a:p>
            <a:pPr algn="ctr"/>
            <a:r>
              <a:rPr lang="cs-CZ" sz="2400" dirty="0"/>
              <a:t> </a:t>
            </a:r>
            <a:r>
              <a:rPr lang="cs-CZ" sz="2400" dirty="0" smtClean="0"/>
              <a:t>     Vysokým, velkého soudce hněv nezatížil.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7893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KNIHA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375042" y="727365"/>
            <a:ext cx="56386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t-LT" sz="2400" dirty="0" err="1" smtClean="0"/>
              <a:t>Lati</a:t>
            </a:r>
            <a:r>
              <a:rPr lang="cs-CZ" sz="2400" dirty="0" smtClean="0"/>
              <a:t>n</a:t>
            </a:r>
            <a:r>
              <a:rPr lang="lt-LT" sz="2400" dirty="0" err="1" smtClean="0"/>
              <a:t>sk</a:t>
            </a:r>
            <a:r>
              <a:rPr lang="cs-CZ" sz="2400" dirty="0"/>
              <a:t>á</a:t>
            </a:r>
            <a:r>
              <a:rPr lang="cs-CZ" sz="2400" dirty="0" smtClean="0"/>
              <a:t> předmluva </a:t>
            </a:r>
            <a:r>
              <a:rPr lang="cs-CZ" sz="2400" i="1" dirty="0" smtClean="0"/>
              <a:t>Katechismu.</a:t>
            </a:r>
          </a:p>
          <a:p>
            <a:endParaRPr lang="cs-CZ" sz="2400" dirty="0" smtClean="0"/>
          </a:p>
        </p:txBody>
      </p:sp>
      <p:sp>
        <p:nvSpPr>
          <p:cNvPr id="5" name="TextovéPole 4"/>
          <p:cNvSpPr txBox="1"/>
          <p:nvPr/>
        </p:nvSpPr>
        <p:spPr>
          <a:xfrm>
            <a:off x="5826540" y="1228552"/>
            <a:ext cx="618711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cs-CZ" sz="2400" dirty="0" smtClean="0"/>
          </a:p>
          <a:p>
            <a:pPr algn="ctr"/>
            <a:r>
              <a:rPr lang="cs-CZ" sz="2400" dirty="0" err="1" smtClean="0"/>
              <a:t>PASTORIBVS</a:t>
            </a:r>
            <a:endParaRPr lang="cs-CZ" sz="2400" dirty="0" smtClean="0"/>
          </a:p>
          <a:p>
            <a:pPr algn="ctr"/>
            <a:r>
              <a:rPr lang="cs-CZ" sz="2400" dirty="0" smtClean="0"/>
              <a:t>ET </a:t>
            </a:r>
            <a:r>
              <a:rPr lang="cs-CZ" sz="2400" dirty="0" err="1" smtClean="0"/>
              <a:t>MINISTRIS</a:t>
            </a:r>
            <a:r>
              <a:rPr lang="cs-CZ" sz="2400" dirty="0" smtClean="0"/>
              <a:t> </a:t>
            </a:r>
            <a:r>
              <a:rPr lang="cs-CZ" sz="2400" dirty="0" err="1" smtClean="0"/>
              <a:t>ECCLESIARUM</a:t>
            </a:r>
            <a:endParaRPr lang="cs-CZ" sz="2400" dirty="0" smtClean="0"/>
          </a:p>
          <a:p>
            <a:pPr algn="ctr"/>
            <a:r>
              <a:rPr lang="cs-CZ" dirty="0" smtClean="0"/>
              <a:t>In </a:t>
            </a:r>
            <a:r>
              <a:rPr lang="cs-CZ" dirty="0" err="1" smtClean="0"/>
              <a:t>Litvania</a:t>
            </a:r>
            <a:r>
              <a:rPr lang="cs-CZ" dirty="0" smtClean="0"/>
              <a:t> </a:t>
            </a:r>
            <a:r>
              <a:rPr lang="cs-CZ" dirty="0" err="1" smtClean="0"/>
              <a:t>gratiam</a:t>
            </a:r>
            <a:r>
              <a:rPr lang="cs-CZ" dirty="0" smtClean="0"/>
              <a:t> et </a:t>
            </a:r>
            <a:r>
              <a:rPr lang="cs-CZ" dirty="0" err="1" smtClean="0"/>
              <a:t>pacem</a:t>
            </a:r>
            <a:endParaRPr lang="cs-CZ" dirty="0" smtClean="0"/>
          </a:p>
          <a:p>
            <a:pPr algn="ctr"/>
            <a:endParaRPr lang="cs-CZ" dirty="0"/>
          </a:p>
          <a:p>
            <a:r>
              <a:rPr lang="cs-CZ" sz="2400" dirty="0" smtClean="0"/>
              <a:t>Předmluva oslovuje kněze Litevského velkoknížectví a nabádá je k aktivnější katechizaci, tzn. šíření křesťanství </a:t>
            </a:r>
            <a:r>
              <a:rPr lang="cs-CZ" sz="2400" dirty="0"/>
              <a:t>v Litvě. 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Autorství </a:t>
            </a:r>
            <a:r>
              <a:rPr lang="cs-CZ" sz="2400" dirty="0"/>
              <a:t>nejisté: pravděpodobně text společně napsali rektor </a:t>
            </a:r>
            <a:r>
              <a:rPr lang="cs-CZ" sz="2400" dirty="0" err="1"/>
              <a:t>Královecké</a:t>
            </a:r>
            <a:r>
              <a:rPr lang="cs-CZ" sz="2400" dirty="0"/>
              <a:t> univerzity Friedrich </a:t>
            </a:r>
            <a:r>
              <a:rPr lang="cs-CZ" sz="2400" dirty="0" err="1"/>
              <a:t>Stapilus</a:t>
            </a:r>
            <a:r>
              <a:rPr lang="cs-CZ" sz="2400" dirty="0"/>
              <a:t> a sám </a:t>
            </a:r>
            <a:r>
              <a:rPr lang="cs-CZ" sz="2400" dirty="0" err="1"/>
              <a:t>Mažvydas</a:t>
            </a:r>
            <a:r>
              <a:rPr lang="cs-CZ" sz="2400" dirty="0"/>
              <a:t>.</a:t>
            </a:r>
            <a:endParaRPr lang="cs-CZ" sz="2400" dirty="0" smtClean="0"/>
          </a:p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24" y="835124"/>
            <a:ext cx="5136303" cy="7065499"/>
          </a:xfrm>
        </p:spPr>
      </p:pic>
    </p:spTree>
    <p:extLst>
      <p:ext uri="{BB962C8B-B14F-4D97-AF65-F5344CB8AC3E}">
        <p14:creationId xmlns:p14="http://schemas.microsoft.com/office/powerpoint/2010/main" val="19420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KNIHA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6310648" y="1423556"/>
            <a:ext cx="511072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Litevská předmluva: první báseň v litevštině „</a:t>
            </a:r>
            <a:r>
              <a:rPr lang="cs-CZ" sz="2800" dirty="0" err="1" smtClean="0"/>
              <a:t>Knižky</a:t>
            </a:r>
            <a:r>
              <a:rPr lang="cs-CZ" sz="2800" dirty="0" smtClean="0"/>
              <a:t> sami promlouvají na Litevce a </a:t>
            </a:r>
            <a:r>
              <a:rPr lang="cs-CZ" sz="2800" dirty="0" err="1" smtClean="0"/>
              <a:t>Žemaity</a:t>
            </a:r>
            <a:r>
              <a:rPr lang="cs-CZ" sz="2800" dirty="0" smtClean="0"/>
              <a:t>“</a:t>
            </a:r>
          </a:p>
          <a:p>
            <a:endParaRPr lang="cs-CZ" sz="2800" dirty="0"/>
          </a:p>
          <a:p>
            <a:r>
              <a:rPr lang="cs-CZ" sz="2800" dirty="0" smtClean="0"/>
              <a:t>Akrostich (první písmena každého řádku), řádek 3 až 17:</a:t>
            </a:r>
          </a:p>
          <a:p>
            <a:endParaRPr lang="cs-CZ" sz="2800" dirty="0"/>
          </a:p>
          <a:p>
            <a:r>
              <a:rPr lang="cs-CZ" sz="2800" dirty="0" err="1" smtClean="0"/>
              <a:t>MARTJNVS</a:t>
            </a:r>
            <a:r>
              <a:rPr lang="cs-CZ" sz="2800" dirty="0" smtClean="0"/>
              <a:t> </a:t>
            </a:r>
            <a:r>
              <a:rPr lang="cs-CZ" sz="2800" dirty="0" err="1" smtClean="0"/>
              <a:t>MASVJDJVS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086" y="602769"/>
            <a:ext cx="4614624" cy="6639749"/>
          </a:xfrm>
        </p:spPr>
      </p:pic>
    </p:spTree>
    <p:extLst>
      <p:ext uri="{BB962C8B-B14F-4D97-AF65-F5344CB8AC3E}">
        <p14:creationId xmlns:p14="http://schemas.microsoft.com/office/powerpoint/2010/main" val="3685419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KNIHA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44732" y="1423556"/>
            <a:ext cx="607664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/>
              <a:t>Slabikář</a:t>
            </a:r>
          </a:p>
          <a:p>
            <a:endParaRPr lang="cs-CZ" sz="2800" dirty="0"/>
          </a:p>
          <a:p>
            <a:r>
              <a:rPr lang="cs-CZ" sz="2800" dirty="0" err="1" smtClean="0"/>
              <a:t>Mažvydas</a:t>
            </a:r>
            <a:r>
              <a:rPr lang="cs-CZ" sz="2800" dirty="0" smtClean="0"/>
              <a:t> je autorem prvních litevských gramatických termínů:</a:t>
            </a:r>
          </a:p>
          <a:p>
            <a:endParaRPr lang="cs-CZ" sz="2800" dirty="0" smtClean="0"/>
          </a:p>
          <a:p>
            <a:r>
              <a:rPr lang="lt-LT" sz="2800" i="1" dirty="0" smtClean="0"/>
              <a:t>Skaitytinė </a:t>
            </a:r>
            <a:r>
              <a:rPr lang="lt-LT" sz="2800" dirty="0" smtClean="0"/>
              <a:t>– </a:t>
            </a:r>
            <a:r>
              <a:rPr lang="cs-CZ" sz="2800" dirty="0" smtClean="0"/>
              <a:t>písmeno</a:t>
            </a:r>
          </a:p>
          <a:p>
            <a:r>
              <a:rPr lang="cs-CZ" sz="2800" i="1" dirty="0" err="1" smtClean="0"/>
              <a:t>Balsin</a:t>
            </a:r>
            <a:r>
              <a:rPr lang="lt-LT" sz="2800" i="1" dirty="0" smtClean="0"/>
              <a:t>ė </a:t>
            </a:r>
            <a:r>
              <a:rPr lang="lt-LT" sz="2800" dirty="0" smtClean="0"/>
              <a:t>– </a:t>
            </a:r>
            <a:r>
              <a:rPr lang="lt-LT" sz="2800" dirty="0" err="1" smtClean="0"/>
              <a:t>samohl</a:t>
            </a:r>
            <a:r>
              <a:rPr lang="cs-CZ" sz="2800" dirty="0" err="1" smtClean="0"/>
              <a:t>áska</a:t>
            </a:r>
            <a:endParaRPr lang="cs-CZ" sz="2800" dirty="0" smtClean="0"/>
          </a:p>
          <a:p>
            <a:r>
              <a:rPr lang="lt-LT" sz="2800" i="1" dirty="0" smtClean="0"/>
              <a:t>Dvibalsinė </a:t>
            </a:r>
            <a:r>
              <a:rPr lang="lt-LT" sz="2800" dirty="0" smtClean="0"/>
              <a:t>– </a:t>
            </a:r>
            <a:r>
              <a:rPr lang="cs-CZ" sz="2800" dirty="0" err="1" smtClean="0"/>
              <a:t>dvouhláska</a:t>
            </a:r>
            <a:endParaRPr lang="cs-CZ" sz="2800" dirty="0" smtClean="0"/>
          </a:p>
          <a:p>
            <a:r>
              <a:rPr lang="lt-LT" sz="2800" i="1" dirty="0" err="1" smtClean="0"/>
              <a:t>Sąbalsinė</a:t>
            </a:r>
            <a:r>
              <a:rPr lang="cs-CZ" sz="2800" i="1" dirty="0" smtClean="0"/>
              <a:t> </a:t>
            </a:r>
            <a:r>
              <a:rPr lang="cs-CZ" sz="2800" dirty="0" smtClean="0"/>
              <a:t>– souhláska</a:t>
            </a:r>
            <a:endParaRPr lang="cs-CZ" sz="2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31" y="782020"/>
            <a:ext cx="3973246" cy="5895997"/>
          </a:xfrm>
        </p:spPr>
      </p:pic>
    </p:spTree>
    <p:extLst>
      <p:ext uri="{BB962C8B-B14F-4D97-AF65-F5344CB8AC3E}">
        <p14:creationId xmlns:p14="http://schemas.microsoft.com/office/powerpoint/2010/main" val="2456961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KNIHA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7564584" y="1423556"/>
            <a:ext cx="38567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Katechismus – uvedení obsahu</a:t>
            </a:r>
          </a:p>
          <a:p>
            <a:endParaRPr lang="cs-CZ" sz="2800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11" y="595355"/>
            <a:ext cx="4675355" cy="7090361"/>
          </a:xfrm>
          <a:prstGeom prst="rect">
            <a:avLst/>
          </a:prstGeom>
        </p:spPr>
      </p:pic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943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KNIHA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885645" y="1423556"/>
            <a:ext cx="55357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Katechismus – první část</a:t>
            </a:r>
          </a:p>
          <a:p>
            <a:endParaRPr lang="cs-CZ" sz="2800" dirty="0"/>
          </a:p>
          <a:p>
            <a:r>
              <a:rPr lang="cs-CZ" sz="2800" smtClean="0"/>
              <a:t>Desatero</a:t>
            </a:r>
            <a:endParaRPr lang="cs-CZ" sz="2800" dirty="0" smtClean="0"/>
          </a:p>
          <a:p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698" y="647176"/>
            <a:ext cx="4443211" cy="6869190"/>
          </a:xfrm>
        </p:spPr>
      </p:pic>
    </p:spTree>
    <p:extLst>
      <p:ext uri="{BB962C8B-B14F-4D97-AF65-F5344CB8AC3E}">
        <p14:creationId xmlns:p14="http://schemas.microsoft.com/office/powerpoint/2010/main" val="2819677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7085" y="1"/>
            <a:ext cx="10515600" cy="727364"/>
          </a:xfrm>
        </p:spPr>
        <p:txBody>
          <a:bodyPr/>
          <a:lstStyle/>
          <a:p>
            <a:pPr algn="ctr"/>
            <a:r>
              <a:rPr lang="cs-CZ" dirty="0" smtClean="0"/>
              <a:t>První litevská KNIHA</a:t>
            </a:r>
            <a:endParaRPr lang="cs-CZ" dirty="0"/>
          </a:p>
        </p:txBody>
      </p:sp>
      <p:sp>
        <p:nvSpPr>
          <p:cNvPr id="7" name="TextovéPole 6"/>
          <p:cNvSpPr txBox="1"/>
          <p:nvPr/>
        </p:nvSpPr>
        <p:spPr>
          <a:xfrm>
            <a:off x="5885645" y="1423556"/>
            <a:ext cx="55357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Katechismus – druhá část</a:t>
            </a:r>
          </a:p>
          <a:p>
            <a:endParaRPr lang="cs-CZ" sz="2800" dirty="0"/>
          </a:p>
          <a:p>
            <a:r>
              <a:rPr lang="cs-CZ" sz="2800" dirty="0" smtClean="0"/>
              <a:t>Dvanáct bodů křesťanské víry</a:t>
            </a:r>
          </a:p>
          <a:p>
            <a:endParaRPr lang="cs-CZ" sz="28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7365"/>
            <a:ext cx="4833417" cy="7455143"/>
          </a:xfrm>
        </p:spPr>
      </p:pic>
    </p:spTree>
    <p:extLst>
      <p:ext uri="{BB962C8B-B14F-4D97-AF65-F5344CB8AC3E}">
        <p14:creationId xmlns:p14="http://schemas.microsoft.com/office/powerpoint/2010/main" val="172345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396</TotalTime>
  <Words>407</Words>
  <Application>Microsoft Office PowerPoint</Application>
  <PresentationFormat>Širokoúhlá obrazovka</PresentationFormat>
  <Paragraphs>121</Paragraphs>
  <Slides>15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Motiv Office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  <vt:lpstr>První litevská KNIHA</vt:lpstr>
    </vt:vector>
  </TitlesOfParts>
  <Company>FFMU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Vaidas Šeferis</dc:creator>
  <cp:lastModifiedBy>Vaidas Šeferis</cp:lastModifiedBy>
  <cp:revision>72</cp:revision>
  <dcterms:created xsi:type="dcterms:W3CDTF">2017-04-02T07:56:29Z</dcterms:created>
  <dcterms:modified xsi:type="dcterms:W3CDTF">2019-10-16T19:06:57Z</dcterms:modified>
</cp:coreProperties>
</file>