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83" r:id="rId3"/>
    <p:sldId id="284" r:id="rId4"/>
    <p:sldId id="272" r:id="rId5"/>
    <p:sldId id="261" r:id="rId6"/>
    <p:sldId id="285" r:id="rId7"/>
    <p:sldId id="271" r:id="rId8"/>
    <p:sldId id="273" r:id="rId9"/>
    <p:sldId id="286" r:id="rId10"/>
    <p:sldId id="287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2. 11. 2017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6028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2. 11. 2017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6941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2. 11. 2017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782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2. 11. 2017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7314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2. 11. 2017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188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2. 11. 2017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181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2. 11. 2017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816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2. 11. 2017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412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2. 11. 2017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9945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2. 11. 2017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0131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2. 11. 2017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3039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5022F-46C5-41B5-9999-4B31A65B8277}" type="datetimeFigureOut">
              <a:rPr lang="cs-CZ" smtClean="0"/>
              <a:t>2. 11. 2017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426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iblenet.cz/b/Luke/5#v7" TargetMode="External"/><Relationship Id="rId3" Type="http://schemas.openxmlformats.org/officeDocument/2006/relationships/hyperlink" Target="http://www.biblenet.cz/b/Luke/5#v2" TargetMode="External"/><Relationship Id="rId7" Type="http://schemas.openxmlformats.org/officeDocument/2006/relationships/hyperlink" Target="http://www.biblenet.cz/b/Luke/5#v6" TargetMode="External"/><Relationship Id="rId12" Type="http://schemas.openxmlformats.org/officeDocument/2006/relationships/hyperlink" Target="http://www.biblenet.cz/b/Luke/5#v11" TargetMode="External"/><Relationship Id="rId2" Type="http://schemas.openxmlformats.org/officeDocument/2006/relationships/hyperlink" Target="http://www.biblenet.cz/b/Luke/5#v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iblenet.cz/b/Luke/5#v5" TargetMode="External"/><Relationship Id="rId11" Type="http://schemas.openxmlformats.org/officeDocument/2006/relationships/hyperlink" Target="http://www.biblenet.cz/b/Luke/5#v10" TargetMode="External"/><Relationship Id="rId5" Type="http://schemas.openxmlformats.org/officeDocument/2006/relationships/hyperlink" Target="http://www.biblenet.cz/b/Luke/5#v4" TargetMode="External"/><Relationship Id="rId10" Type="http://schemas.openxmlformats.org/officeDocument/2006/relationships/hyperlink" Target="http://www.biblenet.cz/b/Luke/5#v9" TargetMode="External"/><Relationship Id="rId4" Type="http://schemas.openxmlformats.org/officeDocument/2006/relationships/hyperlink" Target="http://www.biblenet.cz/b/Luke/5#v3" TargetMode="External"/><Relationship Id="rId9" Type="http://schemas.openxmlformats.org/officeDocument/2006/relationships/hyperlink" Target="http://www.biblenet.cz/b/Luke/5#v8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 smtClean="0"/>
              <a:t>Pokračování literatury v</a:t>
            </a:r>
            <a:r>
              <a:rPr lang="lt-LT" dirty="0" smtClean="0"/>
              <a:t> </a:t>
            </a:r>
            <a:r>
              <a:rPr lang="lt-LT" dirty="0" err="1" smtClean="0"/>
              <a:t>Mal</a:t>
            </a:r>
            <a:r>
              <a:rPr lang="cs-CZ" dirty="0" smtClean="0"/>
              <a:t>é Litvě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8156865" y="727365"/>
            <a:ext cx="385679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Luteránský</a:t>
            </a:r>
            <a:r>
              <a:rPr lang="cs-CZ" sz="2400" i="1" dirty="0" smtClean="0"/>
              <a:t> </a:t>
            </a:r>
            <a:r>
              <a:rPr lang="cs-CZ" sz="2400" b="1" i="1" dirty="0" err="1" smtClean="0"/>
              <a:t>Catechismus</a:t>
            </a:r>
            <a:r>
              <a:rPr lang="cs-CZ" sz="2400" b="1" dirty="0"/>
              <a:t> </a:t>
            </a:r>
            <a:r>
              <a:rPr lang="cs-CZ" sz="2400" b="1" dirty="0"/>
              <a:t>(1547, Královec) </a:t>
            </a:r>
            <a:r>
              <a:rPr lang="cs-CZ" sz="2400" dirty="0" smtClean="0"/>
              <a:t>připravený a vydaný </a:t>
            </a:r>
            <a:r>
              <a:rPr lang="cs-CZ" sz="2400" dirty="0" err="1" smtClean="0"/>
              <a:t>Mažvydasem</a:t>
            </a:r>
            <a:r>
              <a:rPr lang="cs-CZ" sz="2400" dirty="0" smtClean="0"/>
              <a:t> znamenal </a:t>
            </a:r>
            <a:r>
              <a:rPr lang="cs-CZ" sz="2400" dirty="0" smtClean="0"/>
              <a:t>počátek </a:t>
            </a:r>
            <a:r>
              <a:rPr lang="cs-CZ" sz="2400" dirty="0" smtClean="0"/>
              <a:t>SOUVISLÉ litevské literární tradice</a:t>
            </a:r>
            <a:r>
              <a:rPr lang="cs-CZ" sz="2400" dirty="0" smtClean="0"/>
              <a:t>. </a:t>
            </a:r>
          </a:p>
          <a:p>
            <a:r>
              <a:rPr lang="cs-CZ" sz="2400" dirty="0" err="1" smtClean="0"/>
              <a:t>Mažvydas</a:t>
            </a:r>
            <a:r>
              <a:rPr lang="cs-CZ" sz="2400" dirty="0" smtClean="0"/>
              <a:t> sám připravil celkem 6 knih, ale ještě za jeho života začali knihy připravovat i další </a:t>
            </a:r>
            <a:r>
              <a:rPr lang="cs-CZ" sz="2400" dirty="0" err="1" smtClean="0"/>
              <a:t>Malolitevští</a:t>
            </a:r>
            <a:r>
              <a:rPr lang="cs-CZ" sz="2400" dirty="0" smtClean="0"/>
              <a:t> kněží, např. </a:t>
            </a:r>
            <a:r>
              <a:rPr lang="cs-CZ" sz="2400" dirty="0" err="1" smtClean="0"/>
              <a:t>Baltramiejus</a:t>
            </a:r>
            <a:r>
              <a:rPr lang="cs-CZ" sz="2400" dirty="0" smtClean="0"/>
              <a:t> </a:t>
            </a:r>
            <a:r>
              <a:rPr lang="cs-CZ" sz="2400" dirty="0" err="1" smtClean="0"/>
              <a:t>Vilentas</a:t>
            </a:r>
            <a:r>
              <a:rPr lang="cs-CZ" sz="2400" dirty="0" smtClean="0"/>
              <a:t>.</a:t>
            </a:r>
          </a:p>
          <a:p>
            <a:r>
              <a:rPr lang="cs-CZ" sz="2400" dirty="0" smtClean="0"/>
              <a:t>Jednalo se vesměs o náboženskou literaturu: zpěvníky, modlitebníky, postily. </a:t>
            </a:r>
            <a:endParaRPr lang="cs-CZ" sz="24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5" y="727365"/>
            <a:ext cx="7859412" cy="6257529"/>
          </a:xfrm>
        </p:spPr>
      </p:pic>
    </p:spTree>
    <p:extLst>
      <p:ext uri="{BB962C8B-B14F-4D97-AF65-F5344CB8AC3E}">
        <p14:creationId xmlns:p14="http://schemas.microsoft.com/office/powerpoint/2010/main" val="410669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 smtClean="0"/>
              <a:t>První dva litevské tisky na Velké Litvě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483648" y="1462193"/>
            <a:ext cx="578042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/>
              <a:t>Mikalojus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Daukša</a:t>
            </a:r>
            <a:endParaRPr lang="cs-CZ" sz="2800" b="1" dirty="0" smtClean="0"/>
          </a:p>
          <a:p>
            <a:pPr algn="ctr"/>
            <a:r>
              <a:rPr lang="cs-CZ" sz="2800" b="1" i="1" dirty="0" err="1" smtClean="0"/>
              <a:t>Katechismas</a:t>
            </a:r>
            <a:endParaRPr lang="cs-CZ" sz="2800" b="1" i="1" dirty="0" smtClean="0"/>
          </a:p>
          <a:p>
            <a:pPr algn="ctr"/>
            <a:r>
              <a:rPr lang="cs-CZ" sz="2800" b="1" dirty="0" smtClean="0"/>
              <a:t>1595, Vilnius</a:t>
            </a:r>
          </a:p>
          <a:p>
            <a:pPr algn="ctr"/>
            <a:r>
              <a:rPr lang="cs-CZ" sz="2800" b="1" dirty="0"/>
              <a:t>a</a:t>
            </a:r>
          </a:p>
          <a:p>
            <a:pPr algn="ctr"/>
            <a:r>
              <a:rPr lang="cs-CZ" sz="2800" b="1" i="1" dirty="0" err="1" smtClean="0"/>
              <a:t>Postilla</a:t>
            </a:r>
            <a:r>
              <a:rPr lang="cs-CZ" sz="2800" b="1" i="1" dirty="0" smtClean="0"/>
              <a:t> </a:t>
            </a:r>
            <a:r>
              <a:rPr lang="cs-CZ" sz="2800" b="1" i="1" dirty="0" err="1" smtClean="0"/>
              <a:t>Catholicka</a:t>
            </a:r>
            <a:endParaRPr lang="cs-CZ" sz="2800" b="1" i="1" dirty="0" smtClean="0"/>
          </a:p>
          <a:p>
            <a:pPr algn="ctr"/>
            <a:r>
              <a:rPr lang="cs-CZ" sz="2800" b="1" dirty="0" smtClean="0"/>
              <a:t>1599, Vilnius</a:t>
            </a:r>
          </a:p>
          <a:p>
            <a:pPr algn="ctr"/>
            <a:endParaRPr lang="cs-CZ" sz="2800" dirty="0" smtClean="0"/>
          </a:p>
          <a:p>
            <a:r>
              <a:rPr lang="cs-CZ" sz="2800" dirty="0" err="1" smtClean="0"/>
              <a:t>Daukša</a:t>
            </a:r>
            <a:r>
              <a:rPr lang="cs-CZ" sz="2800" dirty="0" smtClean="0"/>
              <a:t> připravoval obě knihy paralel-ně a zamýšlel je vydat obě ve stejném roce (1595). Z blíže neznámých </a:t>
            </a:r>
            <a:r>
              <a:rPr lang="cs-CZ" sz="2800" dirty="0" err="1" smtClean="0"/>
              <a:t>důvo-dů</a:t>
            </a:r>
            <a:r>
              <a:rPr lang="cs-CZ" sz="2800" dirty="0" smtClean="0"/>
              <a:t> </a:t>
            </a:r>
            <a:r>
              <a:rPr lang="cs-CZ" sz="2800" i="1" dirty="0" smtClean="0"/>
              <a:t>Postilu</a:t>
            </a:r>
            <a:r>
              <a:rPr lang="cs-CZ" sz="2800" dirty="0" smtClean="0"/>
              <a:t> vydal později (</a:t>
            </a:r>
            <a:r>
              <a:rPr lang="cs-CZ" sz="2800" smtClean="0"/>
              <a:t>1599).</a:t>
            </a:r>
            <a:endParaRPr lang="cs-CZ" sz="2800" dirty="0"/>
          </a:p>
          <a:p>
            <a:pPr algn="ctr"/>
            <a:endParaRPr lang="cs-CZ" sz="2800" dirty="0" smtClean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024" y="798639"/>
            <a:ext cx="3942624" cy="605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5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Pokračování literatury v</a:t>
            </a:r>
            <a:r>
              <a:rPr lang="lt-LT" dirty="0"/>
              <a:t> </a:t>
            </a:r>
            <a:r>
              <a:rPr lang="lt-LT" dirty="0" err="1"/>
              <a:t>Mal</a:t>
            </a:r>
            <a:r>
              <a:rPr lang="cs-CZ" dirty="0"/>
              <a:t>é Litvě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497533" y="1185138"/>
            <a:ext cx="385679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Jonas </a:t>
            </a:r>
            <a:r>
              <a:rPr lang="lt-LT" sz="2800" b="1" dirty="0" smtClean="0"/>
              <a:t>Bretkūnas</a:t>
            </a:r>
            <a:r>
              <a:rPr lang="lt-LT" sz="2800" dirty="0" smtClean="0"/>
              <a:t> </a:t>
            </a:r>
            <a:r>
              <a:rPr lang="lt-LT" sz="2400" dirty="0" smtClean="0"/>
              <a:t>(</a:t>
            </a:r>
            <a:r>
              <a:rPr lang="cs-CZ" sz="2400" dirty="0" smtClean="0"/>
              <a:t>také </a:t>
            </a:r>
            <a:r>
              <a:rPr lang="cs-CZ" sz="2400" i="1" dirty="0" smtClean="0"/>
              <a:t>Johannes </a:t>
            </a:r>
            <a:r>
              <a:rPr lang="cs-CZ" sz="2400" i="1" dirty="0" err="1" smtClean="0"/>
              <a:t>Bretke</a:t>
            </a:r>
            <a:r>
              <a:rPr lang="cs-CZ" sz="2400" dirty="0" smtClean="0"/>
              <a:t>, 1536-1602)</a:t>
            </a:r>
          </a:p>
          <a:p>
            <a:endParaRPr lang="cs-CZ" sz="2400" dirty="0" smtClean="0"/>
          </a:p>
          <a:p>
            <a:r>
              <a:rPr lang="cs-CZ" sz="2400" dirty="0" smtClean="0"/>
              <a:t>V letech 1579-1590 přeložil celou bibli do litevštiny.</a:t>
            </a:r>
          </a:p>
          <a:p>
            <a:endParaRPr lang="cs-CZ" sz="2400" dirty="0"/>
          </a:p>
          <a:p>
            <a:r>
              <a:rPr lang="cs-CZ" sz="2400" dirty="0" smtClean="0"/>
              <a:t>Zůstala v rukopisu. Nyní se tento manuskript nachází v Berlíně, v Pruském archivu.</a:t>
            </a:r>
          </a:p>
          <a:p>
            <a:endParaRPr lang="cs-CZ" sz="2400" dirty="0"/>
          </a:p>
          <a:p>
            <a:r>
              <a:rPr lang="cs-CZ" sz="2400" dirty="0" err="1" smtClean="0"/>
              <a:t>Bretk</a:t>
            </a:r>
            <a:r>
              <a:rPr lang="lt-LT" sz="2400" dirty="0" smtClean="0"/>
              <a:t>ū</a:t>
            </a:r>
            <a:r>
              <a:rPr lang="cs-CZ" sz="2400" dirty="0" err="1" smtClean="0"/>
              <a:t>n</a:t>
            </a:r>
            <a:r>
              <a:rPr lang="cs-CZ" sz="2400" dirty="0" err="1"/>
              <a:t>ů</a:t>
            </a:r>
            <a:r>
              <a:rPr lang="cs-CZ" sz="2400" dirty="0" err="1" smtClean="0"/>
              <a:t>v</a:t>
            </a:r>
            <a:r>
              <a:rPr lang="cs-CZ" sz="2400" dirty="0" smtClean="0"/>
              <a:t> překlad byl dobře znám pro další překladatele.</a:t>
            </a:r>
            <a:endParaRPr lang="cs-CZ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1" y="572294"/>
            <a:ext cx="4485132" cy="6858000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99332" y="1185138"/>
            <a:ext cx="3692668" cy="505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8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Pokračování literatury v</a:t>
            </a:r>
            <a:r>
              <a:rPr lang="lt-LT" dirty="0"/>
              <a:t> </a:t>
            </a:r>
            <a:r>
              <a:rPr lang="lt-LT" dirty="0" err="1"/>
              <a:t>Mal</a:t>
            </a:r>
            <a:r>
              <a:rPr lang="cs-CZ" dirty="0"/>
              <a:t>é Litvě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091707" y="1397065"/>
            <a:ext cx="543255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Jonas </a:t>
            </a:r>
            <a:r>
              <a:rPr lang="cs-CZ" sz="2800" b="1" dirty="0" err="1" smtClean="0"/>
              <a:t>Bretk</a:t>
            </a:r>
            <a:r>
              <a:rPr lang="lt-LT" sz="2800" b="1" dirty="0" err="1" smtClean="0"/>
              <a:t>ūnas</a:t>
            </a:r>
            <a:r>
              <a:rPr lang="lt-LT" sz="2800" b="1" dirty="0" smtClean="0"/>
              <a:t> </a:t>
            </a:r>
            <a:r>
              <a:rPr lang="lt-LT" sz="2800" b="1" dirty="0" err="1" smtClean="0"/>
              <a:t>tak</a:t>
            </a:r>
            <a:r>
              <a:rPr lang="cs-CZ" sz="2800" b="1" dirty="0" smtClean="0"/>
              <a:t>é vydal první litevskou </a:t>
            </a:r>
            <a:r>
              <a:rPr lang="cs-CZ" sz="2800" b="1" i="1" dirty="0" smtClean="0"/>
              <a:t>Postilu </a:t>
            </a:r>
            <a:r>
              <a:rPr lang="cs-CZ" sz="2800" b="1" dirty="0" smtClean="0"/>
              <a:t>(1591)</a:t>
            </a:r>
          </a:p>
          <a:p>
            <a:endParaRPr lang="cs-CZ" sz="2400" dirty="0"/>
          </a:p>
          <a:p>
            <a:r>
              <a:rPr lang="cs-CZ" sz="2800" i="1" dirty="0" smtClean="0"/>
              <a:t>Postila </a:t>
            </a:r>
            <a:r>
              <a:rPr lang="cs-CZ" sz="2800" dirty="0" smtClean="0"/>
              <a:t>je žánr náboženské literatury: obsahuje vybrané úryvky z Písma Svatého určené k četbě každou neděli po celý rok a kázání, která daný úryvek komentují a objasňují.</a:t>
            </a:r>
            <a:endParaRPr lang="cs-CZ" sz="28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069" y="1004177"/>
            <a:ext cx="4672965" cy="585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8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528033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>Příklad </a:t>
            </a:r>
            <a:r>
              <a:rPr lang="lt-LT" dirty="0" err="1" smtClean="0"/>
              <a:t>Bretkūnasova</a:t>
            </a:r>
            <a:r>
              <a:rPr lang="lt-LT" dirty="0" smtClean="0"/>
              <a:t> </a:t>
            </a:r>
            <a:r>
              <a:rPr lang="cs-CZ" dirty="0" smtClean="0"/>
              <a:t>kázání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80304" y="528034"/>
            <a:ext cx="1185910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Lukas 5,1-11</a:t>
            </a:r>
            <a:endParaRPr lang="cs-CZ" sz="2400" dirty="0"/>
          </a:p>
          <a:p>
            <a:pPr lvl="0"/>
            <a:r>
              <a:rPr lang="cs-CZ" sz="2400" b="1" u="sng" dirty="0">
                <a:hlinkClick r:id="rId2" tooltip="1"/>
              </a:rPr>
              <a:t>1</a:t>
            </a:r>
            <a:r>
              <a:rPr lang="cs-CZ" sz="2400" b="1" dirty="0"/>
              <a:t> </a:t>
            </a:r>
            <a:r>
              <a:rPr lang="cs-CZ" sz="2400" dirty="0"/>
              <a:t>Jednou se na něj lidé tlačili, aby slyšeli Boží slovo, a on stál u břehu jezera </a:t>
            </a:r>
            <a:r>
              <a:rPr lang="cs-CZ" sz="2400" dirty="0" err="1"/>
              <a:t>Genezaretského</a:t>
            </a:r>
            <a:r>
              <a:rPr lang="cs-CZ" sz="2400" dirty="0"/>
              <a:t>; </a:t>
            </a:r>
          </a:p>
          <a:p>
            <a:pPr lvl="0"/>
            <a:r>
              <a:rPr lang="cs-CZ" sz="2400" b="1" u="sng" dirty="0">
                <a:hlinkClick r:id="rId3" tooltip="2"/>
              </a:rPr>
              <a:t>2</a:t>
            </a:r>
            <a:r>
              <a:rPr lang="cs-CZ" sz="2400" b="1" dirty="0"/>
              <a:t> </a:t>
            </a:r>
            <a:r>
              <a:rPr lang="cs-CZ" sz="2400" dirty="0"/>
              <a:t>tu uviděl, že u břehu jsou dvě lodi. Rybáři z nich vystoupili a vypírali sítě. </a:t>
            </a:r>
          </a:p>
          <a:p>
            <a:pPr lvl="0"/>
            <a:r>
              <a:rPr lang="cs-CZ" sz="2400" b="1" u="sng" dirty="0">
                <a:hlinkClick r:id="rId4" tooltip="3"/>
              </a:rPr>
              <a:t>3</a:t>
            </a:r>
            <a:r>
              <a:rPr lang="cs-CZ" sz="2400" b="1" dirty="0"/>
              <a:t> </a:t>
            </a:r>
            <a:r>
              <a:rPr lang="cs-CZ" sz="2400" dirty="0"/>
              <a:t>Vstoupil do jedné z lodí, která patřila Šimonovi, a požádal ho, aby odrazil kousek od břehu. Posadil se a z lodi učil zástupy. </a:t>
            </a:r>
          </a:p>
          <a:p>
            <a:pPr lvl="0"/>
            <a:r>
              <a:rPr lang="cs-CZ" sz="2400" b="1" u="sng" dirty="0">
                <a:hlinkClick r:id="rId5" tooltip="4"/>
              </a:rPr>
              <a:t>4</a:t>
            </a:r>
            <a:r>
              <a:rPr lang="cs-CZ" sz="2400" b="1" dirty="0"/>
              <a:t> </a:t>
            </a:r>
            <a:r>
              <a:rPr lang="cs-CZ" sz="2400" dirty="0"/>
              <a:t>Když přestal mluvit, řekl Šimonovi: „Zajeď na hlubinu a spusťte své sítě k lovu!“ </a:t>
            </a:r>
          </a:p>
          <a:p>
            <a:pPr lvl="0"/>
            <a:r>
              <a:rPr lang="cs-CZ" sz="2400" b="1" u="sng" dirty="0">
                <a:hlinkClick r:id="rId6" tooltip="5"/>
              </a:rPr>
              <a:t>5</a:t>
            </a:r>
            <a:r>
              <a:rPr lang="cs-CZ" sz="2400" b="1" dirty="0"/>
              <a:t> </a:t>
            </a:r>
            <a:r>
              <a:rPr lang="cs-CZ" sz="2400" dirty="0"/>
              <a:t>Šimon mu odpověděl: „Mistře, namáhali jsme se celou noc a nic jsme nechytili. Ale na tvé slovo spustím sítě.“ </a:t>
            </a:r>
          </a:p>
          <a:p>
            <a:pPr lvl="0"/>
            <a:r>
              <a:rPr lang="cs-CZ" sz="2400" b="1" u="sng" dirty="0">
                <a:hlinkClick r:id="rId7" tooltip="6"/>
              </a:rPr>
              <a:t>6</a:t>
            </a:r>
            <a:r>
              <a:rPr lang="cs-CZ" sz="2400" b="1" dirty="0"/>
              <a:t> </a:t>
            </a:r>
            <a:r>
              <a:rPr lang="cs-CZ" sz="2400" dirty="0"/>
              <a:t>Když to učinili, zahrnuli veliké množství ryb, až se jim sítě trhaly. </a:t>
            </a:r>
          </a:p>
          <a:p>
            <a:pPr lvl="0"/>
            <a:r>
              <a:rPr lang="cs-CZ" sz="2400" b="1" u="sng" dirty="0">
                <a:hlinkClick r:id="rId8" tooltip="7"/>
              </a:rPr>
              <a:t>7</a:t>
            </a:r>
            <a:r>
              <a:rPr lang="cs-CZ" sz="2400" b="1" dirty="0"/>
              <a:t> </a:t>
            </a:r>
            <a:r>
              <a:rPr lang="cs-CZ" sz="2400" dirty="0"/>
              <a:t>Dali znamení svým společníkům na druhé lodi, aby jim přišli na pomoc. Oni přijeli a naplnili rybami obě lodi, že se až potápěly. </a:t>
            </a:r>
          </a:p>
          <a:p>
            <a:pPr lvl="0"/>
            <a:r>
              <a:rPr lang="cs-CZ" sz="2400" b="1" u="sng" dirty="0">
                <a:hlinkClick r:id="rId9" tooltip="8"/>
              </a:rPr>
              <a:t>8</a:t>
            </a:r>
            <a:r>
              <a:rPr lang="cs-CZ" sz="2400" b="1" dirty="0"/>
              <a:t> </a:t>
            </a:r>
            <a:r>
              <a:rPr lang="cs-CZ" sz="2400" dirty="0"/>
              <a:t>Když to Šimon Petr uviděl, padl Ježíšovi k nohám a řekl: „Odejdi ode mne, Pane, vždyť já jsem člověk hříšný.“ </a:t>
            </a:r>
          </a:p>
          <a:p>
            <a:pPr lvl="0"/>
            <a:r>
              <a:rPr lang="cs-CZ" sz="2400" b="1" u="sng" dirty="0">
                <a:hlinkClick r:id="rId10" tooltip="9"/>
              </a:rPr>
              <a:t>9</a:t>
            </a:r>
            <a:r>
              <a:rPr lang="cs-CZ" sz="2400" b="1" dirty="0"/>
              <a:t> </a:t>
            </a:r>
            <a:r>
              <a:rPr lang="cs-CZ" sz="2400" dirty="0"/>
              <a:t>Neboť jeho i všechny, kteří s ním byli, pojal úžas nad tím lovem ryb; </a:t>
            </a:r>
          </a:p>
          <a:p>
            <a:pPr lvl="0"/>
            <a:r>
              <a:rPr lang="cs-CZ" sz="2400" b="1" u="sng" dirty="0">
                <a:hlinkClick r:id="rId11" tooltip="10"/>
              </a:rPr>
              <a:t>10</a:t>
            </a:r>
            <a:r>
              <a:rPr lang="cs-CZ" sz="2400" b="1" dirty="0"/>
              <a:t> </a:t>
            </a:r>
            <a:r>
              <a:rPr lang="cs-CZ" sz="2400" dirty="0"/>
              <a:t>stejně i Jakuba a Jana, syny </a:t>
            </a:r>
            <a:r>
              <a:rPr lang="cs-CZ" sz="2400" dirty="0" err="1"/>
              <a:t>Zebedeovy</a:t>
            </a:r>
            <a:r>
              <a:rPr lang="cs-CZ" sz="2400" dirty="0"/>
              <a:t>, kteří byli Šimonovými druhy. Ježíš řekl Šimonovi: „Neboj se, od této chvíle budeš lovit lidi.“ </a:t>
            </a:r>
          </a:p>
          <a:p>
            <a:pPr lvl="0"/>
            <a:r>
              <a:rPr lang="cs-CZ" sz="2400" b="1" u="sng" dirty="0">
                <a:hlinkClick r:id="rId12" tooltip="11"/>
              </a:rPr>
              <a:t>11</a:t>
            </a:r>
            <a:r>
              <a:rPr lang="cs-CZ" sz="2400" b="1" dirty="0"/>
              <a:t> </a:t>
            </a:r>
            <a:r>
              <a:rPr lang="cs-CZ" sz="2400" dirty="0"/>
              <a:t>Přirazili s loďmi k zemi, všechno tam nechali a šli za ním. </a:t>
            </a:r>
          </a:p>
          <a:p>
            <a:r>
              <a:rPr lang="cs-CZ" sz="2400" dirty="0"/>
              <a:t> 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721699" cy="3712290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20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 smtClean="0"/>
              <a:t>Protireformace a jezuité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808" y="1081826"/>
            <a:ext cx="5272073" cy="628489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259132" y="1081826"/>
            <a:ext cx="48553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Ignác z </a:t>
            </a:r>
            <a:r>
              <a:rPr lang="cs-CZ" sz="2800" dirty="0" err="1" smtClean="0"/>
              <a:t>Loyoly</a:t>
            </a:r>
            <a:endParaRPr lang="cs-CZ" sz="2800" dirty="0" smtClean="0"/>
          </a:p>
          <a:p>
            <a:r>
              <a:rPr lang="cs-CZ" sz="2800" dirty="0" smtClean="0"/>
              <a:t>Zakladatel jezuitského řádu</a:t>
            </a:r>
          </a:p>
          <a:p>
            <a:endParaRPr lang="cs-CZ" sz="2800" dirty="0"/>
          </a:p>
          <a:p>
            <a:r>
              <a:rPr lang="cs-CZ" sz="2800" dirty="0" err="1" smtClean="0"/>
              <a:t>Jezuitiský</a:t>
            </a:r>
            <a:r>
              <a:rPr lang="cs-CZ" sz="2800" dirty="0" smtClean="0"/>
              <a:t> řád byl založen v roce 1534.</a:t>
            </a:r>
          </a:p>
          <a:p>
            <a:endParaRPr lang="cs-CZ" sz="2800" dirty="0"/>
          </a:p>
          <a:p>
            <a:r>
              <a:rPr lang="cs-CZ" sz="2800" dirty="0" smtClean="0"/>
              <a:t>Stal se hlavní sílou v ideové válce proti šíření reformace.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68541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 smtClean="0"/>
              <a:t>Protireformace a jezuité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7443988" y="2369714"/>
            <a:ext cx="48553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dirty="0" smtClean="0"/>
              <a:t>Je</a:t>
            </a:r>
            <a:r>
              <a:rPr lang="cs-CZ" sz="2800" dirty="0" smtClean="0"/>
              <a:t>z</a:t>
            </a:r>
            <a:r>
              <a:rPr lang="lt-LT" sz="2800" dirty="0" err="1" smtClean="0"/>
              <a:t>uit</a:t>
            </a:r>
            <a:r>
              <a:rPr lang="cs-CZ" sz="2800" dirty="0" smtClean="0"/>
              <a:t>é dorazili na Litvu v roce 1569</a:t>
            </a:r>
          </a:p>
          <a:p>
            <a:endParaRPr lang="cs-CZ" sz="2800" dirty="0"/>
          </a:p>
          <a:p>
            <a:r>
              <a:rPr lang="cs-CZ" sz="2800" dirty="0" smtClean="0"/>
              <a:t>Roku 1579 založili Vilniuskou univerzitu: </a:t>
            </a:r>
            <a:r>
              <a:rPr lang="cs-CZ" sz="2800" i="1" dirty="0" smtClean="0"/>
              <a:t>Academia </a:t>
            </a:r>
            <a:r>
              <a:rPr lang="cs-CZ" sz="2800" i="1" dirty="0" err="1" smtClean="0"/>
              <a:t>Societas</a:t>
            </a:r>
            <a:r>
              <a:rPr lang="cs-CZ" sz="2800" i="1" dirty="0" smtClean="0"/>
              <a:t> </a:t>
            </a:r>
            <a:r>
              <a:rPr lang="cs-CZ" sz="2800" i="1" dirty="0" err="1" smtClean="0"/>
              <a:t>Jesu</a:t>
            </a:r>
            <a:endParaRPr lang="cs-CZ" sz="2800" i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084" y="1326524"/>
            <a:ext cx="7024521" cy="468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 smtClean="0"/>
              <a:t>První litevská </a:t>
            </a:r>
            <a:r>
              <a:rPr lang="cs-CZ" dirty="0" smtClean="0"/>
              <a:t>kniha na Velké Litvě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5344732" y="1423556"/>
            <a:ext cx="607664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800" b="1" dirty="0" smtClean="0"/>
              <a:t>Mikalojus Daukša</a:t>
            </a:r>
          </a:p>
          <a:p>
            <a:pPr algn="ctr"/>
            <a:endParaRPr lang="lt-LT" sz="2800" dirty="0"/>
          </a:p>
          <a:p>
            <a:pPr algn="ctr"/>
            <a:r>
              <a:rPr lang="lt-LT" sz="2800" b="1" i="1" dirty="0" err="1" smtClean="0"/>
              <a:t>Katechismas</a:t>
            </a:r>
            <a:endParaRPr lang="lt-LT" sz="2800" b="1" i="1" dirty="0" smtClean="0"/>
          </a:p>
          <a:p>
            <a:pPr algn="ctr"/>
            <a:endParaRPr lang="lt-LT" sz="2800" dirty="0"/>
          </a:p>
          <a:p>
            <a:pPr algn="ctr"/>
            <a:r>
              <a:rPr lang="cs-CZ" sz="2800" dirty="0" smtClean="0"/>
              <a:t>1595, Vilnius</a:t>
            </a:r>
          </a:p>
          <a:p>
            <a:pPr algn="ctr"/>
            <a:endParaRPr lang="cs-CZ" sz="2800" dirty="0"/>
          </a:p>
          <a:p>
            <a:pPr algn="ctr"/>
            <a:r>
              <a:rPr lang="cs-CZ" sz="2800" dirty="0" smtClean="0"/>
              <a:t>Překlad jezuitského katechismu Jakuba </a:t>
            </a:r>
            <a:r>
              <a:rPr lang="cs-CZ" sz="2800" dirty="0" err="1" smtClean="0"/>
              <a:t>Ledesmy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0203" y="588813"/>
            <a:ext cx="3398613" cy="629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6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 smtClean="0"/>
              <a:t>Druhá </a:t>
            </a:r>
            <a:r>
              <a:rPr lang="cs-CZ" dirty="0" smtClean="0"/>
              <a:t>litevská </a:t>
            </a:r>
            <a:r>
              <a:rPr lang="cs-CZ" dirty="0" smtClean="0"/>
              <a:t>kniha na Velké Litvě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130344" y="1423556"/>
            <a:ext cx="52910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/>
              <a:t>Mikalojus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Daukša</a:t>
            </a:r>
            <a:endParaRPr lang="cs-CZ" sz="2800" b="1" dirty="0" smtClean="0"/>
          </a:p>
          <a:p>
            <a:pPr algn="ctr"/>
            <a:endParaRPr lang="cs-CZ" sz="2800" b="1" dirty="0"/>
          </a:p>
          <a:p>
            <a:pPr algn="ctr"/>
            <a:r>
              <a:rPr lang="cs-CZ" sz="2800" b="1" i="1" dirty="0" err="1" smtClean="0"/>
              <a:t>Postilla</a:t>
            </a:r>
            <a:r>
              <a:rPr lang="cs-CZ" sz="2800" b="1" i="1" dirty="0" smtClean="0"/>
              <a:t> </a:t>
            </a:r>
            <a:r>
              <a:rPr lang="cs-CZ" sz="2800" b="1" i="1" dirty="0" err="1" smtClean="0"/>
              <a:t>Catholicka</a:t>
            </a:r>
            <a:endParaRPr lang="cs-CZ" sz="2800" b="1" i="1" dirty="0" smtClean="0"/>
          </a:p>
          <a:p>
            <a:pPr algn="ctr"/>
            <a:endParaRPr lang="cs-CZ" sz="2800" b="1" dirty="0"/>
          </a:p>
          <a:p>
            <a:pPr algn="ctr"/>
            <a:r>
              <a:rPr lang="cs-CZ" sz="2800" b="1" dirty="0" smtClean="0"/>
              <a:t>1599, Vilnius</a:t>
            </a:r>
          </a:p>
          <a:p>
            <a:pPr algn="ctr"/>
            <a:endParaRPr lang="cs-CZ" sz="2800" dirty="0"/>
          </a:p>
          <a:p>
            <a:pPr algn="ctr"/>
            <a:r>
              <a:rPr lang="cs-CZ" sz="2800" dirty="0" smtClean="0"/>
              <a:t>Překlad polské </a:t>
            </a:r>
            <a:r>
              <a:rPr lang="cs-CZ" sz="2800" i="1" dirty="0" smtClean="0"/>
              <a:t>Postily</a:t>
            </a:r>
            <a:r>
              <a:rPr lang="cs-CZ" sz="2800" dirty="0" smtClean="0"/>
              <a:t> Jakuba </a:t>
            </a:r>
            <a:r>
              <a:rPr lang="cs-CZ" sz="2800" dirty="0" err="1" smtClean="0"/>
              <a:t>Wujeka</a:t>
            </a:r>
            <a:r>
              <a:rPr lang="cs-CZ" sz="2800" dirty="0" smtClean="0"/>
              <a:t> (rektora jezuitské akademie ve Vilniusu)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024" y="798639"/>
            <a:ext cx="3942624" cy="605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3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 smtClean="0"/>
              <a:t>Druhá </a:t>
            </a:r>
            <a:r>
              <a:rPr lang="cs-CZ" dirty="0" smtClean="0"/>
              <a:t>litevská </a:t>
            </a:r>
            <a:r>
              <a:rPr lang="cs-CZ" dirty="0" smtClean="0"/>
              <a:t>kniha na Velké Litvě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5640946" y="1423556"/>
            <a:ext cx="57804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/>
              <a:t>Mikalojus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Daukša</a:t>
            </a:r>
            <a:endParaRPr lang="cs-CZ" sz="2800" b="1" dirty="0"/>
          </a:p>
          <a:p>
            <a:pPr algn="ctr"/>
            <a:r>
              <a:rPr lang="cs-CZ" sz="2800" b="1" i="1" dirty="0" err="1" smtClean="0"/>
              <a:t>Postilla</a:t>
            </a:r>
            <a:r>
              <a:rPr lang="cs-CZ" sz="2800" b="1" i="1" dirty="0" smtClean="0"/>
              <a:t> </a:t>
            </a:r>
            <a:r>
              <a:rPr lang="cs-CZ" sz="2800" b="1" i="1" dirty="0" err="1" smtClean="0"/>
              <a:t>Catholicka</a:t>
            </a:r>
            <a:endParaRPr lang="cs-CZ" sz="2800" b="1" i="1" dirty="0" smtClean="0"/>
          </a:p>
          <a:p>
            <a:pPr algn="ctr"/>
            <a:r>
              <a:rPr lang="cs-CZ" sz="2800" b="1" dirty="0" smtClean="0"/>
              <a:t>1599, Vilnius</a:t>
            </a:r>
          </a:p>
          <a:p>
            <a:pPr algn="ctr"/>
            <a:endParaRPr lang="cs-CZ" sz="2800" dirty="0"/>
          </a:p>
          <a:p>
            <a:pPr algn="ctr"/>
            <a:r>
              <a:rPr lang="cs-CZ" sz="2800" dirty="0" smtClean="0"/>
              <a:t>Velmi důležitá je polská předmluva této postily. </a:t>
            </a:r>
          </a:p>
          <a:p>
            <a:pPr algn="ctr"/>
            <a:endParaRPr lang="cs-CZ" sz="2800" dirty="0" smtClean="0"/>
          </a:p>
          <a:p>
            <a:pPr algn="ctr"/>
            <a:r>
              <a:rPr lang="lt-LT" sz="2000" dirty="0" smtClean="0"/>
              <a:t>[</a:t>
            </a:r>
            <a:r>
              <a:rPr lang="cs-CZ" sz="2000" dirty="0" smtClean="0"/>
              <a:t>Následuje její četba, viz materiály v </a:t>
            </a:r>
            <a:r>
              <a:rPr lang="cs-CZ" sz="2000" dirty="0" err="1" smtClean="0"/>
              <a:t>ISu</a:t>
            </a:r>
            <a:r>
              <a:rPr lang="lt-LT" sz="2000" dirty="0" smtClean="0"/>
              <a:t>]</a:t>
            </a:r>
            <a:endParaRPr lang="cs-CZ" sz="2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024" y="798639"/>
            <a:ext cx="3942624" cy="605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0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581</Words>
  <Application>Microsoft Office PowerPoint</Application>
  <PresentationFormat>Širokoúhlá obrazovka</PresentationFormat>
  <Paragraphs>74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Motiv Office</vt:lpstr>
      <vt:lpstr>Pokračování literatury v Malé Litvě</vt:lpstr>
      <vt:lpstr>Pokračování literatury v Malé Litvě</vt:lpstr>
      <vt:lpstr>Pokračování literatury v Malé Litvě</vt:lpstr>
      <vt:lpstr>Příklad Bretkūnasova kázání</vt:lpstr>
      <vt:lpstr>Protireformace a jezuité</vt:lpstr>
      <vt:lpstr>Protireformace a jezuité</vt:lpstr>
      <vt:lpstr>První litevská kniha na Velké Litvě</vt:lpstr>
      <vt:lpstr>Druhá litevská kniha na Velké Litvě</vt:lpstr>
      <vt:lpstr>Druhá litevská kniha na Velké Litvě</vt:lpstr>
      <vt:lpstr>První dva litevské tisky na Velké Litvě</vt:lpstr>
    </vt:vector>
  </TitlesOfParts>
  <Company>FFMU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Vaidas Šeferis</dc:creator>
  <cp:lastModifiedBy>Vaidas Šeferis</cp:lastModifiedBy>
  <cp:revision>81</cp:revision>
  <dcterms:created xsi:type="dcterms:W3CDTF">2017-04-02T07:56:29Z</dcterms:created>
  <dcterms:modified xsi:type="dcterms:W3CDTF">2017-11-02T14:35:42Z</dcterms:modified>
</cp:coreProperties>
</file>