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8" r:id="rId22"/>
    <p:sldId id="275" r:id="rId23"/>
    <p:sldId id="277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24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3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36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77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37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08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86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02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50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05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4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462DE-0267-4FA9-98CE-6DB8B1C6D14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B0AC-19E1-4E7E-96CB-44E8BA0D9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99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POLYS&#201;MIE" TargetMode="External"/><Relationship Id="rId2" Type="http://schemas.openxmlformats.org/officeDocument/2006/relationships/hyperlink" Target="https://www.czechency.org/slovnik/HOMONYMI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CJA006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9. 10. 2019</a:t>
            </a:r>
          </a:p>
          <a:p>
            <a:r>
              <a:rPr lang="cs-CZ" dirty="0" smtClean="0"/>
              <a:t>Klára Osolsobě</a:t>
            </a:r>
          </a:p>
          <a:p>
            <a:r>
              <a:rPr lang="cs-CZ" dirty="0" err="1" smtClean="0"/>
              <a:t>osolsobe</a:t>
            </a:r>
            <a:r>
              <a:rPr lang="en-US" dirty="0" smtClean="0"/>
              <a:t>@phil.muni.cz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083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2b. Zatrhni případ rodové dublety.							bodů:3</a:t>
            </a:r>
            <a:endParaRPr lang="cs-CZ" dirty="0" smtClean="0"/>
          </a:p>
          <a:p>
            <a:r>
              <a:rPr lang="cs-CZ" dirty="0" smtClean="0"/>
              <a:t>a) </a:t>
            </a:r>
            <a:r>
              <a:rPr lang="cs-CZ" i="1" dirty="0" smtClean="0"/>
              <a:t>král královna</a:t>
            </a:r>
            <a:endParaRPr lang="cs-CZ" dirty="0" smtClean="0"/>
          </a:p>
          <a:p>
            <a:r>
              <a:rPr lang="cs-CZ" dirty="0" smtClean="0"/>
              <a:t>b) </a:t>
            </a:r>
            <a:r>
              <a:rPr lang="cs-CZ" i="1" dirty="0" smtClean="0"/>
              <a:t>sestra bratr</a:t>
            </a:r>
            <a:endParaRPr lang="cs-CZ" dirty="0" smtClean="0"/>
          </a:p>
          <a:p>
            <a:r>
              <a:rPr lang="cs-CZ" b="1" dirty="0" smtClean="0">
                <a:solidFill>
                  <a:srgbClr val="00B050"/>
                </a:solidFill>
              </a:rPr>
              <a:t>c) </a:t>
            </a:r>
            <a:r>
              <a:rPr lang="cs-CZ" b="1" i="1" dirty="0" smtClean="0">
                <a:solidFill>
                  <a:srgbClr val="00B050"/>
                </a:solidFill>
              </a:rPr>
              <a:t>kedluben kedlubna</a:t>
            </a:r>
            <a:endParaRPr lang="cs-CZ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250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Synkretismus je jev, kdy jsou dva různé gramatické významy vyjádřeny stejnou formou. Např. pádový: </a:t>
            </a:r>
            <a:r>
              <a:rPr lang="cs-CZ" i="1" dirty="0" smtClean="0"/>
              <a:t>ke/ve </a:t>
            </a:r>
            <a:r>
              <a:rPr lang="cs-CZ" b="1" i="1" dirty="0" smtClean="0"/>
              <a:t>stroji</a:t>
            </a:r>
            <a:r>
              <a:rPr lang="cs-CZ" i="1" dirty="0" smtClean="0"/>
              <a:t>. </a:t>
            </a:r>
            <a:r>
              <a:rPr lang="cs-CZ" dirty="0" smtClean="0"/>
              <a:t>Některé přístupy k </a:t>
            </a:r>
            <a:r>
              <a:rPr lang="cs-CZ" b="1" dirty="0" smtClean="0"/>
              <a:t>s.</a:t>
            </a:r>
            <a:r>
              <a:rPr lang="cs-CZ" dirty="0" smtClean="0"/>
              <a:t> se snaží rozlišit, kdy je formální shoda dílem náhody (v případě plnovýznamových jednotek se zde mluví o </a:t>
            </a:r>
            <a:r>
              <a:rPr lang="cs-CZ" dirty="0" smtClean="0">
                <a:hlinkClick r:id="rId2" tooltip="homonymie"/>
              </a:rPr>
              <a:t>homonymii</a:t>
            </a:r>
            <a:r>
              <a:rPr lang="cs-CZ" dirty="0" smtClean="0"/>
              <a:t>) a kdy se jedná o vztah systematický (v případě plnovýznamových lexikálních jednotek se tradičně hovoří o </a:t>
            </a:r>
            <a:r>
              <a:rPr lang="cs-CZ" dirty="0" smtClean="0">
                <a:hlinkClick r:id="rId3" tooltip="polysémie"/>
              </a:rPr>
              <a:t>polysémii</a:t>
            </a:r>
            <a:r>
              <a:rPr lang="cs-CZ" dirty="0" smtClean="0"/>
              <a:t>). Systematičnost </a:t>
            </a:r>
            <a:r>
              <a:rPr lang="cs-CZ" b="1" dirty="0" smtClean="0"/>
              <a:t>s.</a:t>
            </a:r>
            <a:r>
              <a:rPr lang="cs-CZ" dirty="0" smtClean="0"/>
              <a:t> dvou gramatických významů se projevuje např. tím, že daný </a:t>
            </a:r>
            <a:r>
              <a:rPr lang="cs-CZ" b="1" dirty="0" smtClean="0"/>
              <a:t>s.</a:t>
            </a:r>
            <a:r>
              <a:rPr lang="cs-CZ" dirty="0" smtClean="0"/>
              <a:t> je </a:t>
            </a:r>
            <a:r>
              <a:rPr lang="cs-CZ" dirty="0" err="1" smtClean="0"/>
              <a:t>replikovatelný</a:t>
            </a:r>
            <a:r>
              <a:rPr lang="cs-CZ" dirty="0" smtClean="0"/>
              <a:t> pro různé třídy lexikálních jednotek, a tím pádem pro různé alomorfy daného významu.  (Např. D/L </a:t>
            </a:r>
            <a:r>
              <a:rPr lang="cs-CZ" dirty="0" err="1" smtClean="0"/>
              <a:t>sg</a:t>
            </a:r>
            <a:r>
              <a:rPr lang="cs-CZ" dirty="0" smtClean="0"/>
              <a:t>. je </a:t>
            </a:r>
            <a:r>
              <a:rPr lang="cs-CZ" dirty="0" err="1" smtClean="0"/>
              <a:t>replikovatelný</a:t>
            </a:r>
            <a:r>
              <a:rPr lang="cs-CZ" dirty="0" smtClean="0"/>
              <a:t> ale N/I </a:t>
            </a:r>
            <a:r>
              <a:rPr lang="cs-CZ" dirty="0" err="1" smtClean="0"/>
              <a:t>pl</a:t>
            </a:r>
            <a:r>
              <a:rPr lang="cs-CZ" dirty="0" smtClean="0"/>
              <a:t>. živ. </a:t>
            </a:r>
            <a:r>
              <a:rPr lang="cs-CZ" dirty="0" err="1" smtClean="0"/>
              <a:t>Mask</a:t>
            </a:r>
            <a:r>
              <a:rPr lang="cs-CZ" dirty="0" smtClean="0"/>
              <a:t>. nikoli).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241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2d. Pádový synkretismus (homonymie) se v češtině vyskytuje	</a:t>
            </a:r>
            <a:endParaRPr lang="cs-CZ" dirty="0" smtClean="0"/>
          </a:p>
          <a:p>
            <a:r>
              <a:rPr lang="cs-CZ" dirty="0" smtClean="0"/>
              <a:t>a) v dativu a lokálu </a:t>
            </a:r>
            <a:r>
              <a:rPr lang="cs-CZ" dirty="0" err="1" smtClean="0"/>
              <a:t>pl</a:t>
            </a:r>
            <a:r>
              <a:rPr lang="cs-CZ" dirty="0" smtClean="0"/>
              <a:t>. substantiv </a:t>
            </a:r>
          </a:p>
          <a:p>
            <a:r>
              <a:rPr lang="cs-CZ" dirty="0" smtClean="0"/>
              <a:t>b) </a:t>
            </a:r>
            <a:r>
              <a:rPr lang="cs-CZ" b="1" dirty="0" smtClean="0">
                <a:solidFill>
                  <a:srgbClr val="00B050"/>
                </a:solidFill>
              </a:rPr>
              <a:t>v genitivu </a:t>
            </a:r>
            <a:r>
              <a:rPr lang="cs-CZ" b="1" dirty="0" err="1" smtClean="0">
                <a:solidFill>
                  <a:srgbClr val="00B050"/>
                </a:solidFill>
              </a:rPr>
              <a:t>sg</a:t>
            </a:r>
            <a:r>
              <a:rPr lang="cs-CZ" b="1" dirty="0" smtClean="0">
                <a:solidFill>
                  <a:srgbClr val="00B050"/>
                </a:solidFill>
              </a:rPr>
              <a:t>. a akuzativu </a:t>
            </a:r>
            <a:r>
              <a:rPr lang="cs-CZ" b="1" dirty="0" err="1" smtClean="0">
                <a:solidFill>
                  <a:srgbClr val="00B050"/>
                </a:solidFill>
              </a:rPr>
              <a:t>pl</a:t>
            </a:r>
            <a:r>
              <a:rPr lang="cs-CZ" b="1" dirty="0" smtClean="0">
                <a:solidFill>
                  <a:srgbClr val="00B050"/>
                </a:solidFill>
              </a:rPr>
              <a:t>. feminin (substantiv)</a:t>
            </a:r>
          </a:p>
          <a:p>
            <a:r>
              <a:rPr lang="cs-CZ" dirty="0" smtClean="0"/>
              <a:t>c) ve všech tvarech vzoru </a:t>
            </a:r>
            <a:r>
              <a:rPr lang="cs-CZ" i="1" dirty="0" smtClean="0"/>
              <a:t>stavení</a:t>
            </a:r>
            <a:r>
              <a:rPr lang="cs-CZ" b="1" dirty="0" smtClean="0"/>
              <a:t> </a:t>
            </a:r>
          </a:p>
          <a:p>
            <a:endParaRPr lang="cs-CZ" b="1" dirty="0"/>
          </a:p>
          <a:p>
            <a:r>
              <a:rPr lang="cs-CZ" b="1" dirty="0" smtClean="0"/>
              <a:t>2e. S kolika a kterými pády se pojí předložka </a:t>
            </a:r>
            <a:r>
              <a:rPr lang="cs-CZ" b="1" i="1" dirty="0" smtClean="0"/>
              <a:t>za</a:t>
            </a:r>
            <a:r>
              <a:rPr lang="cs-CZ" b="1" dirty="0" smtClean="0"/>
              <a:t>. Uveď příklady.	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Genitiv: </a:t>
            </a:r>
            <a:r>
              <a:rPr lang="cs-CZ" b="1" i="1" dirty="0">
                <a:solidFill>
                  <a:srgbClr val="00B050"/>
                </a:solidFill>
              </a:rPr>
              <a:t>To bylo ovšem ještě </a:t>
            </a:r>
            <a:r>
              <a:rPr lang="cs-CZ" b="1" i="1" u="sng" dirty="0">
                <a:solidFill>
                  <a:srgbClr val="00B050"/>
                </a:solidFill>
              </a:rPr>
              <a:t>za dob</a:t>
            </a:r>
            <a:r>
              <a:rPr lang="cs-CZ" b="1" i="1" dirty="0">
                <a:solidFill>
                  <a:srgbClr val="00B050"/>
                </a:solidFill>
              </a:rPr>
              <a:t>, kdy se v biografech promítaly týdeníky a animované filmy.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Akuzativ</a:t>
            </a:r>
            <a:r>
              <a:rPr lang="cs-CZ" b="1" i="1" dirty="0">
                <a:solidFill>
                  <a:srgbClr val="00B050"/>
                </a:solidFill>
              </a:rPr>
              <a:t>: Bomba vybuchne </a:t>
            </a:r>
            <a:r>
              <a:rPr lang="cs-CZ" b="1" i="1" u="sng" dirty="0">
                <a:solidFill>
                  <a:srgbClr val="00B050"/>
                </a:solidFill>
              </a:rPr>
              <a:t>za hodinu</a:t>
            </a:r>
            <a:r>
              <a:rPr lang="cs-CZ" b="1" i="1" dirty="0">
                <a:solidFill>
                  <a:srgbClr val="00B05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Instrumentál: </a:t>
            </a:r>
            <a:r>
              <a:rPr lang="cs-CZ" b="1" i="1" dirty="0">
                <a:solidFill>
                  <a:srgbClr val="00B050"/>
                </a:solidFill>
              </a:rPr>
              <a:t>Zavřela </a:t>
            </a:r>
            <a:r>
              <a:rPr lang="cs-CZ" b="1" i="1" u="sng" dirty="0">
                <a:solidFill>
                  <a:srgbClr val="00B050"/>
                </a:solidFill>
              </a:rPr>
              <a:t>za sebou </a:t>
            </a:r>
            <a:r>
              <a:rPr lang="cs-CZ" b="1" i="1" dirty="0">
                <a:solidFill>
                  <a:srgbClr val="00B050"/>
                </a:solidFill>
              </a:rPr>
              <a:t>dveře.</a:t>
            </a:r>
          </a:p>
          <a:p>
            <a:endParaRPr lang="cs-CZ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41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Flexe substantiv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3a. Jednou z opozic českých flektivních typů je protiklad tvrdý x měkký. U kterých substantivních flektivních typů nemůžeme tuto opozici dost dobře aplikovat a proč?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3b. Pravidla distribuce variantních koncovek genitivu plurálu maskulin neživotných (uveď příklady):				</a:t>
            </a:r>
            <a:endParaRPr lang="cs-CZ" b="1" dirty="0" smtClean="0"/>
          </a:p>
          <a:p>
            <a:r>
              <a:rPr lang="cs-CZ" dirty="0" smtClean="0"/>
              <a:t>a</a:t>
            </a:r>
            <a:r>
              <a:rPr lang="cs-CZ" dirty="0"/>
              <a:t>) se řídí zakončením kmene</a:t>
            </a:r>
          </a:p>
          <a:p>
            <a:r>
              <a:rPr lang="cs-CZ" dirty="0"/>
              <a:t>b) příslušností k propriím</a:t>
            </a:r>
          </a:p>
          <a:p>
            <a:r>
              <a:rPr lang="cs-CZ" dirty="0"/>
              <a:t>c) jsou podmíněna </a:t>
            </a:r>
            <a:r>
              <a:rPr lang="cs-CZ" dirty="0" smtClean="0"/>
              <a:t>lexikálně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608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Flexe substantiv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3c. Ve kterých pádech flexe neživotných maskulin dochází v češtině k hláskovým alternacím kmene? (Uveďte příklady.)						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3d. Uveďte pravidlo, podle něhož se v češtině distribuuje koncovka -é  v nominativu plurálu vzoru </a:t>
            </a:r>
            <a:r>
              <a:rPr lang="cs-CZ" b="1" i="1" dirty="0" smtClean="0"/>
              <a:t>muž</a:t>
            </a:r>
            <a:r>
              <a:rPr lang="cs-CZ" b="1" dirty="0" smtClean="0"/>
              <a:t>.							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78857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Flexe substantiv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3e. V genitivu  </a:t>
            </a:r>
            <a:r>
              <a:rPr lang="cs-CZ" b="1" dirty="0" err="1" smtClean="0"/>
              <a:t>pl</a:t>
            </a:r>
            <a:r>
              <a:rPr lang="cs-CZ" b="1" dirty="0" smtClean="0"/>
              <a:t>. dochází u některých substantiv skloňovaných podle vzoru žena k alternaci </a:t>
            </a:r>
            <a:r>
              <a:rPr lang="cs-CZ" b="1" i="1" dirty="0" smtClean="0"/>
              <a:t>0/e </a:t>
            </a:r>
            <a:r>
              <a:rPr lang="cs-CZ" b="1" dirty="0" smtClean="0"/>
              <a:t>ve kmeni (</a:t>
            </a:r>
            <a:r>
              <a:rPr lang="cs-CZ" b="1" i="1" dirty="0" smtClean="0"/>
              <a:t>kostka&gt;kost</a:t>
            </a:r>
            <a:r>
              <a:rPr lang="cs-CZ" b="1" dirty="0" smtClean="0"/>
              <a:t>e</a:t>
            </a:r>
            <a:r>
              <a:rPr lang="cs-CZ" b="1" i="1" dirty="0" smtClean="0"/>
              <a:t>k</a:t>
            </a:r>
            <a:r>
              <a:rPr lang="cs-CZ" b="1" dirty="0" smtClean="0"/>
              <a:t> ale např. </a:t>
            </a:r>
            <a:r>
              <a:rPr lang="cs-CZ" b="1" i="1" dirty="0" smtClean="0"/>
              <a:t>dýka&gt;dýk, konzerva&gt;konzerv</a:t>
            </a:r>
            <a:r>
              <a:rPr lang="cs-CZ" b="1" dirty="0" smtClean="0"/>
              <a:t>). Existuje formální pravidlo, kterým lze popsat případy, kdy je tato alternace obligatorní?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 </a:t>
            </a:r>
          </a:p>
          <a:p>
            <a:r>
              <a:rPr lang="cs-CZ" b="1" dirty="0" smtClean="0"/>
              <a:t>3f. Uveďte pravidlo, podle něhož se v češtině distribuují koncovky -u/-e u vokativu </a:t>
            </a:r>
            <a:r>
              <a:rPr lang="cs-CZ" b="1" dirty="0" err="1" smtClean="0"/>
              <a:t>sg</a:t>
            </a:r>
            <a:r>
              <a:rPr lang="cs-CZ" b="1" dirty="0" smtClean="0"/>
              <a:t>. vzoru </a:t>
            </a:r>
            <a:r>
              <a:rPr lang="cs-CZ" b="1" i="1" dirty="0" smtClean="0"/>
              <a:t>pán</a:t>
            </a:r>
            <a:r>
              <a:rPr lang="cs-CZ" b="1" dirty="0" smtClean="0"/>
              <a:t>.									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3g. U vokativu </a:t>
            </a:r>
            <a:r>
              <a:rPr lang="cs-CZ" b="1" dirty="0" err="1" smtClean="0"/>
              <a:t>sg</a:t>
            </a:r>
            <a:r>
              <a:rPr lang="cs-CZ" b="1" dirty="0" smtClean="0"/>
              <a:t>. vzoru </a:t>
            </a:r>
            <a:r>
              <a:rPr lang="cs-CZ" b="1" i="1" dirty="0" smtClean="0"/>
              <a:t>muž</a:t>
            </a:r>
            <a:r>
              <a:rPr lang="cs-CZ" b="1" dirty="0" smtClean="0"/>
              <a:t> mají některá substantiva skloňovaná podle tohoto vzoru koncovku   -e. Koncovku –e mají ve </a:t>
            </a:r>
            <a:r>
              <a:rPr lang="cs-CZ" b="1" dirty="0" err="1" smtClean="0"/>
              <a:t>vok</a:t>
            </a:r>
            <a:r>
              <a:rPr lang="cs-CZ" b="1" dirty="0" smtClean="0"/>
              <a:t>. </a:t>
            </a:r>
            <a:r>
              <a:rPr lang="cs-CZ" b="1" dirty="0" err="1" smtClean="0"/>
              <a:t>sg</a:t>
            </a:r>
            <a:r>
              <a:rPr lang="cs-CZ" b="1" dirty="0" smtClean="0"/>
              <a:t>. rovněž substantiva skloňovaná podle vzoru </a:t>
            </a:r>
            <a:r>
              <a:rPr lang="cs-CZ" b="1" i="1" dirty="0" smtClean="0"/>
              <a:t>soudce</a:t>
            </a:r>
            <a:r>
              <a:rPr lang="cs-CZ" b="1" dirty="0" smtClean="0"/>
              <a:t>. Čím se tato dvě </a:t>
            </a:r>
            <a:r>
              <a:rPr lang="cs-CZ" b="1" i="1" dirty="0" smtClean="0"/>
              <a:t>–e</a:t>
            </a:r>
            <a:r>
              <a:rPr lang="cs-CZ" b="1" dirty="0" smtClean="0"/>
              <a:t> liší?			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063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3a. Jednou z opozic českých flektivních typů je protiklad tvrdý x měkký. U kterých substantivních flektivních typů nemůžeme tuto opozici dost dobře aplikovat a proč?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Jde o vzory feminin </a:t>
            </a:r>
            <a:r>
              <a:rPr lang="cs-CZ" i="1" dirty="0" smtClean="0">
                <a:solidFill>
                  <a:srgbClr val="00B050"/>
                </a:solidFill>
              </a:rPr>
              <a:t>píseň </a:t>
            </a:r>
            <a:r>
              <a:rPr lang="cs-CZ" dirty="0" smtClean="0">
                <a:solidFill>
                  <a:srgbClr val="00B050"/>
                </a:solidFill>
              </a:rPr>
              <a:t>a </a:t>
            </a:r>
            <a:r>
              <a:rPr lang="cs-CZ" i="1" dirty="0" smtClean="0">
                <a:solidFill>
                  <a:srgbClr val="00B050"/>
                </a:solidFill>
              </a:rPr>
              <a:t>kost</a:t>
            </a:r>
            <a:r>
              <a:rPr lang="cs-CZ" dirty="0" smtClean="0">
                <a:solidFill>
                  <a:srgbClr val="00B050"/>
                </a:solidFill>
              </a:rPr>
              <a:t> a neuter </a:t>
            </a:r>
            <a:r>
              <a:rPr lang="cs-CZ" i="1" dirty="0" smtClean="0">
                <a:solidFill>
                  <a:srgbClr val="00B050"/>
                </a:solidFill>
              </a:rPr>
              <a:t>kuře </a:t>
            </a:r>
            <a:r>
              <a:rPr lang="cs-CZ" dirty="0" smtClean="0">
                <a:solidFill>
                  <a:srgbClr val="00B050"/>
                </a:solidFill>
              </a:rPr>
              <a:t>a </a:t>
            </a:r>
            <a:r>
              <a:rPr lang="cs-CZ" i="1" dirty="0" smtClean="0">
                <a:solidFill>
                  <a:srgbClr val="00B050"/>
                </a:solidFill>
              </a:rPr>
              <a:t>stavení. </a:t>
            </a:r>
            <a:r>
              <a:rPr lang="cs-CZ" dirty="0" smtClean="0">
                <a:solidFill>
                  <a:srgbClr val="00B050"/>
                </a:solidFill>
              </a:rPr>
              <a:t>Typ </a:t>
            </a:r>
            <a:r>
              <a:rPr lang="cs-CZ" i="1" dirty="0" smtClean="0">
                <a:solidFill>
                  <a:srgbClr val="00B050"/>
                </a:solidFill>
              </a:rPr>
              <a:t>píseň </a:t>
            </a:r>
            <a:r>
              <a:rPr lang="cs-CZ" dirty="0" smtClean="0">
                <a:solidFill>
                  <a:srgbClr val="00B050"/>
                </a:solidFill>
              </a:rPr>
              <a:t>je odvozený od měkkého typu </a:t>
            </a:r>
            <a:r>
              <a:rPr lang="cs-CZ" i="1" dirty="0" smtClean="0">
                <a:solidFill>
                  <a:srgbClr val="00B050"/>
                </a:solidFill>
              </a:rPr>
              <a:t>růže</a:t>
            </a:r>
            <a:r>
              <a:rPr lang="cs-CZ" dirty="0" smtClean="0">
                <a:solidFill>
                  <a:srgbClr val="00B050"/>
                </a:solidFill>
              </a:rPr>
              <a:t> pouze N. a </a:t>
            </a:r>
            <a:r>
              <a:rPr lang="cs-CZ" dirty="0" err="1" smtClean="0">
                <a:solidFill>
                  <a:srgbClr val="00B050"/>
                </a:solidFill>
              </a:rPr>
              <a:t>A</a:t>
            </a:r>
            <a:r>
              <a:rPr lang="cs-CZ" dirty="0" smtClean="0">
                <a:solidFill>
                  <a:srgbClr val="00B050"/>
                </a:solidFill>
              </a:rPr>
              <a:t>. </a:t>
            </a:r>
            <a:r>
              <a:rPr lang="cs-CZ" dirty="0" err="1" smtClean="0">
                <a:solidFill>
                  <a:srgbClr val="00B050"/>
                </a:solidFill>
              </a:rPr>
              <a:t>sg</a:t>
            </a:r>
            <a:r>
              <a:rPr lang="cs-CZ" dirty="0" smtClean="0">
                <a:solidFill>
                  <a:srgbClr val="00B050"/>
                </a:solidFill>
              </a:rPr>
              <a:t>. má tvary podle </a:t>
            </a:r>
            <a:r>
              <a:rPr lang="cs-CZ" i="1" dirty="0" smtClean="0">
                <a:solidFill>
                  <a:srgbClr val="00B050"/>
                </a:solidFill>
              </a:rPr>
              <a:t>kost</a:t>
            </a:r>
            <a:r>
              <a:rPr lang="cs-CZ" dirty="0" smtClean="0">
                <a:solidFill>
                  <a:srgbClr val="00B050"/>
                </a:solidFill>
              </a:rPr>
              <a:t>. Velká část substantiv ovšem kolísá mezi vzory </a:t>
            </a:r>
            <a:r>
              <a:rPr lang="cs-CZ" i="1" dirty="0" smtClean="0">
                <a:solidFill>
                  <a:srgbClr val="00B050"/>
                </a:solidFill>
              </a:rPr>
              <a:t>píseň </a:t>
            </a:r>
            <a:r>
              <a:rPr lang="cs-CZ" dirty="0" smtClean="0">
                <a:solidFill>
                  <a:srgbClr val="00B050"/>
                </a:solidFill>
              </a:rPr>
              <a:t>a </a:t>
            </a:r>
            <a:r>
              <a:rPr lang="cs-CZ" i="1" dirty="0" smtClean="0">
                <a:solidFill>
                  <a:srgbClr val="00B050"/>
                </a:solidFill>
              </a:rPr>
              <a:t>kost</a:t>
            </a:r>
            <a:r>
              <a:rPr lang="cs-CZ" dirty="0" smtClean="0">
                <a:solidFill>
                  <a:srgbClr val="00B050"/>
                </a:solidFill>
              </a:rPr>
              <a:t>. Vzor </a:t>
            </a:r>
            <a:r>
              <a:rPr lang="cs-CZ" i="1" dirty="0" smtClean="0">
                <a:solidFill>
                  <a:srgbClr val="00B050"/>
                </a:solidFill>
              </a:rPr>
              <a:t>kost </a:t>
            </a:r>
            <a:r>
              <a:rPr lang="cs-CZ" dirty="0" smtClean="0">
                <a:solidFill>
                  <a:srgbClr val="00B050"/>
                </a:solidFill>
              </a:rPr>
              <a:t>stojí mimo, jde o bývalou i-kmenovou flexi, bez kolísání jsou pouze utvořená slova/názvy vlastností na </a:t>
            </a:r>
            <a:r>
              <a:rPr lang="cs-CZ" i="1" dirty="0" smtClean="0">
                <a:solidFill>
                  <a:srgbClr val="00B050"/>
                </a:solidFill>
              </a:rPr>
              <a:t>–</a:t>
            </a:r>
            <a:r>
              <a:rPr lang="cs-CZ" i="1" dirty="0" err="1" smtClean="0">
                <a:solidFill>
                  <a:srgbClr val="00B050"/>
                </a:solidFill>
              </a:rPr>
              <a:t>ost</a:t>
            </a:r>
            <a:r>
              <a:rPr lang="cs-CZ" dirty="0" smtClean="0">
                <a:solidFill>
                  <a:srgbClr val="00B050"/>
                </a:solidFill>
              </a:rPr>
              <a:t>. Vzor </a:t>
            </a:r>
            <a:r>
              <a:rPr lang="cs-CZ" i="1" dirty="0" smtClean="0">
                <a:solidFill>
                  <a:srgbClr val="00B050"/>
                </a:solidFill>
              </a:rPr>
              <a:t>kuře </a:t>
            </a:r>
            <a:r>
              <a:rPr lang="cs-CZ" dirty="0" smtClean="0">
                <a:solidFill>
                  <a:srgbClr val="00B050"/>
                </a:solidFill>
              </a:rPr>
              <a:t>stojí mimo, jde o bývalý souhláskový kmen, většinou se podle tohoto vzoru skloňují utvořená slova/názvy mláďat. Podobně podle vzoru </a:t>
            </a:r>
            <a:r>
              <a:rPr lang="cs-CZ" i="1" dirty="0" smtClean="0">
                <a:solidFill>
                  <a:srgbClr val="00B050"/>
                </a:solidFill>
              </a:rPr>
              <a:t>stavení </a:t>
            </a:r>
            <a:r>
              <a:rPr lang="cs-CZ" dirty="0" smtClean="0">
                <a:solidFill>
                  <a:srgbClr val="00B050"/>
                </a:solidFill>
              </a:rPr>
              <a:t>se skloňují dějová jména tvořená pravidelně a neomezeně (produktivně) od  sloves.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142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3b. Pravidla distribuce variantních koncovek genitivu plurálu maskulin neživotných (uveď příklady):</a:t>
            </a:r>
            <a:r>
              <a:rPr lang="cs-CZ" b="1" u="sng" dirty="0" smtClean="0">
                <a:solidFill>
                  <a:srgbClr val="00B050"/>
                </a:solidFill>
              </a:rPr>
              <a:t>	-ů/-0	</a:t>
            </a:r>
            <a:r>
              <a:rPr lang="cs-CZ" b="1" dirty="0" smtClean="0"/>
              <a:t>		</a:t>
            </a:r>
          </a:p>
          <a:p>
            <a:r>
              <a:rPr lang="cs-CZ" dirty="0" smtClean="0"/>
              <a:t>a) se řídí zakončením kmene</a:t>
            </a:r>
          </a:p>
          <a:p>
            <a:r>
              <a:rPr lang="cs-CZ" dirty="0" smtClean="0"/>
              <a:t>b) příslušností k propriím</a:t>
            </a:r>
          </a:p>
          <a:p>
            <a:r>
              <a:rPr lang="cs-CZ" dirty="0" smtClean="0"/>
              <a:t>c) </a:t>
            </a:r>
            <a:r>
              <a:rPr lang="cs-CZ" b="1" u="sng" dirty="0" smtClean="0">
                <a:solidFill>
                  <a:srgbClr val="00B050"/>
                </a:solidFill>
              </a:rPr>
              <a:t>jsou podmíněna lexikálně</a:t>
            </a:r>
            <a:r>
              <a:rPr lang="cs-CZ" dirty="0" smtClean="0"/>
              <a:t> (přestože jde velice často o propria, a to </a:t>
            </a:r>
            <a:r>
              <a:rPr lang="cs-CZ" dirty="0" err="1" smtClean="0"/>
              <a:t>plurália</a:t>
            </a:r>
            <a:r>
              <a:rPr lang="cs-CZ" dirty="0" smtClean="0"/>
              <a:t> tantum :</a:t>
            </a:r>
            <a:r>
              <a:rPr lang="cs-CZ" b="1" i="1" dirty="0" smtClean="0">
                <a:solidFill>
                  <a:srgbClr val="00B050"/>
                </a:solidFill>
              </a:rPr>
              <a:t>Louny/Loun, Vary/Var </a:t>
            </a:r>
            <a:r>
              <a:rPr lang="cs-CZ" b="1" dirty="0" smtClean="0">
                <a:solidFill>
                  <a:srgbClr val="00B050"/>
                </a:solidFill>
              </a:rPr>
              <a:t>i </a:t>
            </a:r>
            <a:r>
              <a:rPr lang="cs-CZ" b="1" i="1" dirty="0" smtClean="0">
                <a:solidFill>
                  <a:srgbClr val="00B050"/>
                </a:solidFill>
              </a:rPr>
              <a:t>Varů, Budějovice/Budějovic, …</a:t>
            </a:r>
            <a:r>
              <a:rPr lang="cs-CZ" b="1" dirty="0" smtClean="0">
                <a:solidFill>
                  <a:srgbClr val="00B050"/>
                </a:solidFill>
              </a:rPr>
              <a:t>, </a:t>
            </a:r>
            <a:r>
              <a:rPr lang="cs-CZ" dirty="0" smtClean="0"/>
              <a:t>vyskytují se i apelativa: </a:t>
            </a:r>
            <a:r>
              <a:rPr lang="cs-CZ" b="1" i="1" dirty="0" smtClean="0">
                <a:solidFill>
                  <a:srgbClr val="00B050"/>
                </a:solidFill>
              </a:rPr>
              <a:t>peníze/peněz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709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974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3c. Ve kterých pádech flexe neživotných maskulin dochází v češtině k hláskovým alternacím kmene? (Uveďte příklady.)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V </a:t>
            </a:r>
            <a:r>
              <a:rPr lang="cs-CZ" b="1" dirty="0" smtClean="0">
                <a:solidFill>
                  <a:srgbClr val="00B050"/>
                </a:solidFill>
              </a:rPr>
              <a:t>lokálu </a:t>
            </a:r>
            <a:r>
              <a:rPr lang="cs-CZ" b="1" dirty="0" err="1" smtClean="0">
                <a:solidFill>
                  <a:srgbClr val="00B050"/>
                </a:solidFill>
              </a:rPr>
              <a:t>sg</a:t>
            </a:r>
            <a:r>
              <a:rPr lang="cs-CZ" b="1" dirty="0" smtClean="0">
                <a:solidFill>
                  <a:srgbClr val="00B050"/>
                </a:solidFill>
              </a:rPr>
              <a:t>. </a:t>
            </a:r>
            <a:r>
              <a:rPr lang="cs-CZ" b="1" i="1" dirty="0" smtClean="0">
                <a:solidFill>
                  <a:srgbClr val="00B050"/>
                </a:solidFill>
              </a:rPr>
              <a:t>(v potoku/potoce, v kožichu/v </a:t>
            </a:r>
            <a:r>
              <a:rPr lang="cs-CZ" b="1" i="1" dirty="0" err="1" smtClean="0">
                <a:solidFill>
                  <a:srgbClr val="00B050"/>
                </a:solidFill>
              </a:rPr>
              <a:t>kožiše</a:t>
            </a:r>
            <a:r>
              <a:rPr lang="cs-CZ" b="1" i="1" dirty="0" smtClean="0">
                <a:solidFill>
                  <a:srgbClr val="00B050"/>
                </a:solidFill>
              </a:rPr>
              <a:t>, v klášteru/v klášteře, v oknu/v okně, na hřbetu/na hřbetě, v případu/ v případě)</a:t>
            </a:r>
            <a:r>
              <a:rPr lang="cs-CZ" b="1" dirty="0" smtClean="0">
                <a:solidFill>
                  <a:srgbClr val="00B050"/>
                </a:solidFill>
              </a:rPr>
              <a:t> i </a:t>
            </a:r>
            <a:r>
              <a:rPr lang="cs-CZ" b="1" dirty="0" err="1" smtClean="0">
                <a:solidFill>
                  <a:srgbClr val="00B050"/>
                </a:solidFill>
              </a:rPr>
              <a:t>pl</a:t>
            </a:r>
            <a:r>
              <a:rPr lang="cs-CZ" b="1" dirty="0" smtClean="0">
                <a:solidFill>
                  <a:srgbClr val="00B050"/>
                </a:solidFill>
              </a:rPr>
              <a:t>. (</a:t>
            </a:r>
            <a:r>
              <a:rPr lang="cs-CZ" b="1" i="1" dirty="0" smtClean="0">
                <a:solidFill>
                  <a:srgbClr val="00B050"/>
                </a:solidFill>
              </a:rPr>
              <a:t>v potocích/v potokách, …</a:t>
            </a:r>
            <a:r>
              <a:rPr lang="cs-CZ" b="1" dirty="0" smtClean="0">
                <a:solidFill>
                  <a:srgbClr val="00B050"/>
                </a:solidFill>
              </a:rPr>
              <a:t>)</a:t>
            </a:r>
            <a:r>
              <a:rPr lang="cs-CZ" b="1" dirty="0" smtClean="0"/>
              <a:t>					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3d. Uveďte pravidlo, podle něhož se v češtině distribuuje koncovka -é  v nominativu plurálu vzoru </a:t>
            </a:r>
            <a:r>
              <a:rPr lang="cs-CZ" b="1" i="1" dirty="0" smtClean="0"/>
              <a:t>muž</a:t>
            </a:r>
            <a:r>
              <a:rPr lang="cs-CZ" b="1" dirty="0" smtClean="0"/>
              <a:t>.	</a:t>
            </a:r>
            <a:r>
              <a:rPr lang="cs-CZ" dirty="0" smtClean="0">
                <a:solidFill>
                  <a:srgbClr val="00B050"/>
                </a:solidFill>
              </a:rPr>
              <a:t>Tuto variantu mají substantiva tvořená ze sloves  </a:t>
            </a:r>
            <a:r>
              <a:rPr lang="cs-CZ" b="1" dirty="0" smtClean="0">
                <a:solidFill>
                  <a:srgbClr val="00B050"/>
                </a:solidFill>
              </a:rPr>
              <a:t>příponou </a:t>
            </a:r>
            <a:r>
              <a:rPr lang="cs-CZ" b="1" i="1" dirty="0" smtClean="0">
                <a:solidFill>
                  <a:srgbClr val="00B050"/>
                </a:solidFill>
              </a:rPr>
              <a:t>–tel </a:t>
            </a:r>
            <a:r>
              <a:rPr lang="cs-CZ" dirty="0">
                <a:solidFill>
                  <a:srgbClr val="00B050"/>
                </a:solidFill>
              </a:rPr>
              <a:t>(</a:t>
            </a:r>
            <a:r>
              <a:rPr lang="cs-CZ" dirty="0" smtClean="0">
                <a:solidFill>
                  <a:srgbClr val="00B050"/>
                </a:solidFill>
              </a:rPr>
              <a:t>označují osoby podle činnosti): </a:t>
            </a:r>
            <a:r>
              <a:rPr lang="cs-CZ" i="1" dirty="0" smtClean="0">
                <a:solidFill>
                  <a:srgbClr val="00B050"/>
                </a:solidFill>
              </a:rPr>
              <a:t>učitelé, chovatelé, … </a:t>
            </a:r>
            <a:r>
              <a:rPr lang="cs-CZ" dirty="0" smtClean="0">
                <a:solidFill>
                  <a:srgbClr val="00B050"/>
                </a:solidFill>
              </a:rPr>
              <a:t> a dále substantiva </a:t>
            </a:r>
            <a:r>
              <a:rPr lang="cs-CZ" b="1" i="1" dirty="0" smtClean="0">
                <a:solidFill>
                  <a:srgbClr val="00B050"/>
                </a:solidFill>
              </a:rPr>
              <a:t>anděl</a:t>
            </a:r>
            <a:r>
              <a:rPr lang="cs-CZ" dirty="0" smtClean="0">
                <a:solidFill>
                  <a:srgbClr val="00B050"/>
                </a:solidFill>
              </a:rPr>
              <a:t> a </a:t>
            </a:r>
            <a:r>
              <a:rPr lang="cs-CZ" b="1" i="1" dirty="0" smtClean="0">
                <a:solidFill>
                  <a:srgbClr val="00B050"/>
                </a:solidFill>
              </a:rPr>
              <a:t>manžel</a:t>
            </a:r>
            <a:r>
              <a:rPr lang="cs-CZ" dirty="0" smtClean="0">
                <a:solidFill>
                  <a:srgbClr val="00B050"/>
                </a:solidFill>
              </a:rPr>
              <a:t>, která kolísají mezi tvrdou a měkkou flexí.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671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3e. V genitivu  </a:t>
            </a:r>
            <a:r>
              <a:rPr lang="cs-CZ" b="1" dirty="0" err="1" smtClean="0"/>
              <a:t>pl</a:t>
            </a:r>
            <a:r>
              <a:rPr lang="cs-CZ" b="1" dirty="0" smtClean="0"/>
              <a:t>. dochází u některých substantiv skloňovaných podle vzoru žena k alternaci </a:t>
            </a:r>
            <a:r>
              <a:rPr lang="cs-CZ" b="1" i="1" dirty="0" smtClean="0"/>
              <a:t>0/e </a:t>
            </a:r>
            <a:r>
              <a:rPr lang="cs-CZ" b="1" dirty="0" smtClean="0"/>
              <a:t>ve kmeni (</a:t>
            </a:r>
            <a:r>
              <a:rPr lang="cs-CZ" b="1" i="1" dirty="0" smtClean="0"/>
              <a:t>kostka&gt;kost</a:t>
            </a:r>
            <a:r>
              <a:rPr lang="cs-CZ" b="1" dirty="0" smtClean="0"/>
              <a:t>e</a:t>
            </a:r>
            <a:r>
              <a:rPr lang="cs-CZ" b="1" i="1" dirty="0" smtClean="0"/>
              <a:t>k</a:t>
            </a:r>
            <a:r>
              <a:rPr lang="cs-CZ" b="1" dirty="0" smtClean="0"/>
              <a:t> ale např. </a:t>
            </a:r>
            <a:r>
              <a:rPr lang="cs-CZ" b="1" i="1" dirty="0" smtClean="0"/>
              <a:t>dýka&gt;dýk, konzerva&gt;konzerv</a:t>
            </a:r>
            <a:r>
              <a:rPr lang="cs-CZ" b="1" dirty="0" smtClean="0"/>
              <a:t>). Existuje formální pravidlo, kterým lze popsat případy, kdy je tato alternace obligatorní?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 </a:t>
            </a:r>
            <a:r>
              <a:rPr lang="cs-CZ" dirty="0" smtClean="0">
                <a:solidFill>
                  <a:srgbClr val="00B050"/>
                </a:solidFill>
              </a:rPr>
              <a:t>Ano, existuje. Obligatorní je v případě heteromorfního </a:t>
            </a:r>
            <a:r>
              <a:rPr lang="cs-CZ" i="1" dirty="0" smtClean="0">
                <a:solidFill>
                  <a:srgbClr val="00B050"/>
                </a:solidFill>
              </a:rPr>
              <a:t>konsonantické skupiny</a:t>
            </a:r>
            <a:r>
              <a:rPr lang="cs-CZ" dirty="0" smtClean="0">
                <a:solidFill>
                  <a:srgbClr val="00B050"/>
                </a:solidFill>
              </a:rPr>
              <a:t> a dále tehdy, je-li poslední konsonant sonora. Takže např.: </a:t>
            </a:r>
            <a:r>
              <a:rPr lang="cs-CZ" i="1" dirty="0" smtClean="0">
                <a:solidFill>
                  <a:srgbClr val="00B050"/>
                </a:solidFill>
              </a:rPr>
              <a:t>hokej-</a:t>
            </a:r>
            <a:r>
              <a:rPr lang="cs-CZ" i="1" dirty="0" err="1" smtClean="0">
                <a:solidFill>
                  <a:srgbClr val="00B050"/>
                </a:solidFill>
              </a:rPr>
              <a:t>ka</a:t>
            </a:r>
            <a:r>
              <a:rPr lang="cs-CZ" i="1" dirty="0" smtClean="0">
                <a:solidFill>
                  <a:srgbClr val="00B050"/>
                </a:solidFill>
              </a:rPr>
              <a:t>/hokej-</a:t>
            </a:r>
            <a:r>
              <a:rPr lang="cs-CZ" i="1" dirty="0" err="1" smtClean="0">
                <a:solidFill>
                  <a:srgbClr val="00B050"/>
                </a:solidFill>
              </a:rPr>
              <a:t>ek</a:t>
            </a:r>
            <a:r>
              <a:rPr lang="cs-CZ" i="1" dirty="0" smtClean="0">
                <a:solidFill>
                  <a:srgbClr val="00B050"/>
                </a:solidFill>
              </a:rPr>
              <a:t> × </a:t>
            </a:r>
            <a:r>
              <a:rPr lang="cs-CZ" i="1" dirty="0" err="1" smtClean="0">
                <a:solidFill>
                  <a:srgbClr val="00B050"/>
                </a:solidFill>
              </a:rPr>
              <a:t>žvejka</a:t>
            </a:r>
            <a:r>
              <a:rPr lang="cs-CZ" i="1" dirty="0" smtClean="0">
                <a:solidFill>
                  <a:srgbClr val="00B050"/>
                </a:solidFill>
              </a:rPr>
              <a:t>/</a:t>
            </a:r>
            <a:r>
              <a:rPr lang="cs-CZ" i="1" dirty="0" err="1" smtClean="0">
                <a:solidFill>
                  <a:srgbClr val="00B050"/>
                </a:solidFill>
              </a:rPr>
              <a:t>žvejk</a:t>
            </a:r>
            <a:r>
              <a:rPr lang="cs-CZ" i="1" dirty="0" smtClean="0">
                <a:solidFill>
                  <a:srgbClr val="00B050"/>
                </a:solidFill>
              </a:rPr>
              <a:t>, karta/</a:t>
            </a:r>
            <a:r>
              <a:rPr lang="cs-CZ" i="1" dirty="0" err="1" smtClean="0">
                <a:solidFill>
                  <a:srgbClr val="00B050"/>
                </a:solidFill>
              </a:rPr>
              <a:t>kart</a:t>
            </a:r>
            <a:r>
              <a:rPr lang="cs-CZ" i="1" dirty="0" smtClean="0">
                <a:solidFill>
                  <a:srgbClr val="00B050"/>
                </a:solidFill>
              </a:rPr>
              <a:t>/karet </a:t>
            </a:r>
            <a:r>
              <a:rPr lang="cs-CZ" i="1" dirty="0">
                <a:solidFill>
                  <a:srgbClr val="00B050"/>
                </a:solidFill>
              </a:rPr>
              <a:t>×  </a:t>
            </a:r>
            <a:r>
              <a:rPr lang="cs-CZ" i="1" dirty="0" smtClean="0">
                <a:solidFill>
                  <a:srgbClr val="00B050"/>
                </a:solidFill>
              </a:rPr>
              <a:t>cihla/cihel.</a:t>
            </a:r>
            <a:endParaRPr lang="cs-CZ" i="1" dirty="0">
              <a:solidFill>
                <a:srgbClr val="00B050"/>
              </a:solidFill>
            </a:endParaRPr>
          </a:p>
          <a:p>
            <a:r>
              <a:rPr lang="cs-CZ" b="1" dirty="0" smtClean="0"/>
              <a:t>3f. Uveďte pravidlo, podle něhož se v češtině distribuují koncovky -u/-e u vokativu </a:t>
            </a:r>
            <a:r>
              <a:rPr lang="cs-CZ" b="1" dirty="0" err="1" smtClean="0"/>
              <a:t>sg</a:t>
            </a:r>
            <a:r>
              <a:rPr lang="cs-CZ" b="1" dirty="0" smtClean="0"/>
              <a:t>. vzoru </a:t>
            </a:r>
            <a:r>
              <a:rPr lang="cs-CZ" b="1" i="1" dirty="0" smtClean="0"/>
              <a:t>pán</a:t>
            </a:r>
            <a:r>
              <a:rPr lang="cs-CZ" b="1" dirty="0" smtClean="0"/>
              <a:t>.						</a:t>
            </a:r>
            <a:endParaRPr lang="cs-CZ" b="1" dirty="0"/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Koncovku </a:t>
            </a:r>
            <a:r>
              <a:rPr lang="cs-CZ" i="1" dirty="0" smtClean="0">
                <a:solidFill>
                  <a:srgbClr val="00B050"/>
                </a:solidFill>
              </a:rPr>
              <a:t>–u</a:t>
            </a:r>
            <a:r>
              <a:rPr lang="cs-CZ" dirty="0" smtClean="0">
                <a:solidFill>
                  <a:srgbClr val="00B050"/>
                </a:solidFill>
              </a:rPr>
              <a:t> mají substantiva maskulina životná, která končí na veláru. Výjimkou je substantivum </a:t>
            </a:r>
            <a:r>
              <a:rPr lang="cs-CZ" i="1" dirty="0" smtClean="0">
                <a:solidFill>
                  <a:srgbClr val="00B050"/>
                </a:solidFill>
              </a:rPr>
              <a:t>syn</a:t>
            </a:r>
            <a:r>
              <a:rPr lang="cs-CZ" dirty="0" smtClean="0">
                <a:solidFill>
                  <a:srgbClr val="00B050"/>
                </a:solidFill>
              </a:rPr>
              <a:t>,</a:t>
            </a:r>
            <a:r>
              <a:rPr lang="cs-CZ" i="1" dirty="0" smtClean="0">
                <a:solidFill>
                  <a:srgbClr val="00B050"/>
                </a:solidFill>
              </a:rPr>
              <a:t> bůh, člověk, </a:t>
            </a:r>
            <a:r>
              <a:rPr lang="cs-CZ" dirty="0" smtClean="0">
                <a:solidFill>
                  <a:srgbClr val="00B050"/>
                </a:solidFill>
              </a:rPr>
              <a:t>variantní (starší/novější) tvary mají například substantiva </a:t>
            </a:r>
            <a:r>
              <a:rPr lang="cs-CZ" i="1" dirty="0" smtClean="0">
                <a:solidFill>
                  <a:srgbClr val="00B050"/>
                </a:solidFill>
              </a:rPr>
              <a:t>nešťastník, …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Ostatní substantiva mají koncovku </a:t>
            </a:r>
            <a:r>
              <a:rPr lang="cs-CZ" i="1" dirty="0" smtClean="0">
                <a:solidFill>
                  <a:srgbClr val="00B050"/>
                </a:solidFill>
              </a:rPr>
              <a:t>-e</a:t>
            </a:r>
            <a:r>
              <a:rPr lang="cs-CZ" b="1" dirty="0" smtClean="0"/>
              <a:t>	</a:t>
            </a:r>
            <a:endParaRPr lang="cs-CZ" dirty="0" smtClean="0"/>
          </a:p>
          <a:p>
            <a:r>
              <a:rPr lang="cs-CZ" b="1" dirty="0" smtClean="0"/>
              <a:t>3g. U vokativu </a:t>
            </a:r>
            <a:r>
              <a:rPr lang="cs-CZ" b="1" dirty="0" err="1" smtClean="0"/>
              <a:t>sg</a:t>
            </a:r>
            <a:r>
              <a:rPr lang="cs-CZ" b="1" dirty="0" smtClean="0"/>
              <a:t>. vzoru </a:t>
            </a:r>
            <a:r>
              <a:rPr lang="cs-CZ" b="1" i="1" dirty="0" smtClean="0"/>
              <a:t>muž</a:t>
            </a:r>
            <a:r>
              <a:rPr lang="cs-CZ" b="1" dirty="0" smtClean="0"/>
              <a:t> mají některá substantiva skloňovaná podle tohoto vzoru koncovku   -e. Koncovku –e mají ve </a:t>
            </a:r>
            <a:r>
              <a:rPr lang="cs-CZ" b="1" dirty="0" err="1" smtClean="0"/>
              <a:t>vok</a:t>
            </a:r>
            <a:r>
              <a:rPr lang="cs-CZ" b="1" dirty="0" smtClean="0"/>
              <a:t>. </a:t>
            </a:r>
            <a:r>
              <a:rPr lang="cs-CZ" b="1" dirty="0" err="1" smtClean="0"/>
              <a:t>sg</a:t>
            </a:r>
            <a:r>
              <a:rPr lang="cs-CZ" b="1" dirty="0" smtClean="0"/>
              <a:t>. rovněž substantiva skloňovaná podle vzoru </a:t>
            </a:r>
            <a:r>
              <a:rPr lang="cs-CZ" b="1" i="1" dirty="0" smtClean="0"/>
              <a:t>soudce</a:t>
            </a:r>
            <a:r>
              <a:rPr lang="cs-CZ" b="1" dirty="0" smtClean="0"/>
              <a:t>. Čím se tato dvě </a:t>
            </a:r>
            <a:r>
              <a:rPr lang="cs-CZ" b="1" i="1" dirty="0" smtClean="0"/>
              <a:t>–e</a:t>
            </a:r>
            <a:r>
              <a:rPr lang="cs-CZ" b="1" dirty="0" smtClean="0"/>
              <a:t> liší? </a:t>
            </a:r>
            <a:r>
              <a:rPr lang="cs-CZ" dirty="0" smtClean="0">
                <a:solidFill>
                  <a:srgbClr val="00B050"/>
                </a:solidFill>
              </a:rPr>
              <a:t>Koncovku </a:t>
            </a:r>
            <a:r>
              <a:rPr lang="cs-CZ" i="1" dirty="0" smtClean="0">
                <a:solidFill>
                  <a:srgbClr val="00B050"/>
                </a:solidFill>
              </a:rPr>
              <a:t>–e</a:t>
            </a:r>
            <a:r>
              <a:rPr lang="cs-CZ" dirty="0" smtClean="0">
                <a:solidFill>
                  <a:srgbClr val="00B050"/>
                </a:solidFill>
              </a:rPr>
              <a:t> ve vokativu </a:t>
            </a:r>
            <a:r>
              <a:rPr lang="cs-CZ" dirty="0" err="1" smtClean="0">
                <a:solidFill>
                  <a:srgbClr val="00B050"/>
                </a:solidFill>
              </a:rPr>
              <a:t>sg</a:t>
            </a:r>
            <a:r>
              <a:rPr lang="cs-CZ" dirty="0" smtClean="0">
                <a:solidFill>
                  <a:srgbClr val="00B050"/>
                </a:solidFill>
              </a:rPr>
              <a:t>. vzoru </a:t>
            </a:r>
            <a:r>
              <a:rPr lang="cs-CZ" i="1" dirty="0" smtClean="0">
                <a:solidFill>
                  <a:srgbClr val="00B050"/>
                </a:solidFill>
              </a:rPr>
              <a:t>muž </a:t>
            </a:r>
            <a:r>
              <a:rPr lang="cs-CZ" dirty="0" smtClean="0">
                <a:solidFill>
                  <a:srgbClr val="00B050"/>
                </a:solidFill>
              </a:rPr>
              <a:t>mají substantiva tvořená sufixem </a:t>
            </a:r>
            <a:r>
              <a:rPr lang="cs-CZ" i="1" dirty="0" smtClean="0">
                <a:solidFill>
                  <a:srgbClr val="00B050"/>
                </a:solidFill>
              </a:rPr>
              <a:t>–</a:t>
            </a:r>
            <a:r>
              <a:rPr lang="cs-CZ" i="1" dirty="0" err="1" smtClean="0">
                <a:solidFill>
                  <a:srgbClr val="00B050"/>
                </a:solidFill>
              </a:rPr>
              <a:t>ec</a:t>
            </a:r>
            <a:r>
              <a:rPr lang="cs-CZ" dirty="0" smtClean="0">
                <a:solidFill>
                  <a:srgbClr val="00B050"/>
                </a:solidFill>
              </a:rPr>
              <a:t> a dále např. </a:t>
            </a:r>
            <a:r>
              <a:rPr lang="cs-CZ" i="1" dirty="0" smtClean="0">
                <a:solidFill>
                  <a:srgbClr val="00B050"/>
                </a:solidFill>
              </a:rPr>
              <a:t>strýc</a:t>
            </a:r>
            <a:r>
              <a:rPr lang="cs-CZ" dirty="0" smtClean="0">
                <a:solidFill>
                  <a:srgbClr val="00B050"/>
                </a:solidFill>
              </a:rPr>
              <a:t>, přičemž ve vokativu se konsonant </a:t>
            </a:r>
            <a:r>
              <a:rPr lang="cs-CZ" b="1" i="1" dirty="0" smtClean="0">
                <a:solidFill>
                  <a:srgbClr val="00B050"/>
                </a:solidFill>
              </a:rPr>
              <a:t>c</a:t>
            </a:r>
            <a:r>
              <a:rPr lang="cs-CZ" dirty="0" smtClean="0">
                <a:solidFill>
                  <a:srgbClr val="00B050"/>
                </a:solidFill>
              </a:rPr>
              <a:t> mění na </a:t>
            </a:r>
            <a:r>
              <a:rPr lang="cs-CZ" b="1" i="1" dirty="0" smtClean="0">
                <a:solidFill>
                  <a:srgbClr val="00B050"/>
                </a:solidFill>
              </a:rPr>
              <a:t>č </a:t>
            </a:r>
            <a:r>
              <a:rPr lang="cs-CZ" b="1" dirty="0" smtClean="0">
                <a:solidFill>
                  <a:srgbClr val="00B050"/>
                </a:solidFill>
              </a:rPr>
              <a:t>(alternace)</a:t>
            </a:r>
            <a:r>
              <a:rPr lang="cs-CZ" dirty="0" smtClean="0">
                <a:solidFill>
                  <a:srgbClr val="00B050"/>
                </a:solidFill>
              </a:rPr>
              <a:t>. V případě substantiv podle </a:t>
            </a:r>
            <a:r>
              <a:rPr lang="cs-CZ" i="1" dirty="0" smtClean="0">
                <a:solidFill>
                  <a:srgbClr val="00B050"/>
                </a:solidFill>
              </a:rPr>
              <a:t>soudce</a:t>
            </a:r>
            <a:r>
              <a:rPr lang="cs-CZ" dirty="0" smtClean="0">
                <a:solidFill>
                  <a:srgbClr val="00B050"/>
                </a:solidFill>
              </a:rPr>
              <a:t> je taková alternace mimo kodifikaci.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458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Ur</a:t>
            </a:r>
            <a:r>
              <a:rPr lang="cs-CZ" dirty="0" err="1" smtClean="0"/>
              <a:t>čování</a:t>
            </a:r>
            <a:r>
              <a:rPr lang="cs-CZ" dirty="0" smtClean="0"/>
              <a:t> slovních druhů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1a. Dle morfologického kritéria třídění slovních druhů patří spojky mezi neohebné slovní druhy. Uveď příklad, kdy je toto kritérium porušeno.				 </a:t>
            </a:r>
            <a:endParaRPr lang="cs-CZ" dirty="0"/>
          </a:p>
          <a:p>
            <a:r>
              <a:rPr lang="cs-CZ" b="1" dirty="0"/>
              <a:t>1b. Zatrhni případ, kdy všechna tři slova lze interpretovat jako doklady slovnědruhové homonymie/víceznačnosti a uveď ilustrativní kontexty.					</a:t>
            </a:r>
            <a:endParaRPr lang="cs-CZ" b="1" dirty="0" smtClean="0"/>
          </a:p>
          <a:p>
            <a:r>
              <a:rPr lang="cs-CZ" dirty="0" smtClean="0"/>
              <a:t>a</a:t>
            </a:r>
            <a:r>
              <a:rPr lang="cs-CZ" dirty="0"/>
              <a:t>) </a:t>
            </a:r>
            <a:r>
              <a:rPr lang="cs-CZ" i="1" dirty="0"/>
              <a:t>pěkně, zahradě, ráno</a:t>
            </a:r>
            <a:endParaRPr lang="cs-CZ" dirty="0"/>
          </a:p>
          <a:p>
            <a:r>
              <a:rPr lang="cs-CZ" dirty="0"/>
              <a:t>b) </a:t>
            </a:r>
            <a:r>
              <a:rPr lang="cs-CZ" i="1" dirty="0"/>
              <a:t>spíš, chutě, má</a:t>
            </a:r>
            <a:endParaRPr lang="cs-CZ" dirty="0"/>
          </a:p>
          <a:p>
            <a:r>
              <a:rPr lang="cs-CZ" dirty="0"/>
              <a:t>c) </a:t>
            </a:r>
            <a:r>
              <a:rPr lang="cs-CZ" i="1" dirty="0"/>
              <a:t>je, tiš, zdraví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502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Kolísání mezi vzory </a:t>
            </a:r>
            <a:r>
              <a:rPr lang="cs-CZ" i="1" dirty="0" smtClean="0"/>
              <a:t>píseň/kost (PMČ)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4a. Uveďte tvar(y) </a:t>
            </a:r>
            <a:r>
              <a:rPr lang="cs-CZ" b="1" dirty="0" err="1"/>
              <a:t>instr</a:t>
            </a:r>
            <a:r>
              <a:rPr lang="cs-CZ" b="1" dirty="0"/>
              <a:t>. </a:t>
            </a:r>
            <a:r>
              <a:rPr lang="cs-CZ" b="1" dirty="0" err="1"/>
              <a:t>pl</a:t>
            </a:r>
            <a:r>
              <a:rPr lang="cs-CZ" b="1" dirty="0"/>
              <a:t>. 							</a:t>
            </a:r>
            <a:endParaRPr lang="cs-CZ" dirty="0"/>
          </a:p>
          <a:p>
            <a:r>
              <a:rPr lang="cs-CZ" i="1" dirty="0"/>
              <a:t>veš</a:t>
            </a:r>
            <a:endParaRPr lang="cs-CZ" dirty="0"/>
          </a:p>
          <a:p>
            <a:r>
              <a:rPr lang="cs-CZ" i="1" dirty="0"/>
              <a:t>odpověď</a:t>
            </a:r>
            <a:endParaRPr lang="cs-CZ" dirty="0"/>
          </a:p>
          <a:p>
            <a:r>
              <a:rPr lang="cs-CZ" i="1" dirty="0"/>
              <a:t>závěť</a:t>
            </a:r>
            <a:endParaRPr lang="cs-CZ" dirty="0"/>
          </a:p>
          <a:p>
            <a:r>
              <a:rPr lang="cs-CZ" i="1" dirty="0"/>
              <a:t>pěst</a:t>
            </a:r>
            <a:endParaRPr lang="cs-CZ" dirty="0"/>
          </a:p>
          <a:p>
            <a:r>
              <a:rPr lang="cs-CZ" i="1" dirty="0"/>
              <a:t>zeď</a:t>
            </a:r>
            <a:endParaRPr lang="cs-CZ" dirty="0"/>
          </a:p>
          <a:p>
            <a:r>
              <a:rPr lang="cs-CZ" i="1" dirty="0"/>
              <a:t>pomoc</a:t>
            </a:r>
            <a:endParaRPr lang="cs-CZ" dirty="0"/>
          </a:p>
          <a:p>
            <a:r>
              <a:rPr lang="cs-CZ" i="1" dirty="0" smtClean="0"/>
              <a:t>řeč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095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4a. Uveďte tvar(y) </a:t>
            </a:r>
            <a:r>
              <a:rPr lang="cs-CZ" b="1" dirty="0" err="1" smtClean="0"/>
              <a:t>instr</a:t>
            </a:r>
            <a:r>
              <a:rPr lang="cs-CZ" b="1" dirty="0" smtClean="0"/>
              <a:t>. </a:t>
            </a:r>
            <a:r>
              <a:rPr lang="cs-CZ" b="1" dirty="0" err="1" smtClean="0"/>
              <a:t>pl</a:t>
            </a:r>
            <a:r>
              <a:rPr lang="cs-CZ" b="1" dirty="0" smtClean="0"/>
              <a:t>. 							</a:t>
            </a:r>
            <a:endParaRPr lang="cs-CZ" dirty="0" smtClean="0"/>
          </a:p>
          <a:p>
            <a:r>
              <a:rPr lang="cs-CZ" b="1" i="1" dirty="0" err="1" smtClean="0">
                <a:solidFill>
                  <a:srgbClr val="00B050"/>
                </a:solidFill>
              </a:rPr>
              <a:t>vešmi</a:t>
            </a:r>
            <a:endParaRPr lang="cs-CZ" b="1" dirty="0" smtClean="0">
              <a:solidFill>
                <a:srgbClr val="00B050"/>
              </a:solidFill>
            </a:endParaRPr>
          </a:p>
          <a:p>
            <a:r>
              <a:rPr lang="cs-CZ" b="1" i="1" dirty="0">
                <a:solidFill>
                  <a:srgbClr val="00B050"/>
                </a:solidFill>
              </a:rPr>
              <a:t>o</a:t>
            </a:r>
            <a:r>
              <a:rPr lang="cs-CZ" b="1" i="1" dirty="0" smtClean="0">
                <a:solidFill>
                  <a:srgbClr val="00B050"/>
                </a:solidFill>
              </a:rPr>
              <a:t>dpověďmi/ </a:t>
            </a:r>
            <a:r>
              <a:rPr lang="cs-CZ" b="1" i="1" dirty="0" err="1" smtClean="0">
                <a:solidFill>
                  <a:srgbClr val="00B050"/>
                </a:solidFill>
              </a:rPr>
              <a:t>odpovědmi</a:t>
            </a:r>
            <a:endParaRPr lang="cs-CZ" b="1" dirty="0" smtClean="0">
              <a:solidFill>
                <a:srgbClr val="00B050"/>
              </a:solidFill>
            </a:endParaRPr>
          </a:p>
          <a:p>
            <a:r>
              <a:rPr lang="cs-CZ" b="1" i="1" dirty="0" smtClean="0">
                <a:solidFill>
                  <a:srgbClr val="00B050"/>
                </a:solidFill>
              </a:rPr>
              <a:t>Závětmi/ závěťmi</a:t>
            </a:r>
            <a:endParaRPr lang="cs-CZ" b="1" dirty="0" smtClean="0">
              <a:solidFill>
                <a:srgbClr val="00B050"/>
              </a:solidFill>
            </a:endParaRPr>
          </a:p>
          <a:p>
            <a:r>
              <a:rPr lang="cs-CZ" b="1" i="1" dirty="0" smtClean="0">
                <a:solidFill>
                  <a:srgbClr val="00B050"/>
                </a:solidFill>
              </a:rPr>
              <a:t>pěstmi</a:t>
            </a:r>
            <a:endParaRPr lang="cs-CZ" b="1" dirty="0" smtClean="0">
              <a:solidFill>
                <a:srgbClr val="00B050"/>
              </a:solidFill>
            </a:endParaRPr>
          </a:p>
          <a:p>
            <a:r>
              <a:rPr lang="cs-CZ" b="1" i="1" dirty="0" smtClean="0">
                <a:solidFill>
                  <a:srgbClr val="00B050"/>
                </a:solidFill>
              </a:rPr>
              <a:t>zdmi</a:t>
            </a:r>
            <a:endParaRPr lang="cs-CZ" b="1" dirty="0" smtClean="0">
              <a:solidFill>
                <a:srgbClr val="00B050"/>
              </a:solidFill>
            </a:endParaRPr>
          </a:p>
          <a:p>
            <a:r>
              <a:rPr lang="cs-CZ" b="1" i="1" dirty="0" smtClean="0">
                <a:solidFill>
                  <a:srgbClr val="00B050"/>
                </a:solidFill>
              </a:rPr>
              <a:t>pomocemi</a:t>
            </a:r>
            <a:endParaRPr lang="cs-CZ" b="1" dirty="0" smtClean="0">
              <a:solidFill>
                <a:srgbClr val="00B050"/>
              </a:solidFill>
            </a:endParaRPr>
          </a:p>
          <a:p>
            <a:r>
              <a:rPr lang="cs-CZ" b="1" i="1" dirty="0" smtClean="0">
                <a:solidFill>
                  <a:srgbClr val="00B050"/>
                </a:solidFill>
              </a:rPr>
              <a:t>řečmi</a:t>
            </a:r>
            <a:endParaRPr lang="cs-CZ" b="1" dirty="0" smtClean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244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Flexe proprií (http://prirucka.ujc.cas.cz/?id=359)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5a. Uveď genitiv </a:t>
            </a:r>
            <a:r>
              <a:rPr lang="cs-CZ" b="1" dirty="0" err="1" smtClean="0"/>
              <a:t>sg</a:t>
            </a:r>
            <a:r>
              <a:rPr lang="cs-CZ" b="1" dirty="0" smtClean="0"/>
              <a:t>. 									</a:t>
            </a:r>
            <a:endParaRPr lang="cs-CZ" dirty="0" smtClean="0"/>
          </a:p>
          <a:p>
            <a:r>
              <a:rPr lang="cs-CZ" i="1" dirty="0" smtClean="0"/>
              <a:t>Korea………………</a:t>
            </a:r>
            <a:r>
              <a:rPr lang="cs-CZ" dirty="0" smtClean="0"/>
              <a:t>, </a:t>
            </a:r>
            <a:r>
              <a:rPr lang="cs-CZ" i="1" dirty="0" smtClean="0"/>
              <a:t>Purkyně</a:t>
            </a:r>
            <a:r>
              <a:rPr lang="cs-CZ" dirty="0"/>
              <a:t> </a:t>
            </a:r>
            <a:r>
              <a:rPr lang="cs-CZ" dirty="0" smtClean="0"/>
              <a:t>………………., </a:t>
            </a:r>
            <a:r>
              <a:rPr lang="cs-CZ" i="1" dirty="0" smtClean="0"/>
              <a:t>Dante…………….,</a:t>
            </a:r>
            <a:r>
              <a:rPr lang="cs-CZ" dirty="0" smtClean="0"/>
              <a:t> </a:t>
            </a:r>
            <a:r>
              <a:rPr lang="cs-CZ" i="1" dirty="0" err="1" smtClean="0"/>
              <a:t>Quebec</a:t>
            </a:r>
            <a:r>
              <a:rPr lang="cs-CZ" i="1" dirty="0" smtClean="0"/>
              <a:t>………….., </a:t>
            </a:r>
            <a:endParaRPr lang="cs-CZ" dirty="0" smtClean="0"/>
          </a:p>
          <a:p>
            <a:r>
              <a:rPr lang="cs-CZ" i="1" dirty="0" err="1" smtClean="0"/>
              <a:t>Medea</a:t>
            </a:r>
            <a:r>
              <a:rPr lang="cs-CZ" dirty="0" smtClean="0"/>
              <a:t>………….., </a:t>
            </a:r>
            <a:r>
              <a:rPr lang="cs-CZ" i="1" dirty="0" smtClean="0"/>
              <a:t>Casablanca…………., Kambodža</a:t>
            </a:r>
            <a:r>
              <a:rPr lang="cs-CZ" dirty="0" smtClean="0"/>
              <a:t>…………, </a:t>
            </a:r>
            <a:r>
              <a:rPr lang="cs-CZ" i="1" dirty="0" smtClean="0"/>
              <a:t>Kežmarok………….,</a:t>
            </a:r>
            <a:endParaRPr lang="cs-CZ" dirty="0"/>
          </a:p>
          <a:p>
            <a:r>
              <a:rPr lang="cs-CZ" i="1" dirty="0" smtClean="0"/>
              <a:t>Zeus</a:t>
            </a:r>
            <a:r>
              <a:rPr lang="cs-CZ" dirty="0" smtClean="0"/>
              <a:t>…………………., </a:t>
            </a:r>
            <a:r>
              <a:rPr lang="cs-CZ" i="1" dirty="0" smtClean="0"/>
              <a:t>Noe</a:t>
            </a:r>
            <a:r>
              <a:rPr lang="cs-CZ" dirty="0" smtClean="0"/>
              <a:t>…………………., </a:t>
            </a:r>
            <a:r>
              <a:rPr lang="cs-CZ" i="1" dirty="0" smtClean="0"/>
              <a:t>Nero</a:t>
            </a:r>
            <a:r>
              <a:rPr lang="cs-CZ" dirty="0" smtClean="0"/>
              <a:t>…………., </a:t>
            </a:r>
            <a:r>
              <a:rPr lang="cs-CZ" i="1" dirty="0" smtClean="0"/>
              <a:t>Rýn……………………..,</a:t>
            </a:r>
            <a:endParaRPr lang="cs-CZ" dirty="0" smtClean="0"/>
          </a:p>
          <a:p>
            <a:r>
              <a:rPr lang="cs-CZ" i="1" dirty="0" smtClean="0"/>
              <a:t>Mendel…………….., Sisyfos</a:t>
            </a:r>
            <a:r>
              <a:rPr lang="cs-CZ" dirty="0" smtClean="0"/>
              <a:t>……………, </a:t>
            </a:r>
            <a:r>
              <a:rPr lang="cs-CZ" i="1" dirty="0" smtClean="0"/>
              <a:t>Ostřihom</a:t>
            </a:r>
            <a:r>
              <a:rPr lang="cs-CZ" dirty="0" smtClean="0"/>
              <a:t>…………., </a:t>
            </a:r>
            <a:r>
              <a:rPr lang="cs-CZ" i="1" dirty="0" smtClean="0"/>
              <a:t>kuli……………..</a:t>
            </a:r>
            <a:endParaRPr lang="cs-CZ" dirty="0" smtClean="0"/>
          </a:p>
          <a:p>
            <a:r>
              <a:rPr lang="cs-CZ" b="1" dirty="0" smtClean="0"/>
              <a:t> 5b. Uveď dativ </a:t>
            </a:r>
            <a:r>
              <a:rPr lang="cs-CZ" b="1" dirty="0" err="1" smtClean="0"/>
              <a:t>sg</a:t>
            </a:r>
            <a:r>
              <a:rPr lang="cs-CZ" b="1" dirty="0" smtClean="0"/>
              <a:t>. 								</a:t>
            </a:r>
            <a:endParaRPr lang="cs-CZ" dirty="0" smtClean="0"/>
          </a:p>
          <a:p>
            <a:r>
              <a:rPr lang="cs-CZ" i="1" dirty="0" smtClean="0"/>
              <a:t>Ceres</a:t>
            </a:r>
            <a:r>
              <a:rPr lang="cs-CZ" dirty="0"/>
              <a:t> </a:t>
            </a:r>
            <a:r>
              <a:rPr lang="cs-CZ" dirty="0" smtClean="0"/>
              <a:t>………………………, </a:t>
            </a:r>
            <a:r>
              <a:rPr lang="cs-CZ" i="1" dirty="0" smtClean="0"/>
              <a:t>Paris</a:t>
            </a:r>
            <a:r>
              <a:rPr lang="cs-CZ" dirty="0"/>
              <a:t> </a:t>
            </a:r>
            <a:r>
              <a:rPr lang="cs-CZ" dirty="0" smtClean="0"/>
              <a:t>……………, </a:t>
            </a:r>
            <a:r>
              <a:rPr lang="cs-CZ" i="1" dirty="0" smtClean="0"/>
              <a:t>Guinea………………, </a:t>
            </a:r>
            <a:r>
              <a:rPr lang="cs-CZ" i="1" dirty="0" err="1" smtClean="0"/>
              <a:t>Pistoia</a:t>
            </a:r>
            <a:r>
              <a:rPr lang="cs-CZ" i="1" dirty="0" smtClean="0"/>
              <a:t> ………………</a:t>
            </a:r>
            <a:endParaRPr lang="cs-CZ" dirty="0" smtClean="0"/>
          </a:p>
          <a:p>
            <a:pPr marL="0" indent="0">
              <a:buNone/>
            </a:pPr>
            <a:r>
              <a:rPr lang="fr-FR" dirty="0" smtClean="0"/>
              <a:t> 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724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Korea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Koreje/Korey</a:t>
            </a:r>
            <a:r>
              <a:rPr lang="cs-CZ" dirty="0" smtClean="0"/>
              <a:t>, </a:t>
            </a:r>
            <a:r>
              <a:rPr lang="cs-CZ" i="1" dirty="0" smtClean="0"/>
              <a:t>Purkyně </a:t>
            </a:r>
            <a:r>
              <a:rPr lang="cs-CZ" dirty="0" err="1">
                <a:solidFill>
                  <a:srgbClr val="00B050"/>
                </a:solidFill>
              </a:rPr>
              <a:t>P</a:t>
            </a:r>
            <a:r>
              <a:rPr lang="cs-CZ" dirty="0" err="1" smtClean="0">
                <a:solidFill>
                  <a:srgbClr val="00B050"/>
                </a:solidFill>
              </a:rPr>
              <a:t>uryněho</a:t>
            </a:r>
            <a:r>
              <a:rPr lang="cs-CZ" dirty="0" smtClean="0">
                <a:solidFill>
                  <a:srgbClr val="00B050"/>
                </a:solidFill>
              </a:rPr>
              <a:t>/Purkyně</a:t>
            </a:r>
            <a:r>
              <a:rPr lang="cs-CZ" dirty="0" smtClean="0"/>
              <a:t>, </a:t>
            </a:r>
            <a:r>
              <a:rPr lang="cs-CZ" i="1" dirty="0" smtClean="0"/>
              <a:t>Dante </a:t>
            </a:r>
            <a:r>
              <a:rPr lang="cs-CZ" dirty="0">
                <a:solidFill>
                  <a:srgbClr val="00B050"/>
                </a:solidFill>
              </a:rPr>
              <a:t>D</a:t>
            </a:r>
            <a:r>
              <a:rPr lang="cs-CZ" dirty="0" smtClean="0">
                <a:solidFill>
                  <a:srgbClr val="00B050"/>
                </a:solidFill>
              </a:rPr>
              <a:t>anta/</a:t>
            </a:r>
            <a:r>
              <a:rPr lang="cs-CZ" dirty="0" err="1" smtClean="0">
                <a:solidFill>
                  <a:srgbClr val="00B050"/>
                </a:solidFill>
              </a:rPr>
              <a:t>Danteho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i="1" dirty="0" err="1" smtClean="0"/>
              <a:t>Quebec</a:t>
            </a:r>
            <a:r>
              <a:rPr lang="cs-CZ" i="1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Quebecu</a:t>
            </a:r>
            <a:r>
              <a:rPr lang="cs-CZ" dirty="0" smtClean="0">
                <a:solidFill>
                  <a:srgbClr val="00B050"/>
                </a:solidFill>
              </a:rPr>
              <a:t>/</a:t>
            </a:r>
            <a:r>
              <a:rPr lang="cs-CZ" dirty="0" err="1" smtClean="0">
                <a:solidFill>
                  <a:srgbClr val="00B050"/>
                </a:solidFill>
              </a:rPr>
              <a:t>Quebecu</a:t>
            </a:r>
            <a:r>
              <a:rPr lang="cs-CZ" i="1" dirty="0" smtClean="0"/>
              <a:t>, </a:t>
            </a:r>
            <a:endParaRPr lang="cs-CZ" dirty="0" smtClean="0"/>
          </a:p>
          <a:p>
            <a:r>
              <a:rPr lang="cs-CZ" i="1" dirty="0" err="1" smtClean="0"/>
              <a:t>Medea</a:t>
            </a:r>
            <a:r>
              <a:rPr lang="cs-CZ" i="1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Medey</a:t>
            </a:r>
            <a:r>
              <a:rPr lang="cs-CZ" dirty="0" smtClean="0">
                <a:solidFill>
                  <a:srgbClr val="00B050"/>
                </a:solidFill>
              </a:rPr>
              <a:t>/</a:t>
            </a:r>
            <a:r>
              <a:rPr lang="cs-CZ" dirty="0" err="1" smtClean="0">
                <a:solidFill>
                  <a:srgbClr val="00B050"/>
                </a:solidFill>
              </a:rPr>
              <a:t>Medeji</a:t>
            </a:r>
            <a:r>
              <a:rPr lang="cs-CZ" dirty="0" smtClean="0">
                <a:solidFill>
                  <a:srgbClr val="00B050"/>
                </a:solidFill>
              </a:rPr>
              <a:t>/</a:t>
            </a:r>
            <a:r>
              <a:rPr lang="cs-CZ" dirty="0" err="1" smtClean="0">
                <a:solidFill>
                  <a:srgbClr val="00B050"/>
                </a:solidFill>
              </a:rPr>
              <a:t>Medeje</a:t>
            </a:r>
            <a:r>
              <a:rPr lang="cs-CZ" dirty="0" smtClean="0"/>
              <a:t>, </a:t>
            </a:r>
            <a:r>
              <a:rPr lang="cs-CZ" i="1" dirty="0" smtClean="0"/>
              <a:t>Casablanca </a:t>
            </a:r>
            <a:r>
              <a:rPr lang="cs-CZ" dirty="0" smtClean="0">
                <a:solidFill>
                  <a:srgbClr val="00B050"/>
                </a:solidFill>
              </a:rPr>
              <a:t>Casablanky/Casablancy</a:t>
            </a:r>
            <a:r>
              <a:rPr lang="cs-CZ" i="1" dirty="0" smtClean="0"/>
              <a:t>, Kambodža </a:t>
            </a:r>
            <a:r>
              <a:rPr lang="cs-CZ" dirty="0" smtClean="0">
                <a:solidFill>
                  <a:srgbClr val="00B050"/>
                </a:solidFill>
              </a:rPr>
              <a:t>Kambodže</a:t>
            </a:r>
            <a:r>
              <a:rPr lang="cs-CZ" dirty="0" smtClean="0"/>
              <a:t>, </a:t>
            </a:r>
            <a:r>
              <a:rPr lang="cs-CZ" i="1" dirty="0" smtClean="0"/>
              <a:t>Kežmarok </a:t>
            </a:r>
            <a:r>
              <a:rPr lang="cs-CZ" dirty="0" err="1" smtClean="0">
                <a:solidFill>
                  <a:srgbClr val="00B050"/>
                </a:solidFill>
              </a:rPr>
              <a:t>Kežmar</a:t>
            </a:r>
            <a:r>
              <a:rPr lang="cs-CZ" dirty="0">
                <a:solidFill>
                  <a:srgbClr val="00B050"/>
                </a:solidFill>
              </a:rPr>
              <a:t>(</a:t>
            </a:r>
            <a:r>
              <a:rPr lang="cs-CZ" dirty="0" smtClean="0">
                <a:solidFill>
                  <a:srgbClr val="00B050"/>
                </a:solidFill>
              </a:rPr>
              <a:t>o)ku</a:t>
            </a:r>
            <a:r>
              <a:rPr lang="cs-CZ" i="1" dirty="0" smtClean="0"/>
              <a:t>,</a:t>
            </a:r>
            <a:endParaRPr lang="cs-CZ" dirty="0" smtClean="0"/>
          </a:p>
          <a:p>
            <a:r>
              <a:rPr lang="cs-CZ" i="1" dirty="0" smtClean="0"/>
              <a:t>Zeus </a:t>
            </a:r>
            <a:r>
              <a:rPr lang="cs-CZ" dirty="0" smtClean="0">
                <a:solidFill>
                  <a:srgbClr val="00B050"/>
                </a:solidFill>
              </a:rPr>
              <a:t>Dia</a:t>
            </a:r>
            <a:r>
              <a:rPr lang="cs-CZ" dirty="0" smtClean="0"/>
              <a:t>, </a:t>
            </a:r>
            <a:r>
              <a:rPr lang="cs-CZ" i="1" dirty="0" smtClean="0"/>
              <a:t>Noe </a:t>
            </a:r>
            <a:r>
              <a:rPr lang="cs-CZ" dirty="0" smtClean="0">
                <a:solidFill>
                  <a:srgbClr val="00B050"/>
                </a:solidFill>
              </a:rPr>
              <a:t>Noema/</a:t>
            </a:r>
            <a:r>
              <a:rPr lang="cs-CZ" dirty="0" smtClean="0"/>
              <a:t>, </a:t>
            </a:r>
            <a:r>
              <a:rPr lang="cs-CZ" i="1" dirty="0" smtClean="0"/>
              <a:t>Nero </a:t>
            </a:r>
            <a:r>
              <a:rPr lang="cs-CZ" dirty="0" smtClean="0">
                <a:solidFill>
                  <a:srgbClr val="00B050"/>
                </a:solidFill>
              </a:rPr>
              <a:t>Nera/</a:t>
            </a:r>
            <a:r>
              <a:rPr lang="cs-CZ" dirty="0" err="1" smtClean="0">
                <a:solidFill>
                  <a:srgbClr val="00B050"/>
                </a:solidFill>
              </a:rPr>
              <a:t>Nerona</a:t>
            </a:r>
            <a:r>
              <a:rPr lang="cs-CZ" dirty="0" smtClean="0"/>
              <a:t>, </a:t>
            </a:r>
            <a:r>
              <a:rPr lang="cs-CZ" i="1" dirty="0" smtClean="0"/>
              <a:t>Rýn </a:t>
            </a:r>
            <a:r>
              <a:rPr lang="cs-CZ" dirty="0" smtClean="0">
                <a:solidFill>
                  <a:srgbClr val="00B050"/>
                </a:solidFill>
              </a:rPr>
              <a:t>Rýna/Rýnu</a:t>
            </a:r>
            <a:r>
              <a:rPr lang="cs-CZ" i="1" dirty="0" smtClean="0"/>
              <a:t>,</a:t>
            </a:r>
            <a:endParaRPr lang="cs-CZ" dirty="0" smtClean="0"/>
          </a:p>
          <a:p>
            <a:r>
              <a:rPr lang="cs-CZ" i="1" dirty="0" smtClean="0"/>
              <a:t>Mendel </a:t>
            </a:r>
            <a:r>
              <a:rPr lang="cs-CZ" dirty="0" smtClean="0">
                <a:solidFill>
                  <a:srgbClr val="00B050"/>
                </a:solidFill>
              </a:rPr>
              <a:t>Mendla</a:t>
            </a:r>
            <a:r>
              <a:rPr lang="cs-CZ" i="1" dirty="0" smtClean="0"/>
              <a:t>, Sisyfos </a:t>
            </a:r>
            <a:r>
              <a:rPr lang="cs-CZ" dirty="0" smtClean="0">
                <a:solidFill>
                  <a:srgbClr val="00B050"/>
                </a:solidFill>
              </a:rPr>
              <a:t>Sisyfa</a:t>
            </a:r>
            <a:r>
              <a:rPr lang="cs-CZ" dirty="0" smtClean="0"/>
              <a:t>, </a:t>
            </a:r>
            <a:r>
              <a:rPr lang="cs-CZ" i="1" dirty="0" smtClean="0"/>
              <a:t>Ostřihom </a:t>
            </a:r>
            <a:r>
              <a:rPr lang="cs-CZ" dirty="0" smtClean="0">
                <a:solidFill>
                  <a:srgbClr val="00B050"/>
                </a:solidFill>
              </a:rPr>
              <a:t>Ostřihomi/Ostřihomě/</a:t>
            </a:r>
            <a:r>
              <a:rPr lang="cs-CZ" dirty="0" err="1" smtClean="0">
                <a:solidFill>
                  <a:srgbClr val="00B050"/>
                </a:solidFill>
              </a:rPr>
              <a:t>Ostřihomu</a:t>
            </a:r>
            <a:r>
              <a:rPr lang="cs-CZ" dirty="0" smtClean="0"/>
              <a:t>, </a:t>
            </a:r>
            <a:r>
              <a:rPr lang="cs-CZ" i="1" dirty="0" smtClean="0"/>
              <a:t>kuli </a:t>
            </a:r>
            <a:r>
              <a:rPr lang="cs-CZ" dirty="0" smtClean="0">
                <a:solidFill>
                  <a:srgbClr val="00B050"/>
                </a:solidFill>
              </a:rPr>
              <a:t>kuliho</a:t>
            </a:r>
            <a:endParaRPr lang="cs-CZ" dirty="0" smtClean="0"/>
          </a:p>
          <a:p>
            <a:r>
              <a:rPr lang="cs-CZ" b="1" dirty="0" smtClean="0"/>
              <a:t> 5b. Uveď dativ </a:t>
            </a:r>
            <a:r>
              <a:rPr lang="cs-CZ" b="1" dirty="0" err="1" smtClean="0"/>
              <a:t>sg</a:t>
            </a:r>
            <a:r>
              <a:rPr lang="cs-CZ" b="1" dirty="0" smtClean="0"/>
              <a:t>. 								</a:t>
            </a:r>
            <a:endParaRPr lang="cs-CZ" dirty="0" smtClean="0"/>
          </a:p>
          <a:p>
            <a:r>
              <a:rPr lang="cs-CZ" i="1" dirty="0" smtClean="0"/>
              <a:t>Ceres </a:t>
            </a:r>
            <a:r>
              <a:rPr lang="cs-CZ" dirty="0" err="1" smtClean="0">
                <a:solidFill>
                  <a:srgbClr val="00B050"/>
                </a:solidFill>
              </a:rPr>
              <a:t>Cereře</a:t>
            </a:r>
            <a:r>
              <a:rPr lang="cs-CZ" dirty="0" smtClean="0"/>
              <a:t>, </a:t>
            </a:r>
            <a:r>
              <a:rPr lang="cs-CZ" i="1" dirty="0" smtClean="0"/>
              <a:t>Paris </a:t>
            </a:r>
            <a:r>
              <a:rPr lang="cs-CZ" dirty="0" smtClean="0">
                <a:solidFill>
                  <a:srgbClr val="00B050"/>
                </a:solidFill>
              </a:rPr>
              <a:t>Parisovi/Paridovi/Paridu/Parisi</a:t>
            </a:r>
            <a:r>
              <a:rPr lang="cs-CZ" dirty="0" smtClean="0"/>
              <a:t>, </a:t>
            </a:r>
            <a:r>
              <a:rPr lang="cs-CZ" i="1" dirty="0" smtClean="0"/>
              <a:t>Guinea </a:t>
            </a:r>
            <a:r>
              <a:rPr lang="cs-CZ" dirty="0" smtClean="0">
                <a:solidFill>
                  <a:srgbClr val="00B050"/>
                </a:solidFill>
              </a:rPr>
              <a:t>Guineji</a:t>
            </a:r>
            <a:r>
              <a:rPr lang="cs-CZ" i="1" dirty="0" smtClean="0"/>
              <a:t>, </a:t>
            </a:r>
            <a:r>
              <a:rPr lang="cs-CZ" i="1" dirty="0" err="1" smtClean="0"/>
              <a:t>Pistoia</a:t>
            </a:r>
            <a:r>
              <a:rPr lang="cs-CZ" i="1" dirty="0" smtClean="0"/>
              <a:t> </a:t>
            </a:r>
            <a:r>
              <a:rPr lang="cs-CZ" smtClean="0">
                <a:solidFill>
                  <a:srgbClr val="00B050"/>
                </a:solidFill>
              </a:rPr>
              <a:t>Pistoii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64786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Ur</a:t>
            </a:r>
            <a:r>
              <a:rPr lang="cs-CZ" dirty="0" err="1" smtClean="0"/>
              <a:t>čování</a:t>
            </a:r>
            <a:r>
              <a:rPr lang="cs-CZ" dirty="0" smtClean="0"/>
              <a:t> slovních druhů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1c. Které ze tří kritérií uplatňovaných při definování slovních druhů uplatníme, chceme-li tvrdit, že: (užijte slova ve větě tak, aby měla požadovaný slovnědruhový charakter) </a:t>
            </a:r>
            <a:endParaRPr lang="cs-CZ" dirty="0" smtClean="0"/>
          </a:p>
          <a:p>
            <a:r>
              <a:rPr lang="cs-CZ" dirty="0" smtClean="0"/>
              <a:t>a) slovo </a:t>
            </a:r>
            <a:r>
              <a:rPr lang="cs-CZ" b="1" i="1" dirty="0" smtClean="0"/>
              <a:t>lovčí</a:t>
            </a:r>
            <a:r>
              <a:rPr lang="cs-CZ" b="1" dirty="0" smtClean="0"/>
              <a:t> </a:t>
            </a:r>
            <a:r>
              <a:rPr lang="cs-CZ" dirty="0" smtClean="0"/>
              <a:t>je substantivum</a:t>
            </a:r>
          </a:p>
          <a:p>
            <a:r>
              <a:rPr lang="cs-CZ" dirty="0" smtClean="0"/>
              <a:t>b) slovo </a:t>
            </a:r>
            <a:r>
              <a:rPr lang="cs-CZ" b="1" i="1" dirty="0" smtClean="0"/>
              <a:t>že</a:t>
            </a:r>
            <a:r>
              <a:rPr lang="cs-CZ" dirty="0" smtClean="0"/>
              <a:t> je částice</a:t>
            </a:r>
          </a:p>
          <a:p>
            <a:r>
              <a:rPr lang="cs-CZ" dirty="0" smtClean="0"/>
              <a:t>c) slovo </a:t>
            </a:r>
            <a:r>
              <a:rPr lang="cs-CZ" b="1" i="1" dirty="0" smtClean="0"/>
              <a:t>jeden</a:t>
            </a:r>
            <a:r>
              <a:rPr lang="cs-CZ" b="1" dirty="0" smtClean="0"/>
              <a:t> </a:t>
            </a:r>
            <a:r>
              <a:rPr lang="cs-CZ" dirty="0" smtClean="0"/>
              <a:t>je zájmeno</a:t>
            </a:r>
          </a:p>
          <a:p>
            <a:r>
              <a:rPr lang="cs-CZ" b="1" dirty="0" smtClean="0"/>
              <a:t> 1d. Jakého slovního druhů nemohou být slova, jejichž tvary v češtině končí na:</a:t>
            </a:r>
            <a:endParaRPr lang="cs-CZ" dirty="0" smtClean="0"/>
          </a:p>
          <a:p>
            <a:r>
              <a:rPr lang="cs-CZ" dirty="0" smtClean="0"/>
              <a:t>a)  </a:t>
            </a:r>
            <a:r>
              <a:rPr lang="cs-CZ" i="1" dirty="0" smtClean="0"/>
              <a:t>-</a:t>
            </a:r>
            <a:r>
              <a:rPr lang="cs-CZ" i="1" dirty="0" err="1" smtClean="0"/>
              <a:t>uj</a:t>
            </a:r>
            <a:endParaRPr lang="cs-CZ" dirty="0" smtClean="0"/>
          </a:p>
          <a:p>
            <a:r>
              <a:rPr lang="cs-CZ" dirty="0" smtClean="0"/>
              <a:t>b) </a:t>
            </a:r>
            <a:r>
              <a:rPr lang="cs-CZ" i="1" dirty="0" smtClean="0"/>
              <a:t>–ů</a:t>
            </a:r>
            <a:endParaRPr lang="cs-CZ" dirty="0" smtClean="0"/>
          </a:p>
          <a:p>
            <a:r>
              <a:rPr lang="cs-CZ" dirty="0" smtClean="0"/>
              <a:t>c) </a:t>
            </a:r>
            <a:r>
              <a:rPr lang="cs-CZ" i="1" dirty="0" smtClean="0"/>
              <a:t>-ň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052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1a. Mezi spojky se tradičně řadí i </a:t>
            </a:r>
            <a:r>
              <a:rPr lang="cs-CZ" b="1" dirty="0" smtClean="0">
                <a:solidFill>
                  <a:srgbClr val="00B050"/>
                </a:solidFill>
              </a:rPr>
              <a:t>spojovací výrazy</a:t>
            </a:r>
            <a:r>
              <a:rPr lang="cs-CZ" dirty="0" smtClean="0">
                <a:solidFill>
                  <a:srgbClr val="00B050"/>
                </a:solidFill>
              </a:rPr>
              <a:t>. Např. vedlejší věty účelové jsou spojovány tvary </a:t>
            </a:r>
            <a:r>
              <a:rPr lang="cs-CZ" b="1" i="1" dirty="0" smtClean="0">
                <a:solidFill>
                  <a:srgbClr val="00B050"/>
                </a:solidFill>
              </a:rPr>
              <a:t>aby(abych, abys,  …)</a:t>
            </a:r>
            <a:r>
              <a:rPr lang="cs-CZ" b="1" dirty="0" smtClean="0">
                <a:solidFill>
                  <a:srgbClr val="00B050"/>
                </a:solidFill>
              </a:rPr>
              <a:t>, </a:t>
            </a:r>
            <a:r>
              <a:rPr lang="cs-CZ" dirty="0" smtClean="0">
                <a:solidFill>
                  <a:srgbClr val="00B050"/>
                </a:solidFill>
              </a:rPr>
              <a:t>vedlejší věty podmínkové </a:t>
            </a:r>
            <a:r>
              <a:rPr lang="cs-CZ" b="1" i="1" dirty="0" smtClean="0">
                <a:solidFill>
                  <a:srgbClr val="00B050"/>
                </a:solidFill>
              </a:rPr>
              <a:t>kdyby(kdybychom, kdybyste, …)</a:t>
            </a:r>
            <a:r>
              <a:rPr lang="cs-CZ" b="1" dirty="0" smtClean="0">
                <a:solidFill>
                  <a:srgbClr val="00B050"/>
                </a:solidFill>
              </a:rPr>
              <a:t>, </a:t>
            </a:r>
            <a:r>
              <a:rPr lang="cs-CZ" dirty="0" smtClean="0">
                <a:solidFill>
                  <a:srgbClr val="00B050"/>
                </a:solidFill>
              </a:rPr>
              <a:t>vedlejší věty vztažné vztažnými zájmeny </a:t>
            </a:r>
            <a:r>
              <a:rPr lang="cs-CZ" b="1" dirty="0" smtClean="0">
                <a:solidFill>
                  <a:srgbClr val="00B050"/>
                </a:solidFill>
              </a:rPr>
              <a:t>(</a:t>
            </a:r>
            <a:r>
              <a:rPr lang="cs-CZ" b="1" i="1" dirty="0" smtClean="0">
                <a:solidFill>
                  <a:srgbClr val="00B050"/>
                </a:solidFill>
              </a:rPr>
              <a:t>který, …</a:t>
            </a:r>
            <a:r>
              <a:rPr lang="cs-CZ" b="1" dirty="0" smtClean="0">
                <a:solidFill>
                  <a:srgbClr val="00B050"/>
                </a:solidFill>
              </a:rPr>
              <a:t>). </a:t>
            </a:r>
            <a:r>
              <a:rPr lang="cs-CZ" dirty="0" smtClean="0">
                <a:solidFill>
                  <a:srgbClr val="00B050"/>
                </a:solidFill>
              </a:rPr>
              <a:t>Všechna tato slova jsou </a:t>
            </a:r>
            <a:r>
              <a:rPr lang="cs-CZ" b="1" dirty="0" smtClean="0">
                <a:solidFill>
                  <a:srgbClr val="00B050"/>
                </a:solidFill>
              </a:rPr>
              <a:t>ohebná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1b. b) Ještě </a:t>
            </a:r>
            <a:r>
              <a:rPr lang="cs-CZ" i="1" dirty="0" smtClean="0">
                <a:solidFill>
                  <a:srgbClr val="00B050"/>
                </a:solidFill>
              </a:rPr>
              <a:t>spíš/</a:t>
            </a:r>
            <a:r>
              <a:rPr lang="cs-CZ" b="1" i="1" dirty="0" smtClean="0">
                <a:solidFill>
                  <a:srgbClr val="00B050"/>
                </a:solidFill>
              </a:rPr>
              <a:t>sloveso</a:t>
            </a:r>
            <a:r>
              <a:rPr lang="cs-CZ" i="1" dirty="0" smtClean="0">
                <a:solidFill>
                  <a:srgbClr val="00B050"/>
                </a:solidFill>
              </a:rPr>
              <a:t> ? Spíš/</a:t>
            </a:r>
            <a:r>
              <a:rPr lang="cs-CZ" b="1" i="1" dirty="0" smtClean="0">
                <a:solidFill>
                  <a:srgbClr val="00B050"/>
                </a:solidFill>
              </a:rPr>
              <a:t>částice</a:t>
            </a:r>
            <a:r>
              <a:rPr lang="cs-CZ" i="1" dirty="0" smtClean="0">
                <a:solidFill>
                  <a:srgbClr val="00B050"/>
                </a:solidFill>
              </a:rPr>
              <a:t> už nespím. Přijdu spíš/adverbium. Mám různé chutě/</a:t>
            </a:r>
            <a:r>
              <a:rPr lang="cs-CZ" b="1" i="1" dirty="0" smtClean="0">
                <a:solidFill>
                  <a:srgbClr val="00B050"/>
                </a:solidFill>
              </a:rPr>
              <a:t>sb.</a:t>
            </a:r>
            <a:r>
              <a:rPr lang="cs-CZ" i="1" dirty="0" smtClean="0">
                <a:solidFill>
                  <a:srgbClr val="00B050"/>
                </a:solidFill>
              </a:rPr>
              <a:t>, Chutě/</a:t>
            </a:r>
            <a:r>
              <a:rPr lang="cs-CZ" b="1" i="1" dirty="0" err="1" smtClean="0">
                <a:solidFill>
                  <a:srgbClr val="00B050"/>
                </a:solidFill>
              </a:rPr>
              <a:t>adv</a:t>
            </a:r>
            <a:r>
              <a:rPr lang="cs-CZ" b="1" i="1" dirty="0" smtClean="0">
                <a:solidFill>
                  <a:srgbClr val="00B050"/>
                </a:solidFill>
              </a:rPr>
              <a:t>.</a:t>
            </a:r>
            <a:r>
              <a:rPr lang="cs-CZ" i="1" dirty="0" smtClean="0">
                <a:solidFill>
                  <a:srgbClr val="00B050"/>
                </a:solidFill>
              </a:rPr>
              <a:t> skoč a vyskoč. Ta je má/</a:t>
            </a:r>
            <a:r>
              <a:rPr lang="cs-CZ" b="1" i="1" dirty="0" smtClean="0">
                <a:solidFill>
                  <a:srgbClr val="00B050"/>
                </a:solidFill>
              </a:rPr>
              <a:t>zájmeno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cs-CZ" b="1" i="1" dirty="0" smtClean="0">
                <a:solidFill>
                  <a:srgbClr val="00B050"/>
                </a:solidFill>
              </a:rPr>
              <a:t>sloveso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c) </a:t>
            </a:r>
            <a:r>
              <a:rPr lang="cs-CZ" i="1" dirty="0" smtClean="0">
                <a:solidFill>
                  <a:srgbClr val="00B050"/>
                </a:solidFill>
              </a:rPr>
              <a:t>Ta je/</a:t>
            </a:r>
            <a:r>
              <a:rPr lang="cs-CZ" b="1" i="1" dirty="0" smtClean="0">
                <a:solidFill>
                  <a:srgbClr val="00B050"/>
                </a:solidFill>
              </a:rPr>
              <a:t>zájmeno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cs-CZ" b="1" i="1" dirty="0" smtClean="0">
                <a:solidFill>
                  <a:srgbClr val="00B050"/>
                </a:solidFill>
              </a:rPr>
              <a:t>sloveso</a:t>
            </a:r>
            <a:r>
              <a:rPr lang="cs-CZ" i="1" dirty="0" smtClean="0">
                <a:solidFill>
                  <a:srgbClr val="00B050"/>
                </a:solidFill>
              </a:rPr>
              <a:t> má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  <a:r>
              <a:rPr lang="cs-CZ" i="1" dirty="0" smtClean="0">
                <a:solidFill>
                  <a:srgbClr val="00B050"/>
                </a:solidFill>
              </a:rPr>
              <a:t> A lesů tajuplná tiš/</a:t>
            </a:r>
            <a:r>
              <a:rPr lang="cs-CZ" b="1" i="1" dirty="0" smtClean="0">
                <a:solidFill>
                  <a:srgbClr val="00B050"/>
                </a:solidFill>
              </a:rPr>
              <a:t>sb.</a:t>
            </a:r>
            <a:r>
              <a:rPr lang="cs-CZ" i="1" dirty="0" smtClean="0">
                <a:solidFill>
                  <a:srgbClr val="00B050"/>
                </a:solidFill>
              </a:rPr>
              <a:t> Se v teskném větru odhalila. Tiš/sloveso dítě a nemluv. Petr zdraví/</a:t>
            </a:r>
            <a:r>
              <a:rPr lang="cs-CZ" b="1" i="1" dirty="0" smtClean="0">
                <a:solidFill>
                  <a:srgbClr val="00B050"/>
                </a:solidFill>
              </a:rPr>
              <a:t>sloveso </a:t>
            </a:r>
            <a:r>
              <a:rPr lang="cs-CZ" i="1" dirty="0" smtClean="0">
                <a:solidFill>
                  <a:srgbClr val="00B050"/>
                </a:solidFill>
              </a:rPr>
              <a:t>Lucii. Zdraví/</a:t>
            </a:r>
            <a:r>
              <a:rPr lang="cs-CZ" b="1" i="1" dirty="0" smtClean="0">
                <a:solidFill>
                  <a:srgbClr val="00B050"/>
                </a:solidFill>
              </a:rPr>
              <a:t>sb. </a:t>
            </a:r>
            <a:r>
              <a:rPr lang="cs-CZ" dirty="0" smtClean="0">
                <a:solidFill>
                  <a:srgbClr val="00B050"/>
                </a:solidFill>
              </a:rPr>
              <a:t>(</a:t>
            </a:r>
            <a:r>
              <a:rPr lang="cs-CZ" i="1" dirty="0" smtClean="0">
                <a:solidFill>
                  <a:srgbClr val="00B050"/>
                </a:solidFill>
              </a:rPr>
              <a:t>je velký dar </a:t>
            </a:r>
            <a:r>
              <a:rPr lang="en-US" dirty="0" smtClean="0">
                <a:solidFill>
                  <a:srgbClr val="00B050"/>
                </a:solidFill>
              </a:rPr>
              <a:t>|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i="1" dirty="0" smtClean="0">
                <a:solidFill>
                  <a:srgbClr val="00B050"/>
                </a:solidFill>
              </a:rPr>
              <a:t>jsou už všichni</a:t>
            </a:r>
            <a:r>
              <a:rPr lang="cs-CZ" dirty="0" smtClean="0">
                <a:solidFill>
                  <a:srgbClr val="00B050"/>
                </a:solidFill>
              </a:rPr>
              <a:t>). </a:t>
            </a:r>
            <a:r>
              <a:rPr lang="cs-CZ" i="1" dirty="0" smtClean="0">
                <a:solidFill>
                  <a:srgbClr val="00B050"/>
                </a:solidFill>
              </a:rPr>
              <a:t>Zdraví/</a:t>
            </a:r>
            <a:r>
              <a:rPr lang="cs-CZ" b="1" i="1" dirty="0" err="1" smtClean="0">
                <a:solidFill>
                  <a:srgbClr val="00B050"/>
                </a:solidFill>
              </a:rPr>
              <a:t>adj</a:t>
            </a:r>
            <a:r>
              <a:rPr lang="cs-CZ" b="1" i="1" dirty="0" smtClean="0">
                <a:solidFill>
                  <a:srgbClr val="00B050"/>
                </a:solidFill>
              </a:rPr>
              <a:t>.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i="1" dirty="0">
                <a:solidFill>
                  <a:srgbClr val="00B050"/>
                </a:solidFill>
              </a:rPr>
              <a:t>k</a:t>
            </a:r>
            <a:r>
              <a:rPr lang="cs-CZ" i="1" dirty="0" smtClean="0">
                <a:solidFill>
                  <a:srgbClr val="00B050"/>
                </a:solidFill>
              </a:rPr>
              <a:t>luk nekašle.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77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a) </a:t>
            </a:r>
            <a:r>
              <a:rPr lang="cs-CZ" sz="2400" dirty="0" smtClean="0"/>
              <a:t>slovo </a:t>
            </a:r>
            <a:r>
              <a:rPr lang="cs-CZ" sz="2400" b="1" i="1" dirty="0" smtClean="0"/>
              <a:t>lovčí</a:t>
            </a:r>
            <a:r>
              <a:rPr lang="cs-CZ" sz="2400" b="1" dirty="0" smtClean="0"/>
              <a:t> </a:t>
            </a:r>
            <a:r>
              <a:rPr lang="cs-CZ" sz="2400" dirty="0" smtClean="0"/>
              <a:t>je substantivum – </a:t>
            </a:r>
            <a:r>
              <a:rPr lang="cs-CZ" sz="2400" b="1" dirty="0" smtClean="0">
                <a:solidFill>
                  <a:srgbClr val="00B050"/>
                </a:solidFill>
              </a:rPr>
              <a:t>kritérium syntaktické</a:t>
            </a:r>
            <a:r>
              <a:rPr lang="cs-CZ" sz="2400" dirty="0" smtClean="0"/>
              <a:t>, plní funkce, které primárně plní substantivum, jako např. ve větách:</a:t>
            </a:r>
          </a:p>
          <a:p>
            <a:r>
              <a:rPr lang="cs-CZ" sz="2400" i="1" dirty="0" smtClean="0"/>
              <a:t>Přišel s ním </a:t>
            </a:r>
            <a:r>
              <a:rPr lang="cs-CZ" sz="2400" b="1" i="1" dirty="0" smtClean="0"/>
              <a:t>lovčí</a:t>
            </a:r>
            <a:r>
              <a:rPr lang="cs-CZ" sz="2400" i="1" dirty="0" smtClean="0"/>
              <a:t> hraběte z </a:t>
            </a:r>
            <a:r>
              <a:rPr lang="cs-CZ" sz="2400" i="1" dirty="0" err="1" smtClean="0"/>
              <a:t>Buckeley</a:t>
            </a:r>
            <a:r>
              <a:rPr lang="cs-CZ" sz="2400" i="1" dirty="0" smtClean="0"/>
              <a:t> , Thomas </a:t>
            </a:r>
            <a:r>
              <a:rPr lang="cs-CZ" sz="2400" i="1" dirty="0" err="1" smtClean="0"/>
              <a:t>Aldeker</a:t>
            </a:r>
            <a:r>
              <a:rPr lang="cs-CZ" sz="2400" i="1" dirty="0" smtClean="0"/>
              <a:t>. </a:t>
            </a:r>
            <a:r>
              <a:rPr lang="cs-CZ" sz="2400" b="1" i="1" dirty="0" smtClean="0"/>
              <a:t>(podmět)</a:t>
            </a:r>
          </a:p>
          <a:p>
            <a:r>
              <a:rPr lang="cs-CZ" sz="2400" i="1" dirty="0" smtClean="0"/>
              <a:t>Na hradě Svojanov potkáte 24 . – 25 . září trubače , sokolníky i </a:t>
            </a:r>
            <a:r>
              <a:rPr lang="cs-CZ" sz="2400" b="1" i="1" dirty="0" smtClean="0"/>
              <a:t>lovčí </a:t>
            </a:r>
            <a:r>
              <a:rPr lang="cs-CZ" sz="2400" i="1" dirty="0" smtClean="0"/>
              <a:t>se psy , jak se chystají jako kdysi do hvozdů , skolit lítého kance či vznešeného šestnácteráka. </a:t>
            </a:r>
            <a:r>
              <a:rPr lang="cs-CZ" sz="2400" b="1" i="1" dirty="0" smtClean="0"/>
              <a:t>(předmět)</a:t>
            </a:r>
          </a:p>
          <a:p>
            <a:r>
              <a:rPr lang="cs-CZ" sz="2400" dirty="0" smtClean="0"/>
              <a:t>b) slovo </a:t>
            </a:r>
            <a:r>
              <a:rPr lang="cs-CZ" sz="2400" b="1" i="1" dirty="0" smtClean="0"/>
              <a:t>že</a:t>
            </a:r>
            <a:r>
              <a:rPr lang="cs-CZ" sz="2400" dirty="0" smtClean="0"/>
              <a:t> je částice - </a:t>
            </a:r>
            <a:r>
              <a:rPr lang="cs-CZ" sz="2400" b="1" dirty="0" smtClean="0">
                <a:solidFill>
                  <a:srgbClr val="00B050"/>
                </a:solidFill>
              </a:rPr>
              <a:t>kritérium syntaktické</a:t>
            </a:r>
            <a:r>
              <a:rPr lang="cs-CZ" sz="2400" dirty="0" smtClean="0"/>
              <a:t>, modifikuje celou výpověď.</a:t>
            </a:r>
          </a:p>
          <a:p>
            <a:r>
              <a:rPr lang="cs-CZ" sz="2400" i="1" dirty="0"/>
              <a:t>A</a:t>
            </a:r>
            <a:r>
              <a:rPr lang="cs-CZ" sz="2400" i="1" dirty="0" smtClean="0"/>
              <a:t>si jsem byl pomáhat tatínkovi na bramborový brigádě, </a:t>
            </a:r>
            <a:r>
              <a:rPr lang="cs-CZ" sz="2400" b="1" i="1" dirty="0" smtClean="0"/>
              <a:t>že</a:t>
            </a:r>
            <a:r>
              <a:rPr lang="cs-CZ" sz="2400" i="1" dirty="0" smtClean="0"/>
              <a:t>?</a:t>
            </a:r>
          </a:p>
          <a:p>
            <a:r>
              <a:rPr lang="cs-CZ" sz="2400" dirty="0" smtClean="0"/>
              <a:t>c) slovo </a:t>
            </a:r>
            <a:r>
              <a:rPr lang="cs-CZ" sz="2400" b="1" i="1" dirty="0" smtClean="0"/>
              <a:t>jeden</a:t>
            </a:r>
            <a:r>
              <a:rPr lang="cs-CZ" sz="2400" b="1" dirty="0" smtClean="0"/>
              <a:t> </a:t>
            </a:r>
            <a:r>
              <a:rPr lang="cs-CZ" sz="2400" dirty="0" smtClean="0"/>
              <a:t>je zájmeno – </a:t>
            </a:r>
            <a:r>
              <a:rPr lang="cs-CZ" sz="2400" b="1" dirty="0" smtClean="0">
                <a:solidFill>
                  <a:srgbClr val="00B050"/>
                </a:solidFill>
              </a:rPr>
              <a:t>kritérium sémantické</a:t>
            </a:r>
            <a:r>
              <a:rPr lang="cs-CZ" sz="2400" b="1" dirty="0" smtClean="0"/>
              <a:t>,</a:t>
            </a:r>
            <a:r>
              <a:rPr lang="cs-CZ" sz="2400" dirty="0" smtClean="0"/>
              <a:t> neoznačuje množství, ale signalizuje neurčitost podobně jako neurčitý člen v jazycích s obligatorním členem.</a:t>
            </a:r>
          </a:p>
          <a:p>
            <a:r>
              <a:rPr lang="cs-CZ" b="1" i="1" dirty="0" smtClean="0"/>
              <a:t>Jeden </a:t>
            </a:r>
            <a:r>
              <a:rPr lang="cs-CZ" i="1" dirty="0" smtClean="0"/>
              <a:t>alexandrijský biskup nebyl uvyklý nepohodlnému mnišskému životu a musel strávit noc v klášteře v </a:t>
            </a:r>
            <a:r>
              <a:rPr lang="cs-CZ" i="1" dirty="0" err="1" smtClean="0"/>
              <a:t>Ennatonu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34368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1d. Jakého slovního druhů nemohou být slova, jejichž tvary v češtině končí na:</a:t>
            </a:r>
            <a:endParaRPr lang="cs-CZ" dirty="0" smtClean="0"/>
          </a:p>
          <a:p>
            <a:r>
              <a:rPr lang="cs-CZ" dirty="0" smtClean="0"/>
              <a:t>a)  </a:t>
            </a:r>
            <a:r>
              <a:rPr lang="cs-CZ" i="1" dirty="0" smtClean="0"/>
              <a:t>-</a:t>
            </a:r>
            <a:r>
              <a:rPr lang="cs-CZ" i="1" dirty="0" err="1" smtClean="0"/>
              <a:t>uj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00B050"/>
                </a:solidFill>
              </a:rPr>
              <a:t>(adjektiva, zájmena, číslovky, adverbia, předložky, spojky, částice) </a:t>
            </a:r>
            <a:r>
              <a:rPr lang="cs-CZ" i="1" dirty="0" smtClean="0"/>
              <a:t>sb.-sluj, slovesa – imperativ 2.sg. sloves s </a:t>
            </a:r>
            <a:r>
              <a:rPr lang="cs-CZ" i="1" dirty="0" err="1" smtClean="0"/>
              <a:t>inf</a:t>
            </a:r>
            <a:r>
              <a:rPr lang="cs-CZ" i="1" dirty="0" smtClean="0"/>
              <a:t>. na –</a:t>
            </a:r>
            <a:r>
              <a:rPr lang="cs-CZ" i="1" dirty="0" err="1" smtClean="0"/>
              <a:t>ovat</a:t>
            </a:r>
            <a:r>
              <a:rPr lang="cs-CZ" i="1" dirty="0" smtClean="0"/>
              <a:t>, citoslovce – fuj.</a:t>
            </a:r>
            <a:endParaRPr lang="cs-CZ" dirty="0" smtClean="0"/>
          </a:p>
          <a:p>
            <a:r>
              <a:rPr lang="cs-CZ" dirty="0" smtClean="0"/>
              <a:t>b) </a:t>
            </a:r>
            <a:r>
              <a:rPr lang="cs-CZ" i="1" dirty="0" smtClean="0"/>
              <a:t>–ů </a:t>
            </a:r>
            <a:r>
              <a:rPr lang="cs-CZ" i="1" dirty="0" smtClean="0">
                <a:solidFill>
                  <a:srgbClr val="00B050"/>
                </a:solidFill>
              </a:rPr>
              <a:t>(adjektiva, zájmena, číslovky, slovesa, předložky, spojky) </a:t>
            </a:r>
          </a:p>
          <a:p>
            <a:pPr marL="0" indent="0">
              <a:buNone/>
            </a:pPr>
            <a:r>
              <a:rPr lang="cs-CZ" i="1" dirty="0" smtClean="0"/>
              <a:t>sb.- </a:t>
            </a:r>
            <a:r>
              <a:rPr lang="cs-CZ" i="1" dirty="0" err="1" smtClean="0"/>
              <a:t>mask</a:t>
            </a:r>
            <a:r>
              <a:rPr lang="cs-CZ" i="1" dirty="0" smtClean="0"/>
              <a:t>. gen. </a:t>
            </a:r>
            <a:r>
              <a:rPr lang="cs-CZ" i="1" dirty="0" err="1" smtClean="0"/>
              <a:t>pl</a:t>
            </a:r>
            <a:r>
              <a:rPr lang="cs-CZ" i="1" dirty="0" smtClean="0"/>
              <a:t>., adverbia – dolů, částice – koneckonců, citoslovce – </a:t>
            </a:r>
            <a:r>
              <a:rPr lang="cs-CZ" i="1" dirty="0" err="1" smtClean="0"/>
              <a:t>bů</a:t>
            </a:r>
            <a:r>
              <a:rPr lang="cs-CZ" i="1" dirty="0"/>
              <a:t>.</a:t>
            </a:r>
            <a:endParaRPr lang="cs-CZ" dirty="0" smtClean="0"/>
          </a:p>
          <a:p>
            <a:r>
              <a:rPr lang="cs-CZ" dirty="0" smtClean="0"/>
              <a:t>c) </a:t>
            </a:r>
            <a:r>
              <a:rPr lang="cs-CZ" i="1" dirty="0" smtClean="0"/>
              <a:t>–ň </a:t>
            </a:r>
            <a:r>
              <a:rPr lang="cs-CZ" i="1" dirty="0" smtClean="0">
                <a:solidFill>
                  <a:srgbClr val="00B050"/>
                </a:solidFill>
              </a:rPr>
              <a:t>(adjektiva, číslovky, předložky, spojky) </a:t>
            </a:r>
          </a:p>
          <a:p>
            <a:pPr marL="0" indent="0">
              <a:buNone/>
            </a:pPr>
            <a:r>
              <a:rPr lang="cs-CZ" i="1" dirty="0" smtClean="0"/>
              <a:t>sb.- píseň, zájmena – naň, slovesa – nehoň, adverbia – </a:t>
            </a:r>
            <a:r>
              <a:rPr lang="cs-CZ" i="1" dirty="0" err="1" smtClean="0"/>
              <a:t>sebemíň</a:t>
            </a:r>
            <a:r>
              <a:rPr lang="cs-CZ" i="1" dirty="0" smtClean="0"/>
              <a:t>, zároveň, částice –aspoň.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88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Gramatické kategorie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2a. Gramatická kategorii rodu se vždy neshoduje s kategorií biologického rodu. Vysvětlete rozdíl mezi biologickým rodem a gramatickým rodem za pomoci následujících vět.</a:t>
            </a:r>
            <a:endParaRPr lang="cs-CZ" dirty="0"/>
          </a:p>
          <a:p>
            <a:r>
              <a:rPr lang="cs-CZ" i="1" dirty="0"/>
              <a:t>V minulosti sem na mši chodila hrabata.</a:t>
            </a:r>
            <a:endParaRPr lang="cs-CZ" dirty="0"/>
          </a:p>
          <a:p>
            <a:r>
              <a:rPr lang="cs-CZ" i="1" dirty="0"/>
              <a:t>Pan hrabě chodil okolo denně do práce.</a:t>
            </a:r>
            <a:endParaRPr lang="cs-CZ" dirty="0"/>
          </a:p>
          <a:p>
            <a:r>
              <a:rPr lang="cs-CZ" i="1" dirty="0"/>
              <a:t>Po dvoře chodila děvčata s kbelíky a zdravila mě.</a:t>
            </a:r>
            <a:endParaRPr lang="cs-CZ" dirty="0"/>
          </a:p>
          <a:p>
            <a:r>
              <a:rPr lang="cs-CZ" i="1" dirty="0"/>
              <a:t>Děvčata chodily po koledě.</a:t>
            </a:r>
            <a:endParaRPr lang="cs-CZ" dirty="0"/>
          </a:p>
          <a:p>
            <a:r>
              <a:rPr lang="cs-CZ" i="1" dirty="0"/>
              <a:t>Zanedbané pětileté děvče chodilo téměř denně hladové do jedné restaurace v Brně.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2b. Zatrhni případ rodové dublety.							bodů:3</a:t>
            </a:r>
            <a:endParaRPr lang="cs-CZ" dirty="0"/>
          </a:p>
          <a:p>
            <a:r>
              <a:rPr lang="cs-CZ" dirty="0"/>
              <a:t>a) </a:t>
            </a:r>
            <a:r>
              <a:rPr lang="cs-CZ" i="1" dirty="0"/>
              <a:t>král královna</a:t>
            </a:r>
            <a:endParaRPr lang="cs-CZ" dirty="0"/>
          </a:p>
          <a:p>
            <a:r>
              <a:rPr lang="cs-CZ" dirty="0"/>
              <a:t>b) </a:t>
            </a:r>
            <a:r>
              <a:rPr lang="cs-CZ" i="1" dirty="0"/>
              <a:t>sestra bratr</a:t>
            </a:r>
            <a:endParaRPr lang="cs-CZ" dirty="0"/>
          </a:p>
          <a:p>
            <a:r>
              <a:rPr lang="cs-CZ" dirty="0"/>
              <a:t>c) </a:t>
            </a:r>
            <a:r>
              <a:rPr lang="cs-CZ" i="1" dirty="0"/>
              <a:t>kedluben kedlubna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2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Gramatické kategorie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2c. </a:t>
            </a:r>
            <a:r>
              <a:rPr lang="cs-CZ" dirty="0"/>
              <a:t>Co je to pádový synkretismus? Uveďte alespoň tři příklady.		</a:t>
            </a:r>
          </a:p>
          <a:p>
            <a:r>
              <a:rPr lang="cs-CZ" b="1" dirty="0"/>
              <a:t>2d. Pádový synkretismus (homonymie) se v češtině </a:t>
            </a:r>
            <a:r>
              <a:rPr lang="cs-CZ" b="1" dirty="0" smtClean="0"/>
              <a:t>vyskytuje</a:t>
            </a:r>
            <a:r>
              <a:rPr lang="cs-CZ" b="1" dirty="0"/>
              <a:t>	</a:t>
            </a:r>
            <a:endParaRPr lang="cs-CZ" dirty="0"/>
          </a:p>
          <a:p>
            <a:r>
              <a:rPr lang="cs-CZ" dirty="0"/>
              <a:t>a) v dativu a lokálu </a:t>
            </a:r>
            <a:r>
              <a:rPr lang="cs-CZ" dirty="0" err="1"/>
              <a:t>pl</a:t>
            </a:r>
            <a:r>
              <a:rPr lang="cs-CZ" dirty="0"/>
              <a:t>. substantiv </a:t>
            </a:r>
          </a:p>
          <a:p>
            <a:r>
              <a:rPr lang="cs-CZ" dirty="0"/>
              <a:t>b) v genitivu </a:t>
            </a:r>
            <a:r>
              <a:rPr lang="cs-CZ" dirty="0" err="1"/>
              <a:t>sg</a:t>
            </a:r>
            <a:r>
              <a:rPr lang="cs-CZ" dirty="0"/>
              <a:t>. a akuzativu </a:t>
            </a:r>
            <a:r>
              <a:rPr lang="cs-CZ" dirty="0" err="1"/>
              <a:t>pl</a:t>
            </a:r>
            <a:r>
              <a:rPr lang="cs-CZ" dirty="0"/>
              <a:t>. feminin (substantiv)</a:t>
            </a:r>
          </a:p>
          <a:p>
            <a:r>
              <a:rPr lang="cs-CZ" dirty="0"/>
              <a:t>c) ve všech tvarech vzoru </a:t>
            </a:r>
            <a:r>
              <a:rPr lang="cs-CZ" i="1" dirty="0" smtClean="0"/>
              <a:t>stavení</a:t>
            </a:r>
            <a:r>
              <a:rPr lang="cs-CZ" b="1" dirty="0"/>
              <a:t> </a:t>
            </a:r>
            <a:endParaRPr lang="cs-CZ" b="1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2e. S kolika a kterými pády se pojí předložka </a:t>
            </a:r>
            <a:r>
              <a:rPr lang="cs-CZ" b="1" i="1" dirty="0"/>
              <a:t>za</a:t>
            </a:r>
            <a:r>
              <a:rPr lang="cs-CZ" b="1" dirty="0"/>
              <a:t>. Uveď příklady.		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49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V minulosti sem na mši chodila </a:t>
            </a:r>
            <a:r>
              <a:rPr lang="cs-CZ" b="1" i="1" dirty="0" smtClean="0">
                <a:solidFill>
                  <a:srgbClr val="FF0000"/>
                </a:solidFill>
              </a:rPr>
              <a:t>hrabata</a:t>
            </a:r>
            <a:r>
              <a:rPr lang="cs-CZ" i="1" dirty="0" smtClean="0"/>
              <a:t>. </a:t>
            </a:r>
          </a:p>
          <a:p>
            <a:r>
              <a:rPr lang="cs-CZ" i="1" dirty="0" smtClean="0"/>
              <a:t>Pan </a:t>
            </a:r>
            <a:r>
              <a:rPr lang="cs-CZ" b="1" i="1" dirty="0" smtClean="0">
                <a:solidFill>
                  <a:srgbClr val="FF0000"/>
                </a:solidFill>
              </a:rPr>
              <a:t>hrabě</a:t>
            </a:r>
            <a:r>
              <a:rPr lang="cs-CZ" i="1" dirty="0" smtClean="0"/>
              <a:t> chodil okolo denně do práce.</a:t>
            </a:r>
            <a:endParaRPr lang="cs-CZ" dirty="0" smtClean="0"/>
          </a:p>
          <a:p>
            <a:r>
              <a:rPr lang="cs-CZ" i="1" dirty="0" smtClean="0"/>
              <a:t>Po dvoře</a:t>
            </a:r>
            <a:r>
              <a:rPr lang="cs-CZ" b="1" i="1" dirty="0" smtClean="0">
                <a:solidFill>
                  <a:srgbClr val="FF0000"/>
                </a:solidFill>
              </a:rPr>
              <a:t> chodil</a:t>
            </a:r>
            <a:r>
              <a:rPr lang="cs-CZ" b="1" i="1" u="sng" dirty="0" smtClean="0">
                <a:solidFill>
                  <a:srgbClr val="FF0000"/>
                </a:solidFill>
              </a:rPr>
              <a:t>a</a:t>
            </a:r>
            <a:r>
              <a:rPr lang="cs-CZ" b="1" i="1" dirty="0" smtClean="0">
                <a:solidFill>
                  <a:srgbClr val="FF0000"/>
                </a:solidFill>
              </a:rPr>
              <a:t> děvčata</a:t>
            </a:r>
            <a:r>
              <a:rPr lang="cs-CZ" i="1" dirty="0" smtClean="0"/>
              <a:t> s kbelíky a zdravila mě.</a:t>
            </a:r>
            <a:endParaRPr lang="cs-CZ" dirty="0" smtClean="0"/>
          </a:p>
          <a:p>
            <a:r>
              <a:rPr lang="cs-CZ" b="1" i="1" dirty="0" smtClean="0">
                <a:solidFill>
                  <a:srgbClr val="FF0000"/>
                </a:solidFill>
              </a:rPr>
              <a:t>Děvčata chodil</a:t>
            </a:r>
            <a:r>
              <a:rPr lang="cs-CZ" b="1" i="1" u="sng" dirty="0" smtClean="0">
                <a:solidFill>
                  <a:srgbClr val="FF0000"/>
                </a:solidFill>
              </a:rPr>
              <a:t>y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po koledě.</a:t>
            </a:r>
            <a:endParaRPr lang="cs-CZ" dirty="0" smtClean="0"/>
          </a:p>
          <a:p>
            <a:r>
              <a:rPr lang="cs-CZ" i="1" dirty="0" smtClean="0"/>
              <a:t>Zanedbané pětileté </a:t>
            </a:r>
            <a:r>
              <a:rPr lang="cs-CZ" b="1" i="1" dirty="0" smtClean="0">
                <a:solidFill>
                  <a:srgbClr val="FF0000"/>
                </a:solidFill>
              </a:rPr>
              <a:t>děvče chodil</a:t>
            </a:r>
            <a:r>
              <a:rPr lang="cs-CZ" b="1" i="1" u="sng" dirty="0" smtClean="0">
                <a:solidFill>
                  <a:srgbClr val="FF0000"/>
                </a:solidFill>
              </a:rPr>
              <a:t>o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téměř denně hladové do jedné restaurace v Brně.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Formálně  jsou substantiva neutra, ale označuj osoby biologického rodu mužského nebo ženského</a:t>
            </a:r>
            <a:r>
              <a:rPr lang="cs-CZ" i="1" dirty="0" smtClean="0"/>
              <a:t>, gramatická kategorie </a:t>
            </a:r>
            <a:r>
              <a:rPr lang="cs-CZ" b="1" i="1" dirty="0" smtClean="0"/>
              <a:t>shody je tím rozkolísána a řídí se vlastními pravidly.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190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696</Words>
  <Application>Microsoft Office PowerPoint</Application>
  <PresentationFormat>Širokoúhlá obrazovka</PresentationFormat>
  <Paragraphs>153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CJA006</vt:lpstr>
      <vt:lpstr>1. Určování slovních druhů</vt:lpstr>
      <vt:lpstr>1. Určování slovních druhů</vt:lpstr>
      <vt:lpstr>Řešení</vt:lpstr>
      <vt:lpstr>řešení</vt:lpstr>
      <vt:lpstr>řešení</vt:lpstr>
      <vt:lpstr>Gramatické kategorie jmen</vt:lpstr>
      <vt:lpstr>Gramatické kategorie jmen</vt:lpstr>
      <vt:lpstr>řešení</vt:lpstr>
      <vt:lpstr>řešení</vt:lpstr>
      <vt:lpstr>řešení</vt:lpstr>
      <vt:lpstr>řešení</vt:lpstr>
      <vt:lpstr>3. Flexe substantiv</vt:lpstr>
      <vt:lpstr>3. Flexe substantiv</vt:lpstr>
      <vt:lpstr>3. Flexe substantiv</vt:lpstr>
      <vt:lpstr>řešení</vt:lpstr>
      <vt:lpstr>řešení</vt:lpstr>
      <vt:lpstr>řešení</vt:lpstr>
      <vt:lpstr>řešení</vt:lpstr>
      <vt:lpstr>4. Kolísání mezi vzory píseň/kost (PMČ)</vt:lpstr>
      <vt:lpstr>řešení</vt:lpstr>
      <vt:lpstr>5. Flexe proprií (http://prirucka.ujc.cas.cz/?id=359)</vt:lpstr>
      <vt:lpstr>řešení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CJA006</dc:title>
  <dc:creator>petr</dc:creator>
  <cp:lastModifiedBy>Klára Osolsobě</cp:lastModifiedBy>
  <cp:revision>18</cp:revision>
  <dcterms:created xsi:type="dcterms:W3CDTF">2019-09-25T09:42:13Z</dcterms:created>
  <dcterms:modified xsi:type="dcterms:W3CDTF">2019-10-09T11:16:01Z</dcterms:modified>
</cp:coreProperties>
</file>