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67" r:id="rId6"/>
    <p:sldId id="260" r:id="rId7"/>
    <p:sldId id="268" r:id="rId8"/>
    <p:sldId id="265" r:id="rId9"/>
    <p:sldId id="269" r:id="rId10"/>
    <p:sldId id="259" r:id="rId11"/>
    <p:sldId id="270" r:id="rId12"/>
    <p:sldId id="261" r:id="rId13"/>
    <p:sldId id="271" r:id="rId14"/>
    <p:sldId id="262" r:id="rId15"/>
    <p:sldId id="272" r:id="rId16"/>
    <p:sldId id="263" r:id="rId17"/>
    <p:sldId id="273" r:id="rId18"/>
    <p:sldId id="264" r:id="rId19"/>
    <p:sldId id="27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080F4-2126-44DA-98D5-46AED01805AA}" type="datetimeFigureOut">
              <a:rPr lang="cs-CZ" smtClean="0"/>
              <a:t>8.10.2019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84CF-7C46-43CC-A2B8-D757047B41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664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080F4-2126-44DA-98D5-46AED01805AA}" type="datetimeFigureOut">
              <a:rPr lang="cs-CZ" smtClean="0"/>
              <a:t>8.10.2019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84CF-7C46-43CC-A2B8-D757047B41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795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080F4-2126-44DA-98D5-46AED01805AA}" type="datetimeFigureOut">
              <a:rPr lang="cs-CZ" smtClean="0"/>
              <a:t>8.10.2019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84CF-7C46-43CC-A2B8-D757047B41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23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080F4-2126-44DA-98D5-46AED01805AA}" type="datetimeFigureOut">
              <a:rPr lang="cs-CZ" smtClean="0"/>
              <a:t>8.10.2019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84CF-7C46-43CC-A2B8-D757047B41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954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080F4-2126-44DA-98D5-46AED01805AA}" type="datetimeFigureOut">
              <a:rPr lang="cs-CZ" smtClean="0"/>
              <a:t>8.10.2019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84CF-7C46-43CC-A2B8-D757047B41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90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080F4-2126-44DA-98D5-46AED01805AA}" type="datetimeFigureOut">
              <a:rPr lang="cs-CZ" smtClean="0"/>
              <a:t>8.10.2019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84CF-7C46-43CC-A2B8-D757047B41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90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080F4-2126-44DA-98D5-46AED01805AA}" type="datetimeFigureOut">
              <a:rPr lang="cs-CZ" smtClean="0"/>
              <a:t>8.10.2019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84CF-7C46-43CC-A2B8-D757047B41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983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080F4-2126-44DA-98D5-46AED01805AA}" type="datetimeFigureOut">
              <a:rPr lang="cs-CZ" smtClean="0"/>
              <a:t>8.10.2019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84CF-7C46-43CC-A2B8-D757047B41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012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080F4-2126-44DA-98D5-46AED01805AA}" type="datetimeFigureOut">
              <a:rPr lang="cs-CZ" smtClean="0"/>
              <a:t>8.10.2019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84CF-7C46-43CC-A2B8-D757047B41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471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080F4-2126-44DA-98D5-46AED01805AA}" type="datetimeFigureOut">
              <a:rPr lang="cs-CZ" smtClean="0"/>
              <a:t>8.10.2019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84CF-7C46-43CC-A2B8-D757047B41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197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080F4-2126-44DA-98D5-46AED01805AA}" type="datetimeFigureOut">
              <a:rPr lang="cs-CZ" smtClean="0"/>
              <a:t>8.10.2019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284CF-7C46-43CC-A2B8-D757047B41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03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080F4-2126-44DA-98D5-46AED01805AA}" type="datetimeFigureOut">
              <a:rPr lang="cs-CZ" smtClean="0"/>
              <a:t>8.10.2019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284CF-7C46-43CC-A2B8-D757047B41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5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CJA009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9. 10. 2019</a:t>
            </a:r>
          </a:p>
          <a:p>
            <a:r>
              <a:rPr lang="cs-CZ" dirty="0" smtClean="0"/>
              <a:t>Klára Osolsobě</a:t>
            </a:r>
          </a:p>
          <a:p>
            <a:r>
              <a:rPr lang="cs-CZ" dirty="0" err="1" smtClean="0"/>
              <a:t>osolsobe</a:t>
            </a:r>
            <a:r>
              <a:rPr lang="en-US" dirty="0" smtClean="0"/>
              <a:t>@phil.muni.cz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0042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Tvoření substantiv - deverbativa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>
                <a:solidFill>
                  <a:srgbClr val="FF0000"/>
                </a:solidFill>
              </a:rPr>
              <a:t>Deverbativa tvořená od slovesného kořene jsou (zatrhni pouze případy, kdy požadavku zadání vyhovují všechny příklady):</a:t>
            </a:r>
            <a:r>
              <a:rPr lang="cs-CZ" dirty="0"/>
              <a:t>	</a:t>
            </a:r>
            <a:endParaRPr lang="cs-CZ" dirty="0" smtClean="0"/>
          </a:p>
          <a:p>
            <a:pPr lvl="0"/>
            <a:r>
              <a:rPr lang="cs-CZ" i="1" dirty="0" smtClean="0"/>
              <a:t>setník</a:t>
            </a:r>
            <a:r>
              <a:rPr lang="cs-CZ" i="1" dirty="0"/>
              <a:t>, dělník, houbař, zástrčka, spojovatel</a:t>
            </a:r>
            <a:endParaRPr lang="cs-CZ" dirty="0"/>
          </a:p>
          <a:p>
            <a:pPr lvl="0"/>
            <a:r>
              <a:rPr lang="cs-CZ" i="1" dirty="0"/>
              <a:t>hráč, herec, divadlo, jeviště, převlékárna</a:t>
            </a:r>
            <a:endParaRPr lang="cs-CZ" dirty="0"/>
          </a:p>
          <a:p>
            <a:pPr lvl="0"/>
            <a:r>
              <a:rPr lang="cs-CZ" i="1" dirty="0"/>
              <a:t>zástupce, mluvčí, stavař, </a:t>
            </a:r>
            <a:r>
              <a:rPr lang="cs-CZ" i="1" dirty="0" smtClean="0"/>
              <a:t>plačka</a:t>
            </a:r>
          </a:p>
          <a:p>
            <a:pPr lvl="0"/>
            <a:r>
              <a:rPr lang="cs-CZ" dirty="0">
                <a:solidFill>
                  <a:srgbClr val="FF0000"/>
                </a:solidFill>
              </a:rPr>
              <a:t>Deverbativa tvořená od konkrétního slovesného tvaru jsou (zatrhni pouze případy, kdy požadavku zadání vyhovují všechny příklady): 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r>
              <a:rPr lang="cs-CZ" i="1" dirty="0" smtClean="0"/>
              <a:t>opilec</a:t>
            </a:r>
            <a:r>
              <a:rPr lang="cs-CZ" i="1" dirty="0"/>
              <a:t>, trestanec, pracující, přeživší</a:t>
            </a:r>
            <a:endParaRPr lang="cs-CZ" dirty="0"/>
          </a:p>
          <a:p>
            <a:pPr lvl="0"/>
            <a:r>
              <a:rPr lang="cs-CZ" i="1" dirty="0"/>
              <a:t>pivo, smích, zpěv, spaní</a:t>
            </a:r>
            <a:endParaRPr lang="cs-CZ" dirty="0"/>
          </a:p>
          <a:p>
            <a:r>
              <a:rPr lang="cs-CZ" i="1" dirty="0"/>
              <a:t>rozchod, odcházení, důchodce, chodba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3331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>
                <a:solidFill>
                  <a:srgbClr val="FF0000"/>
                </a:solidFill>
              </a:rPr>
              <a:t>Deverbativa tvořená od slovesného kořene jsou (zatrhni pouze případy, kdy požadavku zadání vyhovují všechny příklady):</a:t>
            </a:r>
            <a:r>
              <a:rPr lang="cs-CZ" dirty="0" smtClean="0"/>
              <a:t>	</a:t>
            </a:r>
          </a:p>
          <a:p>
            <a:pPr lvl="0"/>
            <a:r>
              <a:rPr lang="cs-CZ" i="1" dirty="0" smtClean="0"/>
              <a:t>setník, dělník, houbař, zástrčka, </a:t>
            </a:r>
            <a:r>
              <a:rPr lang="cs-CZ" i="1" u="sng" dirty="0" smtClean="0"/>
              <a:t>spoj</a:t>
            </a:r>
            <a:r>
              <a:rPr lang="cs-CZ" b="1" i="1" dirty="0" smtClean="0"/>
              <a:t>ova</a:t>
            </a:r>
            <a:r>
              <a:rPr lang="cs-CZ" i="1" dirty="0" smtClean="0"/>
              <a:t>tel </a:t>
            </a:r>
            <a:r>
              <a:rPr lang="cs-CZ" i="1" dirty="0" smtClean="0">
                <a:solidFill>
                  <a:srgbClr val="00B050"/>
                </a:solidFill>
              </a:rPr>
              <a:t>← </a:t>
            </a:r>
            <a:r>
              <a:rPr lang="cs-CZ" b="1" i="1" u="sng" dirty="0" smtClean="0">
                <a:solidFill>
                  <a:srgbClr val="00B050"/>
                </a:solidFill>
              </a:rPr>
              <a:t>spoj</a:t>
            </a:r>
            <a:r>
              <a:rPr lang="cs-CZ" b="1" i="1" dirty="0" smtClean="0">
                <a:solidFill>
                  <a:srgbClr val="00B050"/>
                </a:solidFill>
              </a:rPr>
              <a:t>-ova</a:t>
            </a:r>
            <a:r>
              <a:rPr lang="cs-CZ" i="1" dirty="0" smtClean="0">
                <a:solidFill>
                  <a:srgbClr val="00B050"/>
                </a:solidFill>
              </a:rPr>
              <a:t>-t</a:t>
            </a:r>
            <a:endParaRPr lang="cs-CZ" dirty="0" smtClean="0"/>
          </a:p>
          <a:p>
            <a:pPr lvl="0"/>
            <a:r>
              <a:rPr lang="cs-CZ" i="1" dirty="0" smtClean="0"/>
              <a:t>hráč, herec, </a:t>
            </a:r>
            <a:r>
              <a:rPr lang="cs-CZ" i="1" u="sng" dirty="0" smtClean="0"/>
              <a:t>div</a:t>
            </a:r>
            <a:r>
              <a:rPr lang="cs-CZ" b="1" i="1" dirty="0" smtClean="0"/>
              <a:t>a</a:t>
            </a:r>
            <a:r>
              <a:rPr lang="cs-CZ" i="1" dirty="0" smtClean="0"/>
              <a:t>dlo </a:t>
            </a:r>
            <a:r>
              <a:rPr lang="cs-CZ" i="1" dirty="0" smtClean="0">
                <a:solidFill>
                  <a:srgbClr val="00B050"/>
                </a:solidFill>
              </a:rPr>
              <a:t>← </a:t>
            </a:r>
            <a:r>
              <a:rPr lang="cs-CZ" b="1" i="1" u="sng" dirty="0" err="1" smtClean="0">
                <a:solidFill>
                  <a:srgbClr val="00B050"/>
                </a:solidFill>
              </a:rPr>
              <a:t>dív</a:t>
            </a:r>
            <a:r>
              <a:rPr lang="cs-CZ" b="1" i="1" dirty="0" smtClean="0">
                <a:solidFill>
                  <a:srgbClr val="00B050"/>
                </a:solidFill>
              </a:rPr>
              <a:t>-a</a:t>
            </a:r>
            <a:r>
              <a:rPr lang="cs-CZ" i="1" dirty="0" smtClean="0">
                <a:solidFill>
                  <a:srgbClr val="00B050"/>
                </a:solidFill>
              </a:rPr>
              <a:t>-t</a:t>
            </a:r>
            <a:r>
              <a:rPr lang="cs-CZ" i="1" dirty="0" smtClean="0"/>
              <a:t>, jeviště, převlékárna</a:t>
            </a:r>
            <a:endParaRPr lang="cs-CZ" dirty="0" smtClean="0"/>
          </a:p>
          <a:p>
            <a:pPr lvl="0"/>
            <a:r>
              <a:rPr lang="cs-CZ" i="1" dirty="0" smtClean="0">
                <a:solidFill>
                  <a:srgbClr val="00B050"/>
                </a:solidFill>
              </a:rPr>
              <a:t>Zástupce ← za-</a:t>
            </a:r>
            <a:r>
              <a:rPr lang="cs-CZ" b="1" i="1" dirty="0" smtClean="0">
                <a:solidFill>
                  <a:srgbClr val="00B050"/>
                </a:solidFill>
              </a:rPr>
              <a:t>stoup</a:t>
            </a:r>
            <a:r>
              <a:rPr lang="cs-CZ" i="1" dirty="0" smtClean="0">
                <a:solidFill>
                  <a:srgbClr val="00B050"/>
                </a:solidFill>
              </a:rPr>
              <a:t>-i-t/za-</a:t>
            </a:r>
            <a:r>
              <a:rPr lang="cs-CZ" b="1" i="1" dirty="0" smtClean="0">
                <a:solidFill>
                  <a:srgbClr val="00B050"/>
                </a:solidFill>
              </a:rPr>
              <a:t>stup</a:t>
            </a:r>
            <a:r>
              <a:rPr lang="cs-CZ" i="1" dirty="0" smtClean="0">
                <a:solidFill>
                  <a:srgbClr val="00B050"/>
                </a:solidFill>
              </a:rPr>
              <a:t>-ova-t, mluvčí ← </a:t>
            </a:r>
            <a:r>
              <a:rPr lang="cs-CZ" b="1" i="1" dirty="0" smtClean="0">
                <a:solidFill>
                  <a:srgbClr val="00B050"/>
                </a:solidFill>
              </a:rPr>
              <a:t>mluv</a:t>
            </a:r>
            <a:r>
              <a:rPr lang="cs-CZ" i="1" dirty="0" smtClean="0">
                <a:solidFill>
                  <a:srgbClr val="00B050"/>
                </a:solidFill>
              </a:rPr>
              <a:t>-i-t , stavař ← </a:t>
            </a:r>
            <a:r>
              <a:rPr lang="cs-CZ" b="1" i="1" dirty="0" smtClean="0">
                <a:solidFill>
                  <a:srgbClr val="00B050"/>
                </a:solidFill>
              </a:rPr>
              <a:t>stav</a:t>
            </a:r>
            <a:r>
              <a:rPr lang="cs-CZ" i="1" dirty="0" smtClean="0">
                <a:solidFill>
                  <a:srgbClr val="00B050"/>
                </a:solidFill>
              </a:rPr>
              <a:t>-ě-t, plačka ← </a:t>
            </a:r>
            <a:r>
              <a:rPr lang="cs-CZ" b="1" i="1" dirty="0" smtClean="0">
                <a:solidFill>
                  <a:srgbClr val="00B050"/>
                </a:solidFill>
              </a:rPr>
              <a:t>plak</a:t>
            </a:r>
            <a:r>
              <a:rPr lang="cs-CZ" i="1" dirty="0" smtClean="0">
                <a:solidFill>
                  <a:srgbClr val="00B050"/>
                </a:solidFill>
              </a:rPr>
              <a:t>-a-t</a:t>
            </a:r>
          </a:p>
          <a:p>
            <a:pPr lvl="0"/>
            <a:r>
              <a:rPr lang="cs-CZ" dirty="0" smtClean="0">
                <a:solidFill>
                  <a:srgbClr val="FF0000"/>
                </a:solidFill>
              </a:rPr>
              <a:t>Deverbativa tvořená od konkrétního slovesného tvaru jsou (zatrhni pouze případy, kdy požadavku zadání vyhovují všechny příklady): </a:t>
            </a:r>
          </a:p>
          <a:p>
            <a:pPr lvl="0"/>
            <a:r>
              <a:rPr lang="cs-CZ" i="1" dirty="0" smtClean="0">
                <a:solidFill>
                  <a:srgbClr val="00B050"/>
                </a:solidFill>
              </a:rPr>
              <a:t>Opilec ← opi-l-ý ← opi-l-0, trestanec ← trest-a-n-ý ← trest-á-n-0, pracující ← prac-uj-íc-0 ← </a:t>
            </a:r>
            <a:r>
              <a:rPr lang="cs-CZ" i="1" dirty="0" err="1" smtClean="0">
                <a:solidFill>
                  <a:srgbClr val="00B050"/>
                </a:solidFill>
              </a:rPr>
              <a:t>prac</a:t>
            </a:r>
            <a:r>
              <a:rPr lang="cs-CZ" i="1" dirty="0" smtClean="0">
                <a:solidFill>
                  <a:srgbClr val="00B050"/>
                </a:solidFill>
              </a:rPr>
              <a:t>-</a:t>
            </a:r>
            <a:r>
              <a:rPr lang="cs-CZ" i="1" dirty="0" err="1" smtClean="0">
                <a:solidFill>
                  <a:srgbClr val="00B050"/>
                </a:solidFill>
              </a:rPr>
              <a:t>uj</a:t>
            </a:r>
            <a:r>
              <a:rPr lang="cs-CZ" i="1" dirty="0" smtClean="0">
                <a:solidFill>
                  <a:srgbClr val="00B050"/>
                </a:solidFill>
              </a:rPr>
              <a:t>-í, přeživší ← pře-ži-0-v-š-i ← pře-ži-0-l-0</a:t>
            </a:r>
            <a:endParaRPr lang="cs-CZ" dirty="0" smtClean="0">
              <a:solidFill>
                <a:srgbClr val="00B050"/>
              </a:solidFill>
            </a:endParaRPr>
          </a:p>
          <a:p>
            <a:pPr lvl="0"/>
            <a:r>
              <a:rPr lang="cs-CZ" i="1" dirty="0" smtClean="0"/>
              <a:t>pivo, smích, zpěv, </a:t>
            </a:r>
            <a:r>
              <a:rPr lang="cs-CZ" i="1" dirty="0" smtClean="0">
                <a:solidFill>
                  <a:srgbClr val="00B050"/>
                </a:solidFill>
              </a:rPr>
              <a:t>spaní</a:t>
            </a:r>
            <a:endParaRPr lang="cs-CZ" dirty="0" smtClean="0">
              <a:solidFill>
                <a:srgbClr val="00B050"/>
              </a:solidFill>
            </a:endParaRPr>
          </a:p>
          <a:p>
            <a:r>
              <a:rPr lang="cs-CZ" i="1" dirty="0" smtClean="0"/>
              <a:t>rozchod, </a:t>
            </a:r>
            <a:r>
              <a:rPr lang="cs-CZ" i="1" dirty="0" smtClean="0">
                <a:solidFill>
                  <a:srgbClr val="00B050"/>
                </a:solidFill>
              </a:rPr>
              <a:t>odcházení</a:t>
            </a:r>
            <a:r>
              <a:rPr lang="cs-CZ" i="1" dirty="0" smtClean="0"/>
              <a:t>, důchodce, chodba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093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Tvoření substantiv - deverbativa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>
                <a:solidFill>
                  <a:srgbClr val="FF0000"/>
                </a:solidFill>
              </a:rPr>
              <a:t>Deverbativa tvořená od slovesného kmene jsou: (Zatrhni pouze případy, kdy požadavku zadání vyhovují všechny případy.)</a:t>
            </a:r>
          </a:p>
          <a:p>
            <a:pPr lvl="0"/>
            <a:r>
              <a:rPr lang="cs-CZ" i="1" dirty="0"/>
              <a:t>pekař, studnař, mluvčí, soudce, trestanec</a:t>
            </a:r>
            <a:endParaRPr lang="cs-CZ" dirty="0"/>
          </a:p>
          <a:p>
            <a:pPr lvl="0"/>
            <a:r>
              <a:rPr lang="cs-CZ" i="1" dirty="0"/>
              <a:t>znalec, výpravčí, měřič, lovec, zástupce</a:t>
            </a:r>
            <a:endParaRPr lang="cs-CZ" dirty="0"/>
          </a:p>
          <a:p>
            <a:pPr lvl="0"/>
            <a:r>
              <a:rPr lang="cs-CZ" i="1" dirty="0"/>
              <a:t>stavitel, rozpouštědlo, vypravěč, žehlička, </a:t>
            </a:r>
            <a:r>
              <a:rPr lang="cs-CZ" i="1" dirty="0" smtClean="0"/>
              <a:t>tlumítko</a:t>
            </a:r>
          </a:p>
          <a:p>
            <a:pPr lvl="0"/>
            <a:r>
              <a:rPr lang="cs-CZ" dirty="0">
                <a:solidFill>
                  <a:srgbClr val="FF0000"/>
                </a:solidFill>
              </a:rPr>
              <a:t>Která jsou možná zakončení dějových jmen? (Zatrhni pouze případy, kdy požadavku zadání vyhovují všechny případy, a uveď příklady.)</a:t>
            </a:r>
          </a:p>
          <a:p>
            <a:pPr lvl="0"/>
            <a:r>
              <a:rPr lang="cs-CZ" i="1" dirty="0" err="1"/>
              <a:t>uní</a:t>
            </a:r>
            <a:r>
              <a:rPr lang="cs-CZ" i="1" dirty="0"/>
              <a:t>, </a:t>
            </a:r>
            <a:r>
              <a:rPr lang="cs-CZ" i="1" dirty="0" err="1"/>
              <a:t>ytí</a:t>
            </a:r>
            <a:r>
              <a:rPr lang="cs-CZ" i="1" dirty="0"/>
              <a:t>, </a:t>
            </a:r>
            <a:r>
              <a:rPr lang="cs-CZ" i="1" dirty="0" err="1"/>
              <a:t>ení</a:t>
            </a:r>
            <a:r>
              <a:rPr lang="cs-CZ" i="1" dirty="0"/>
              <a:t>	</a:t>
            </a:r>
            <a:r>
              <a:rPr lang="cs-CZ" dirty="0"/>
              <a:t>	např.:</a:t>
            </a:r>
          </a:p>
          <a:p>
            <a:pPr lvl="0"/>
            <a:r>
              <a:rPr lang="cs-CZ" i="1" dirty="0" err="1"/>
              <a:t>outí</a:t>
            </a:r>
            <a:r>
              <a:rPr lang="cs-CZ" i="1" dirty="0"/>
              <a:t>, </a:t>
            </a:r>
            <a:r>
              <a:rPr lang="cs-CZ" i="1" dirty="0" err="1"/>
              <a:t>utí</a:t>
            </a:r>
            <a:r>
              <a:rPr lang="cs-CZ" i="1" dirty="0"/>
              <a:t>, </a:t>
            </a:r>
            <a:r>
              <a:rPr lang="cs-CZ" i="1" dirty="0" err="1"/>
              <a:t>ění</a:t>
            </a:r>
            <a:r>
              <a:rPr lang="cs-CZ" dirty="0"/>
              <a:t> 	</a:t>
            </a:r>
            <a:r>
              <a:rPr lang="cs-CZ" dirty="0" smtClean="0"/>
              <a:t>např</a:t>
            </a:r>
            <a:r>
              <a:rPr lang="cs-CZ" dirty="0"/>
              <a:t>.:</a:t>
            </a:r>
          </a:p>
          <a:p>
            <a:pPr lvl="0"/>
            <a:r>
              <a:rPr lang="cs-CZ" i="1" dirty="0" err="1"/>
              <a:t>ání</a:t>
            </a:r>
            <a:r>
              <a:rPr lang="cs-CZ" i="1" dirty="0"/>
              <a:t>, </a:t>
            </a:r>
            <a:r>
              <a:rPr lang="cs-CZ" i="1" dirty="0" err="1"/>
              <a:t>ytí</a:t>
            </a:r>
            <a:r>
              <a:rPr lang="cs-CZ" i="1" dirty="0"/>
              <a:t>, </a:t>
            </a:r>
            <a:r>
              <a:rPr lang="cs-CZ" i="1" dirty="0" err="1"/>
              <a:t>ití</a:t>
            </a:r>
            <a:r>
              <a:rPr lang="cs-CZ" dirty="0"/>
              <a:t> 		např</a:t>
            </a:r>
            <a:r>
              <a:rPr lang="cs-CZ" dirty="0" smtClean="0"/>
              <a:t>.: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001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>
                <a:solidFill>
                  <a:srgbClr val="FF0000"/>
                </a:solidFill>
              </a:rPr>
              <a:t>Deverbativa tvořená od slovesného kmene jsou: (Zatrhni pouze případy, kdy požadavku zadání vyhovují všechny případy.)</a:t>
            </a:r>
          </a:p>
          <a:p>
            <a:pPr lvl="0"/>
            <a:r>
              <a:rPr lang="cs-CZ" i="1" dirty="0" smtClean="0"/>
              <a:t>pekař, studnař, mluvčí, soudce, trestanec</a:t>
            </a:r>
            <a:endParaRPr lang="cs-CZ" dirty="0" smtClean="0"/>
          </a:p>
          <a:p>
            <a:pPr lvl="0"/>
            <a:r>
              <a:rPr lang="cs-CZ" i="1" dirty="0" smtClean="0"/>
              <a:t>znalec, výpravčí, </a:t>
            </a:r>
            <a:r>
              <a:rPr lang="cs-CZ" i="1" dirty="0" smtClean="0">
                <a:solidFill>
                  <a:srgbClr val="00B050"/>
                </a:solidFill>
              </a:rPr>
              <a:t>měřič</a:t>
            </a:r>
            <a:r>
              <a:rPr lang="cs-CZ" i="1" dirty="0" smtClean="0"/>
              <a:t>, lovec, zástupce</a:t>
            </a:r>
            <a:endParaRPr lang="cs-CZ" dirty="0" smtClean="0"/>
          </a:p>
          <a:p>
            <a:pPr lvl="0"/>
            <a:r>
              <a:rPr lang="cs-CZ" b="1" i="1" u="sng" dirty="0" smtClean="0">
                <a:solidFill>
                  <a:srgbClr val="00B050"/>
                </a:solidFill>
              </a:rPr>
              <a:t>Stav-i</a:t>
            </a:r>
            <a:r>
              <a:rPr lang="cs-CZ" i="1" dirty="0" smtClean="0">
                <a:solidFill>
                  <a:srgbClr val="00B050"/>
                </a:solidFill>
              </a:rPr>
              <a:t>-tel ← </a:t>
            </a:r>
            <a:r>
              <a:rPr lang="cs-CZ" b="1" i="1" u="sng" dirty="0" smtClean="0">
                <a:solidFill>
                  <a:srgbClr val="00B050"/>
                </a:solidFill>
              </a:rPr>
              <a:t>stav-ě</a:t>
            </a:r>
            <a:r>
              <a:rPr lang="cs-CZ" i="1" dirty="0" smtClean="0">
                <a:solidFill>
                  <a:srgbClr val="00B050"/>
                </a:solidFill>
              </a:rPr>
              <a:t>-t, </a:t>
            </a:r>
            <a:r>
              <a:rPr lang="cs-CZ" i="1" dirty="0" err="1" smtClean="0">
                <a:solidFill>
                  <a:srgbClr val="00B050"/>
                </a:solidFill>
              </a:rPr>
              <a:t>roz</a:t>
            </a:r>
            <a:r>
              <a:rPr lang="cs-CZ" i="1" dirty="0" smtClean="0">
                <a:solidFill>
                  <a:srgbClr val="00B050"/>
                </a:solidFill>
              </a:rPr>
              <a:t>-</a:t>
            </a:r>
            <a:r>
              <a:rPr lang="cs-CZ" b="1" i="1" dirty="0" err="1" smtClean="0">
                <a:solidFill>
                  <a:srgbClr val="00B050"/>
                </a:solidFill>
              </a:rPr>
              <a:t>poušt</a:t>
            </a:r>
            <a:r>
              <a:rPr lang="cs-CZ" b="1" i="1" dirty="0" smtClean="0">
                <a:solidFill>
                  <a:srgbClr val="00B050"/>
                </a:solidFill>
              </a:rPr>
              <a:t>-ě</a:t>
            </a:r>
            <a:r>
              <a:rPr lang="cs-CZ" i="1" dirty="0" smtClean="0">
                <a:solidFill>
                  <a:srgbClr val="00B050"/>
                </a:solidFill>
              </a:rPr>
              <a:t>-</a:t>
            </a:r>
            <a:r>
              <a:rPr lang="cs-CZ" i="1" dirty="0" err="1" smtClean="0">
                <a:solidFill>
                  <a:srgbClr val="00B050"/>
                </a:solidFill>
              </a:rPr>
              <a:t>dlo</a:t>
            </a:r>
            <a:r>
              <a:rPr lang="cs-CZ" i="1" dirty="0" smtClean="0">
                <a:solidFill>
                  <a:srgbClr val="00B050"/>
                </a:solidFill>
              </a:rPr>
              <a:t> ← </a:t>
            </a:r>
            <a:r>
              <a:rPr lang="cs-CZ" i="1" dirty="0" err="1" smtClean="0">
                <a:solidFill>
                  <a:srgbClr val="00B050"/>
                </a:solidFill>
              </a:rPr>
              <a:t>roz</a:t>
            </a:r>
            <a:r>
              <a:rPr lang="cs-CZ" i="1" dirty="0" smtClean="0">
                <a:solidFill>
                  <a:srgbClr val="00B050"/>
                </a:solidFill>
              </a:rPr>
              <a:t>-</a:t>
            </a:r>
            <a:r>
              <a:rPr lang="cs-CZ" b="1" i="1" dirty="0" err="1" smtClean="0">
                <a:solidFill>
                  <a:srgbClr val="00B050"/>
                </a:solidFill>
              </a:rPr>
              <a:t>poušt</a:t>
            </a:r>
            <a:r>
              <a:rPr lang="cs-CZ" b="1" i="1" dirty="0" smtClean="0">
                <a:solidFill>
                  <a:srgbClr val="00B050"/>
                </a:solidFill>
              </a:rPr>
              <a:t>-ě</a:t>
            </a:r>
            <a:r>
              <a:rPr lang="cs-CZ" i="1" dirty="0" smtClean="0">
                <a:solidFill>
                  <a:srgbClr val="00B050"/>
                </a:solidFill>
              </a:rPr>
              <a:t>-t, vy-</a:t>
            </a:r>
            <a:r>
              <a:rPr lang="cs-CZ" b="1" i="1" u="sng" dirty="0" smtClean="0">
                <a:solidFill>
                  <a:srgbClr val="00B050"/>
                </a:solidFill>
              </a:rPr>
              <a:t>prav-ě</a:t>
            </a:r>
            <a:r>
              <a:rPr lang="cs-CZ" i="1" dirty="0" smtClean="0">
                <a:solidFill>
                  <a:srgbClr val="00B050"/>
                </a:solidFill>
              </a:rPr>
              <a:t>-č ← vy-</a:t>
            </a:r>
            <a:r>
              <a:rPr lang="cs-CZ" b="1" i="1" u="sng" dirty="0" smtClean="0">
                <a:solidFill>
                  <a:srgbClr val="00B050"/>
                </a:solidFill>
              </a:rPr>
              <a:t>práv-ě</a:t>
            </a:r>
            <a:r>
              <a:rPr lang="cs-CZ" b="1" i="1" dirty="0" smtClean="0">
                <a:solidFill>
                  <a:srgbClr val="00B050"/>
                </a:solidFill>
              </a:rPr>
              <a:t>-</a:t>
            </a:r>
            <a:r>
              <a:rPr lang="cs-CZ" i="1" dirty="0" smtClean="0">
                <a:solidFill>
                  <a:srgbClr val="00B050"/>
                </a:solidFill>
              </a:rPr>
              <a:t>t, </a:t>
            </a:r>
            <a:r>
              <a:rPr lang="cs-CZ" b="1" i="1" dirty="0" smtClean="0">
                <a:solidFill>
                  <a:srgbClr val="00B050"/>
                </a:solidFill>
              </a:rPr>
              <a:t>žehl-i</a:t>
            </a:r>
            <a:r>
              <a:rPr lang="cs-CZ" i="1" dirty="0" smtClean="0">
                <a:solidFill>
                  <a:srgbClr val="00B050"/>
                </a:solidFill>
              </a:rPr>
              <a:t>-č-k-a ← </a:t>
            </a:r>
            <a:r>
              <a:rPr lang="cs-CZ" b="1" i="1" u="sng" dirty="0" smtClean="0">
                <a:solidFill>
                  <a:srgbClr val="00B050"/>
                </a:solidFill>
              </a:rPr>
              <a:t>žehl-i</a:t>
            </a:r>
            <a:r>
              <a:rPr lang="cs-CZ" i="1" dirty="0" smtClean="0">
                <a:solidFill>
                  <a:srgbClr val="00B050"/>
                </a:solidFill>
              </a:rPr>
              <a:t>-t, </a:t>
            </a:r>
            <a:r>
              <a:rPr lang="cs-CZ" b="1" i="1" u="sng" dirty="0" smtClean="0">
                <a:solidFill>
                  <a:srgbClr val="00B050"/>
                </a:solidFill>
              </a:rPr>
              <a:t>tlum-í-</a:t>
            </a:r>
            <a:r>
              <a:rPr lang="cs-CZ" i="1" dirty="0" err="1" smtClean="0">
                <a:solidFill>
                  <a:srgbClr val="00B050"/>
                </a:solidFill>
              </a:rPr>
              <a:t>tko</a:t>
            </a:r>
            <a:r>
              <a:rPr lang="cs-CZ" i="1" dirty="0" smtClean="0">
                <a:solidFill>
                  <a:srgbClr val="00B050"/>
                </a:solidFill>
              </a:rPr>
              <a:t> ← </a:t>
            </a:r>
            <a:r>
              <a:rPr lang="cs-CZ" b="1" i="1" u="sng" dirty="0" smtClean="0">
                <a:solidFill>
                  <a:srgbClr val="00B050"/>
                </a:solidFill>
              </a:rPr>
              <a:t>tlum-i</a:t>
            </a:r>
            <a:r>
              <a:rPr lang="cs-CZ" i="1" dirty="0" smtClean="0">
                <a:solidFill>
                  <a:srgbClr val="00B050"/>
                </a:solidFill>
              </a:rPr>
              <a:t>-t</a:t>
            </a:r>
          </a:p>
          <a:p>
            <a:pPr lvl="0"/>
            <a:r>
              <a:rPr lang="cs-CZ" dirty="0" smtClean="0">
                <a:solidFill>
                  <a:srgbClr val="FF0000"/>
                </a:solidFill>
              </a:rPr>
              <a:t>Která jsou možná zakončení dějových jmen? (Zatrhni pouze případy, kdy požadavku zadání vyhovují všechny případy, a uveď příklady.)</a:t>
            </a:r>
          </a:p>
          <a:p>
            <a:pPr lvl="0"/>
            <a:r>
              <a:rPr lang="cs-CZ" i="1" dirty="0" err="1" smtClean="0"/>
              <a:t>uní</a:t>
            </a:r>
            <a:r>
              <a:rPr lang="cs-CZ" i="1" dirty="0" smtClean="0"/>
              <a:t>, </a:t>
            </a:r>
            <a:r>
              <a:rPr lang="cs-CZ" i="1" dirty="0" err="1" smtClean="0">
                <a:solidFill>
                  <a:srgbClr val="00B050"/>
                </a:solidFill>
              </a:rPr>
              <a:t>ytí</a:t>
            </a:r>
            <a:r>
              <a:rPr lang="cs-CZ" i="1" dirty="0" smtClean="0">
                <a:solidFill>
                  <a:srgbClr val="00B050"/>
                </a:solidFill>
              </a:rPr>
              <a:t>, </a:t>
            </a:r>
            <a:r>
              <a:rPr lang="cs-CZ" i="1" dirty="0" err="1" smtClean="0">
                <a:solidFill>
                  <a:srgbClr val="00B050"/>
                </a:solidFill>
              </a:rPr>
              <a:t>ení</a:t>
            </a:r>
            <a:r>
              <a:rPr lang="cs-CZ" i="1" dirty="0" smtClean="0"/>
              <a:t>	</a:t>
            </a:r>
            <a:r>
              <a:rPr lang="cs-CZ" dirty="0" smtClean="0"/>
              <a:t>	např.:</a:t>
            </a:r>
          </a:p>
          <a:p>
            <a:pPr lvl="0"/>
            <a:r>
              <a:rPr lang="cs-CZ" i="1" dirty="0" err="1" smtClean="0"/>
              <a:t>outí</a:t>
            </a:r>
            <a:r>
              <a:rPr lang="cs-CZ" i="1" dirty="0" smtClean="0"/>
              <a:t>, </a:t>
            </a:r>
            <a:r>
              <a:rPr lang="cs-CZ" i="1" dirty="0" err="1" smtClean="0">
                <a:solidFill>
                  <a:srgbClr val="00B050"/>
                </a:solidFill>
              </a:rPr>
              <a:t>utí</a:t>
            </a:r>
            <a:r>
              <a:rPr lang="cs-CZ" i="1" dirty="0" smtClean="0">
                <a:solidFill>
                  <a:srgbClr val="00B050"/>
                </a:solidFill>
              </a:rPr>
              <a:t>, </a:t>
            </a:r>
            <a:r>
              <a:rPr lang="cs-CZ" i="1" dirty="0" err="1" smtClean="0">
                <a:solidFill>
                  <a:srgbClr val="00B050"/>
                </a:solidFill>
              </a:rPr>
              <a:t>ění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smtClean="0"/>
              <a:t>	např.:</a:t>
            </a:r>
          </a:p>
          <a:p>
            <a:pPr lvl="0"/>
            <a:r>
              <a:rPr lang="cs-CZ" i="1" dirty="0" err="1" smtClean="0">
                <a:solidFill>
                  <a:srgbClr val="00B050"/>
                </a:solidFill>
              </a:rPr>
              <a:t>ání</a:t>
            </a:r>
            <a:r>
              <a:rPr lang="cs-CZ" i="1" dirty="0" smtClean="0">
                <a:solidFill>
                  <a:srgbClr val="00B050"/>
                </a:solidFill>
              </a:rPr>
              <a:t>, </a:t>
            </a:r>
            <a:r>
              <a:rPr lang="cs-CZ" i="1" dirty="0" err="1" smtClean="0">
                <a:solidFill>
                  <a:srgbClr val="00B050"/>
                </a:solidFill>
              </a:rPr>
              <a:t>ytí</a:t>
            </a:r>
            <a:r>
              <a:rPr lang="cs-CZ" i="1" dirty="0" smtClean="0">
                <a:solidFill>
                  <a:srgbClr val="00B050"/>
                </a:solidFill>
              </a:rPr>
              <a:t>, </a:t>
            </a:r>
            <a:r>
              <a:rPr lang="cs-CZ" i="1" dirty="0" err="1" smtClean="0">
                <a:solidFill>
                  <a:srgbClr val="00B050"/>
                </a:solidFill>
              </a:rPr>
              <a:t>ití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smtClean="0"/>
              <a:t>		např.: </a:t>
            </a:r>
            <a:r>
              <a:rPr lang="cs-CZ" i="1" dirty="0" err="1" smtClean="0">
                <a:solidFill>
                  <a:srgbClr val="00B050"/>
                </a:solidFill>
              </a:rPr>
              <a:t>jedn-á-n-í</a:t>
            </a:r>
            <a:r>
              <a:rPr lang="cs-CZ" i="1" dirty="0" smtClean="0">
                <a:solidFill>
                  <a:srgbClr val="00B050"/>
                </a:solidFill>
              </a:rPr>
              <a:t> ← </a:t>
            </a:r>
            <a:r>
              <a:rPr lang="cs-CZ" i="1" dirty="0" err="1" smtClean="0">
                <a:solidFill>
                  <a:srgbClr val="00B050"/>
                </a:solidFill>
              </a:rPr>
              <a:t>jedn</a:t>
            </a:r>
            <a:r>
              <a:rPr lang="cs-CZ" i="1" dirty="0" smtClean="0">
                <a:solidFill>
                  <a:srgbClr val="00B050"/>
                </a:solidFill>
              </a:rPr>
              <a:t>-a-t; po-krý-0-t ← po-kry-0-t-í; u-ší-0-t ← u-ši</a:t>
            </a:r>
            <a:r>
              <a:rPr lang="cs-CZ" i="1" dirty="0">
                <a:solidFill>
                  <a:srgbClr val="00B050"/>
                </a:solidFill>
              </a:rPr>
              <a:t>-</a:t>
            </a:r>
            <a:r>
              <a:rPr lang="cs-CZ" i="1" dirty="0" smtClean="0">
                <a:solidFill>
                  <a:srgbClr val="00B050"/>
                </a:solidFill>
              </a:rPr>
              <a:t>0-t-í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7685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Tvoření substantiv - deverbativa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>
                <a:solidFill>
                  <a:srgbClr val="FF0000"/>
                </a:solidFill>
              </a:rPr>
              <a:t>Deverbativa tvořená konverzí od slovesného kořene jsou: (zatrhni pouze případy, kdy požadavku zadání vyhovují všechny příklady</a:t>
            </a:r>
            <a:r>
              <a:rPr lang="cs-CZ" dirty="0" smtClean="0">
                <a:solidFill>
                  <a:srgbClr val="FF0000"/>
                </a:solidFill>
              </a:rPr>
              <a:t>):</a:t>
            </a:r>
          </a:p>
          <a:p>
            <a:pPr lvl="0"/>
            <a:r>
              <a:rPr lang="cs-CZ" i="1" dirty="0" smtClean="0"/>
              <a:t>léčení</a:t>
            </a:r>
            <a:r>
              <a:rPr lang="cs-CZ" i="1" dirty="0"/>
              <a:t>, pískot, hudba</a:t>
            </a:r>
            <a:endParaRPr lang="cs-CZ" dirty="0"/>
          </a:p>
          <a:p>
            <a:pPr lvl="0"/>
            <a:r>
              <a:rPr lang="cs-CZ" i="1" dirty="0"/>
              <a:t>síla, zbroj, nadsázka</a:t>
            </a:r>
            <a:endParaRPr lang="cs-CZ" dirty="0"/>
          </a:p>
          <a:p>
            <a:pPr lvl="0"/>
            <a:r>
              <a:rPr lang="cs-CZ" i="1" dirty="0"/>
              <a:t>skon, výstřel, výmol</a:t>
            </a:r>
            <a:endParaRPr lang="cs-CZ" dirty="0"/>
          </a:p>
          <a:p>
            <a:pPr lvl="0"/>
            <a:r>
              <a:rPr lang="cs-CZ" dirty="0">
                <a:solidFill>
                  <a:srgbClr val="FF0000"/>
                </a:solidFill>
              </a:rPr>
              <a:t>Vyber substantivum, které nemá význam transpozice slovesa:</a:t>
            </a:r>
          </a:p>
          <a:p>
            <a:pPr lvl="0"/>
            <a:r>
              <a:rPr lang="cs-CZ" i="1" dirty="0"/>
              <a:t>závoj							</a:t>
            </a:r>
            <a:endParaRPr lang="cs-CZ" i="1" dirty="0" smtClean="0"/>
          </a:p>
          <a:p>
            <a:pPr lvl="0"/>
            <a:r>
              <a:rPr lang="cs-CZ" i="1" dirty="0" smtClean="0"/>
              <a:t>lov</a:t>
            </a:r>
            <a:endParaRPr lang="cs-CZ" dirty="0"/>
          </a:p>
          <a:p>
            <a:pPr lvl="0"/>
            <a:r>
              <a:rPr lang="cs-CZ" i="1" dirty="0"/>
              <a:t>jízda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6959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>
                <a:solidFill>
                  <a:srgbClr val="FF0000"/>
                </a:solidFill>
              </a:rPr>
              <a:t>Deverbativa tvořená konverzí od slovesného kořene jsou: (zatrhni pouze případy, kdy požadavku zadání vyhovují všechny příklady):</a:t>
            </a:r>
          </a:p>
          <a:p>
            <a:pPr lvl="0"/>
            <a:r>
              <a:rPr lang="cs-CZ" i="1" dirty="0" smtClean="0"/>
              <a:t>léčení, pískot, hudba</a:t>
            </a:r>
            <a:endParaRPr lang="cs-CZ" dirty="0" smtClean="0"/>
          </a:p>
          <a:p>
            <a:pPr lvl="0"/>
            <a:r>
              <a:rPr lang="cs-CZ" i="1" dirty="0" smtClean="0"/>
              <a:t>síla, </a:t>
            </a:r>
            <a:r>
              <a:rPr lang="cs-CZ" i="1" dirty="0" smtClean="0">
                <a:solidFill>
                  <a:srgbClr val="00B050"/>
                </a:solidFill>
              </a:rPr>
              <a:t>zbroj</a:t>
            </a:r>
            <a:r>
              <a:rPr lang="cs-CZ" i="1" dirty="0" smtClean="0"/>
              <a:t>, nadsázka</a:t>
            </a:r>
            <a:endParaRPr lang="cs-CZ" dirty="0" smtClean="0"/>
          </a:p>
          <a:p>
            <a:pPr lvl="0"/>
            <a:r>
              <a:rPr lang="cs-CZ" i="1" dirty="0" smtClean="0">
                <a:solidFill>
                  <a:srgbClr val="00B050"/>
                </a:solidFill>
              </a:rPr>
              <a:t>S-</a:t>
            </a:r>
            <a:r>
              <a:rPr lang="cs-CZ" i="1" dirty="0" err="1" smtClean="0">
                <a:solidFill>
                  <a:srgbClr val="00B050"/>
                </a:solidFill>
              </a:rPr>
              <a:t>kon</a:t>
            </a:r>
            <a:r>
              <a:rPr lang="cs-CZ" i="1" dirty="0" smtClean="0">
                <a:solidFill>
                  <a:srgbClr val="00B050"/>
                </a:solidFill>
              </a:rPr>
              <a:t> ← s-</a:t>
            </a:r>
            <a:r>
              <a:rPr lang="cs-CZ" i="1" dirty="0" err="1" smtClean="0">
                <a:solidFill>
                  <a:srgbClr val="00B050"/>
                </a:solidFill>
              </a:rPr>
              <a:t>kon</a:t>
            </a:r>
            <a:r>
              <a:rPr lang="cs-CZ" i="1" dirty="0" smtClean="0">
                <a:solidFill>
                  <a:srgbClr val="00B050"/>
                </a:solidFill>
              </a:rPr>
              <a:t>-a-t, </a:t>
            </a:r>
            <a:r>
              <a:rPr lang="cs-CZ" i="1" dirty="0" err="1" smtClean="0">
                <a:solidFill>
                  <a:srgbClr val="00B050"/>
                </a:solidFill>
              </a:rPr>
              <a:t>vý</a:t>
            </a:r>
            <a:r>
              <a:rPr lang="cs-CZ" i="1" dirty="0" smtClean="0">
                <a:solidFill>
                  <a:srgbClr val="00B050"/>
                </a:solidFill>
              </a:rPr>
              <a:t>-střel ← vy-střel-i-t, </a:t>
            </a:r>
            <a:r>
              <a:rPr lang="cs-CZ" i="1" dirty="0" err="1" smtClean="0">
                <a:solidFill>
                  <a:srgbClr val="00B050"/>
                </a:solidFill>
              </a:rPr>
              <a:t>vý</a:t>
            </a:r>
            <a:r>
              <a:rPr lang="cs-CZ" i="1" dirty="0" smtClean="0">
                <a:solidFill>
                  <a:srgbClr val="00B050"/>
                </a:solidFill>
              </a:rPr>
              <a:t>-mol ← vy-ml-e-t</a:t>
            </a:r>
            <a:endParaRPr lang="cs-CZ" dirty="0" smtClean="0">
              <a:solidFill>
                <a:srgbClr val="00B050"/>
              </a:solidFill>
            </a:endParaRPr>
          </a:p>
          <a:p>
            <a:pPr lvl="0"/>
            <a:r>
              <a:rPr lang="cs-CZ" dirty="0" smtClean="0">
                <a:solidFill>
                  <a:srgbClr val="FF0000"/>
                </a:solidFill>
              </a:rPr>
              <a:t>Vyber substantivum, které nemá význam transpozice slovesa:</a:t>
            </a:r>
          </a:p>
          <a:p>
            <a:pPr lvl="0"/>
            <a:r>
              <a:rPr lang="cs-CZ" i="1" dirty="0" smtClean="0">
                <a:solidFill>
                  <a:srgbClr val="00B050"/>
                </a:solidFill>
              </a:rPr>
              <a:t>závoj</a:t>
            </a:r>
            <a:r>
              <a:rPr lang="cs-CZ" i="1" dirty="0" smtClean="0"/>
              <a:t>	</a:t>
            </a:r>
            <a:r>
              <a:rPr lang="cs-CZ" i="1" dirty="0" smtClean="0">
                <a:solidFill>
                  <a:srgbClr val="00B050"/>
                </a:solidFill>
              </a:rPr>
              <a:t>jedná se o prostředek děje (</a:t>
            </a:r>
            <a:r>
              <a:rPr lang="cs-CZ" dirty="0" smtClean="0">
                <a:solidFill>
                  <a:srgbClr val="00B050"/>
                </a:solidFill>
              </a:rPr>
              <a:t>od slovesa </a:t>
            </a:r>
            <a:r>
              <a:rPr lang="cs-CZ" i="1" dirty="0" smtClean="0">
                <a:solidFill>
                  <a:srgbClr val="00B050"/>
                </a:solidFill>
              </a:rPr>
              <a:t>za-ví-0-t </a:t>
            </a:r>
            <a:r>
              <a:rPr lang="cs-CZ" dirty="0" smtClean="0">
                <a:solidFill>
                  <a:srgbClr val="00B050"/>
                </a:solidFill>
              </a:rPr>
              <a:t>podobně jako např. </a:t>
            </a:r>
            <a:r>
              <a:rPr lang="cs-CZ" i="1" dirty="0" smtClean="0">
                <a:solidFill>
                  <a:srgbClr val="00B050"/>
                </a:solidFill>
              </a:rPr>
              <a:t>na-bí-0-t → </a:t>
            </a:r>
            <a:r>
              <a:rPr lang="cs-CZ" i="1" dirty="0" err="1" smtClean="0">
                <a:solidFill>
                  <a:srgbClr val="00B050"/>
                </a:solidFill>
              </a:rPr>
              <a:t>ná</a:t>
            </a:r>
            <a:r>
              <a:rPr lang="cs-CZ" i="1" dirty="0" smtClean="0">
                <a:solidFill>
                  <a:srgbClr val="00B050"/>
                </a:solidFill>
              </a:rPr>
              <a:t>-</a:t>
            </a:r>
            <a:r>
              <a:rPr lang="cs-CZ" i="1" dirty="0" err="1" smtClean="0">
                <a:solidFill>
                  <a:srgbClr val="00B050"/>
                </a:solidFill>
              </a:rPr>
              <a:t>bo</a:t>
            </a:r>
            <a:r>
              <a:rPr lang="cs-CZ" i="1" dirty="0" smtClean="0">
                <a:solidFill>
                  <a:srgbClr val="00B050"/>
                </a:solidFill>
              </a:rPr>
              <a:t>-j</a:t>
            </a:r>
            <a:r>
              <a:rPr lang="cs-CZ" dirty="0" smtClean="0">
                <a:solidFill>
                  <a:srgbClr val="00B050"/>
                </a:solidFill>
              </a:rPr>
              <a:t>) </a:t>
            </a:r>
            <a:r>
              <a:rPr lang="cs-CZ" i="1" dirty="0" smtClean="0">
                <a:solidFill>
                  <a:srgbClr val="00B050"/>
                </a:solidFill>
              </a:rPr>
              <a:t>	</a:t>
            </a:r>
            <a:r>
              <a:rPr lang="cs-CZ" i="1" dirty="0" smtClean="0"/>
              <a:t>					</a:t>
            </a:r>
          </a:p>
          <a:p>
            <a:pPr lvl="0"/>
            <a:r>
              <a:rPr lang="cs-CZ" i="1" dirty="0" smtClean="0"/>
              <a:t>lov</a:t>
            </a:r>
            <a:endParaRPr lang="cs-CZ" dirty="0" smtClean="0"/>
          </a:p>
          <a:p>
            <a:pPr lvl="0"/>
            <a:r>
              <a:rPr lang="cs-CZ" i="1" dirty="0" smtClean="0"/>
              <a:t>jízda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1328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Tvoření substantiv - deverbativa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rgbClr val="FF0000"/>
                </a:solidFill>
              </a:rPr>
              <a:t>Která z následujících příjmení jsou tvořena z l-</a:t>
            </a:r>
            <a:r>
              <a:rPr lang="cs-CZ" dirty="0" err="1">
                <a:solidFill>
                  <a:srgbClr val="FF0000"/>
                </a:solidFill>
              </a:rPr>
              <a:t>ových</a:t>
            </a:r>
            <a:r>
              <a:rPr lang="cs-CZ" dirty="0">
                <a:solidFill>
                  <a:srgbClr val="FF0000"/>
                </a:solidFill>
              </a:rPr>
              <a:t> příčestí? (Zatrhni pouze případy, kdy požadavku zadání vyhovují všechny příklady.)</a:t>
            </a:r>
          </a:p>
          <a:p>
            <a:pPr lvl="0"/>
            <a:r>
              <a:rPr lang="cs-CZ" i="1" dirty="0"/>
              <a:t>Rozkydal, Novák, Topič</a:t>
            </a:r>
            <a:endParaRPr lang="cs-CZ" dirty="0"/>
          </a:p>
          <a:p>
            <a:pPr lvl="0"/>
            <a:r>
              <a:rPr lang="cs-CZ" i="1" dirty="0"/>
              <a:t>Zemek, Ševčík, Donutil</a:t>
            </a:r>
            <a:endParaRPr lang="cs-CZ" dirty="0"/>
          </a:p>
          <a:p>
            <a:pPr lvl="0"/>
            <a:r>
              <a:rPr lang="cs-CZ" i="1" dirty="0"/>
              <a:t>Zlámal, Přeučil, Přecechtěl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37414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>
                <a:solidFill>
                  <a:srgbClr val="FF0000"/>
                </a:solidFill>
              </a:rPr>
              <a:t>Která z následujících příjmení jsou tvořena z l-</a:t>
            </a:r>
            <a:r>
              <a:rPr lang="cs-CZ" dirty="0" err="1" smtClean="0">
                <a:solidFill>
                  <a:srgbClr val="FF0000"/>
                </a:solidFill>
              </a:rPr>
              <a:t>ových</a:t>
            </a:r>
            <a:r>
              <a:rPr lang="cs-CZ" dirty="0" smtClean="0">
                <a:solidFill>
                  <a:srgbClr val="FF0000"/>
                </a:solidFill>
              </a:rPr>
              <a:t> příčestí? (Zatrhni pouze případy, kdy požadavku zadání vyhovují všechny příklady.)</a:t>
            </a:r>
          </a:p>
          <a:p>
            <a:pPr lvl="0"/>
            <a:r>
              <a:rPr lang="cs-CZ" i="1" dirty="0" smtClean="0">
                <a:solidFill>
                  <a:srgbClr val="00B050"/>
                </a:solidFill>
              </a:rPr>
              <a:t>Rozkydal</a:t>
            </a:r>
            <a:r>
              <a:rPr lang="cs-CZ" i="1" dirty="0" smtClean="0"/>
              <a:t>, Novák, Topič</a:t>
            </a:r>
            <a:endParaRPr lang="cs-CZ" dirty="0" smtClean="0"/>
          </a:p>
          <a:p>
            <a:pPr lvl="0"/>
            <a:r>
              <a:rPr lang="cs-CZ" i="1" dirty="0" smtClean="0"/>
              <a:t>Zemek, Ševčík, </a:t>
            </a:r>
            <a:r>
              <a:rPr lang="cs-CZ" i="1" dirty="0" smtClean="0">
                <a:solidFill>
                  <a:srgbClr val="00B050"/>
                </a:solidFill>
              </a:rPr>
              <a:t>Donutil</a:t>
            </a:r>
            <a:endParaRPr lang="cs-CZ" dirty="0" smtClean="0">
              <a:solidFill>
                <a:srgbClr val="00B050"/>
              </a:solidFill>
            </a:endParaRPr>
          </a:p>
          <a:p>
            <a:pPr lvl="0"/>
            <a:r>
              <a:rPr lang="cs-CZ" i="1" dirty="0" smtClean="0">
                <a:solidFill>
                  <a:srgbClr val="00B050"/>
                </a:solidFill>
              </a:rPr>
              <a:t>Zlámal, Přeučil, Přecechtěl</a:t>
            </a:r>
            <a:endParaRPr lang="cs-CZ" dirty="0" smtClean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4614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Tvoření substantiv (modifikace)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>
                <a:solidFill>
                  <a:srgbClr val="FF0000"/>
                </a:solidFill>
              </a:rPr>
              <a:t>Který seznam zahrnuje pouze negativa tantum?	</a:t>
            </a:r>
            <a:r>
              <a:rPr lang="cs-CZ" dirty="0"/>
              <a:t>		</a:t>
            </a:r>
          </a:p>
          <a:p>
            <a:pPr lvl="0"/>
            <a:r>
              <a:rPr lang="cs-CZ" i="1" dirty="0"/>
              <a:t>neplecha, neděle, neřest</a:t>
            </a:r>
            <a:endParaRPr lang="cs-CZ" dirty="0"/>
          </a:p>
          <a:p>
            <a:pPr lvl="0"/>
            <a:r>
              <a:rPr lang="cs-CZ" i="1" dirty="0"/>
              <a:t>nemoc, neshoda, neřád</a:t>
            </a:r>
            <a:endParaRPr lang="cs-CZ" dirty="0"/>
          </a:p>
          <a:p>
            <a:pPr lvl="0"/>
            <a:r>
              <a:rPr lang="cs-CZ" i="1" dirty="0"/>
              <a:t>nebezpečí, neštěstí, </a:t>
            </a:r>
            <a:r>
              <a:rPr lang="cs-CZ" i="1" dirty="0" smtClean="0"/>
              <a:t>nesvoboda</a:t>
            </a:r>
          </a:p>
          <a:p>
            <a:pPr lvl="0"/>
            <a:r>
              <a:rPr lang="cs-CZ" dirty="0">
                <a:solidFill>
                  <a:srgbClr val="FF0000"/>
                </a:solidFill>
              </a:rPr>
              <a:t>Který seznam obsahuje pouze nesklonná hypokoristika?	</a:t>
            </a:r>
          </a:p>
          <a:p>
            <a:pPr lvl="0"/>
            <a:r>
              <a:rPr lang="cs-CZ" i="1" dirty="0"/>
              <a:t>teti, babi, Veru</a:t>
            </a:r>
            <a:endParaRPr lang="cs-CZ" dirty="0"/>
          </a:p>
          <a:p>
            <a:pPr lvl="0"/>
            <a:r>
              <a:rPr lang="cs-CZ" i="1" dirty="0"/>
              <a:t>Standa, Kája, </a:t>
            </a:r>
            <a:r>
              <a:rPr lang="cs-CZ" i="1" dirty="0" err="1"/>
              <a:t>Pája</a:t>
            </a:r>
            <a:endParaRPr lang="cs-CZ" dirty="0"/>
          </a:p>
          <a:p>
            <a:pPr lvl="0"/>
            <a:r>
              <a:rPr lang="cs-CZ" i="1" dirty="0" err="1"/>
              <a:t>Haňulátko</a:t>
            </a:r>
            <a:r>
              <a:rPr lang="cs-CZ" i="1" dirty="0"/>
              <a:t>, </a:t>
            </a:r>
            <a:r>
              <a:rPr lang="cs-CZ" i="1" dirty="0" err="1"/>
              <a:t>Verča</a:t>
            </a:r>
            <a:r>
              <a:rPr lang="cs-CZ" i="1" dirty="0"/>
              <a:t>, </a:t>
            </a:r>
            <a:r>
              <a:rPr lang="cs-CZ" i="1" dirty="0" err="1" smtClean="0"/>
              <a:t>Léňas</a:t>
            </a:r>
            <a:endParaRPr lang="cs-CZ" i="1" dirty="0" smtClean="0"/>
          </a:p>
          <a:p>
            <a:pPr lvl="0"/>
            <a:r>
              <a:rPr lang="cs-CZ" dirty="0">
                <a:solidFill>
                  <a:srgbClr val="FF0000"/>
                </a:solidFill>
              </a:rPr>
              <a:t>Vytvoř augmentativum fundované uvedeným substantivem 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r>
              <a:rPr lang="cs-CZ" i="1" dirty="0" smtClean="0"/>
              <a:t>pes</a:t>
            </a:r>
            <a:endParaRPr lang="cs-CZ" dirty="0"/>
          </a:p>
          <a:p>
            <a:pPr lvl="0"/>
            <a:r>
              <a:rPr lang="cs-CZ" i="1" dirty="0"/>
              <a:t>chlap</a:t>
            </a:r>
            <a:endParaRPr lang="cs-CZ" dirty="0"/>
          </a:p>
          <a:p>
            <a:pPr lvl="0"/>
            <a:r>
              <a:rPr lang="cs-CZ" i="1" dirty="0"/>
              <a:t>tlama</a:t>
            </a:r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15968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 smtClean="0">
                <a:solidFill>
                  <a:srgbClr val="FF0000"/>
                </a:solidFill>
              </a:rPr>
              <a:t>Který seznam zahrnuje pouze negativa tantum?	</a:t>
            </a:r>
            <a:r>
              <a:rPr lang="cs-CZ" dirty="0" smtClean="0"/>
              <a:t>		</a:t>
            </a:r>
          </a:p>
          <a:p>
            <a:pPr lvl="0"/>
            <a:r>
              <a:rPr lang="cs-CZ" i="1" dirty="0" smtClean="0">
                <a:solidFill>
                  <a:srgbClr val="00B050"/>
                </a:solidFill>
              </a:rPr>
              <a:t>neplecha, neděle, neřest</a:t>
            </a:r>
            <a:endParaRPr lang="cs-CZ" dirty="0" smtClean="0">
              <a:solidFill>
                <a:srgbClr val="00B050"/>
              </a:solidFill>
            </a:endParaRPr>
          </a:p>
          <a:p>
            <a:pPr lvl="0"/>
            <a:r>
              <a:rPr lang="cs-CZ" i="1" dirty="0" smtClean="0">
                <a:solidFill>
                  <a:srgbClr val="00B050"/>
                </a:solidFill>
              </a:rPr>
              <a:t>nemoc</a:t>
            </a:r>
            <a:r>
              <a:rPr lang="cs-CZ" i="1" dirty="0" smtClean="0"/>
              <a:t>, neshoda, </a:t>
            </a:r>
            <a:r>
              <a:rPr lang="cs-CZ" i="1" dirty="0" smtClean="0">
                <a:solidFill>
                  <a:srgbClr val="00B050"/>
                </a:solidFill>
              </a:rPr>
              <a:t>neřád</a:t>
            </a:r>
            <a:endParaRPr lang="cs-CZ" dirty="0" smtClean="0">
              <a:solidFill>
                <a:srgbClr val="00B050"/>
              </a:solidFill>
            </a:endParaRPr>
          </a:p>
          <a:p>
            <a:pPr lvl="0"/>
            <a:r>
              <a:rPr lang="cs-CZ" i="1" dirty="0" smtClean="0"/>
              <a:t>nebezpečí, neštěstí, nesvoboda</a:t>
            </a:r>
          </a:p>
          <a:p>
            <a:pPr lvl="0"/>
            <a:r>
              <a:rPr lang="cs-CZ" dirty="0" smtClean="0">
                <a:solidFill>
                  <a:srgbClr val="FF0000"/>
                </a:solidFill>
              </a:rPr>
              <a:t>Který seznam obsahuje pouze nesklonná hypokoristika?	</a:t>
            </a:r>
          </a:p>
          <a:p>
            <a:pPr lvl="0"/>
            <a:r>
              <a:rPr lang="cs-CZ" i="1" dirty="0" smtClean="0">
                <a:solidFill>
                  <a:srgbClr val="00B050"/>
                </a:solidFill>
              </a:rPr>
              <a:t>teti, babi, Veru </a:t>
            </a:r>
            <a:r>
              <a:rPr lang="cs-CZ" dirty="0" smtClean="0">
                <a:solidFill>
                  <a:srgbClr val="00B050"/>
                </a:solidFill>
              </a:rPr>
              <a:t>(tvary nejsou variantami vokativu, jak o tom svědčí doklady jako: Zavolám </a:t>
            </a:r>
            <a:r>
              <a:rPr lang="en-US" i="1" dirty="0" smtClean="0">
                <a:solidFill>
                  <a:srgbClr val="00B050"/>
                </a:solidFill>
              </a:rPr>
              <a:t>&lt;</a:t>
            </a:r>
            <a:r>
              <a:rPr lang="en-US" b="1" u="sng" dirty="0" err="1" smtClean="0">
                <a:solidFill>
                  <a:srgbClr val="00B050"/>
                </a:solidFill>
              </a:rPr>
              <a:t>teti</a:t>
            </a:r>
            <a:r>
              <a:rPr lang="cs-CZ" i="1" dirty="0" smtClean="0">
                <a:solidFill>
                  <a:srgbClr val="00B050"/>
                </a:solidFill>
              </a:rPr>
              <a:t>/</a:t>
            </a:r>
            <a:r>
              <a:rPr lang="cs-CZ" dirty="0" smtClean="0">
                <a:solidFill>
                  <a:srgbClr val="00B050"/>
                </a:solidFill>
              </a:rPr>
              <a:t>dativ</a:t>
            </a:r>
            <a:r>
              <a:rPr lang="en-US" i="1" dirty="0" smtClean="0">
                <a:solidFill>
                  <a:srgbClr val="00B050"/>
                </a:solidFill>
              </a:rPr>
              <a:t>&gt; </a:t>
            </a:r>
            <a:r>
              <a:rPr lang="en-US" dirty="0" smtClean="0">
                <a:solidFill>
                  <a:srgbClr val="00B050"/>
                </a:solidFill>
              </a:rPr>
              <a:t> a p</a:t>
            </a:r>
            <a:r>
              <a:rPr lang="cs-CZ" dirty="0" err="1" smtClean="0">
                <a:solidFill>
                  <a:srgbClr val="00B050"/>
                </a:solidFill>
              </a:rPr>
              <a:t>ůjdeme</a:t>
            </a:r>
            <a:r>
              <a:rPr lang="cs-CZ" dirty="0" smtClean="0">
                <a:solidFill>
                  <a:srgbClr val="00B050"/>
                </a:solidFill>
              </a:rPr>
              <a:t> s </a:t>
            </a:r>
            <a:r>
              <a:rPr lang="en-US" dirty="0" smtClean="0">
                <a:solidFill>
                  <a:srgbClr val="00B050"/>
                </a:solidFill>
              </a:rPr>
              <a:t>&lt;</a:t>
            </a:r>
            <a:r>
              <a:rPr lang="en-US" b="1" u="sng" dirty="0" err="1" smtClean="0">
                <a:solidFill>
                  <a:srgbClr val="00B050"/>
                </a:solidFill>
              </a:rPr>
              <a:t>babi</a:t>
            </a:r>
            <a:r>
              <a:rPr lang="cs-CZ" dirty="0" smtClean="0">
                <a:solidFill>
                  <a:srgbClr val="00B050"/>
                </a:solidFill>
              </a:rPr>
              <a:t>/instrumentál</a:t>
            </a:r>
            <a:r>
              <a:rPr lang="en-US" dirty="0" smtClean="0">
                <a:solidFill>
                  <a:srgbClr val="00B050"/>
                </a:solidFill>
              </a:rPr>
              <a:t>&gt; a s &lt;</a:t>
            </a:r>
            <a:r>
              <a:rPr lang="en-US" b="1" u="sng" dirty="0" err="1" smtClean="0">
                <a:solidFill>
                  <a:srgbClr val="00B050"/>
                </a:solidFill>
              </a:rPr>
              <a:t>Veru</a:t>
            </a:r>
            <a:r>
              <a:rPr lang="cs-CZ" dirty="0" smtClean="0">
                <a:solidFill>
                  <a:srgbClr val="00B050"/>
                </a:solidFill>
              </a:rPr>
              <a:t>/instrumentál</a:t>
            </a:r>
            <a:r>
              <a:rPr lang="en-US" dirty="0" smtClean="0">
                <a:solidFill>
                  <a:srgbClr val="00B050"/>
                </a:solidFill>
              </a:rPr>
              <a:t>&gt; do kina.</a:t>
            </a:r>
            <a:r>
              <a:rPr lang="cs-CZ" dirty="0" smtClean="0">
                <a:solidFill>
                  <a:srgbClr val="00B050"/>
                </a:solidFill>
              </a:rPr>
              <a:t>)</a:t>
            </a:r>
          </a:p>
          <a:p>
            <a:pPr lvl="0"/>
            <a:r>
              <a:rPr lang="cs-CZ" i="1" dirty="0" smtClean="0"/>
              <a:t>Standa, Kája, </a:t>
            </a:r>
            <a:r>
              <a:rPr lang="cs-CZ" i="1" dirty="0" err="1" smtClean="0"/>
              <a:t>Pája</a:t>
            </a:r>
            <a:endParaRPr lang="cs-CZ" dirty="0" smtClean="0"/>
          </a:p>
          <a:p>
            <a:pPr lvl="0"/>
            <a:r>
              <a:rPr lang="cs-CZ" i="1" dirty="0" err="1" smtClean="0"/>
              <a:t>Haňulátko</a:t>
            </a:r>
            <a:r>
              <a:rPr lang="cs-CZ" i="1" dirty="0" smtClean="0"/>
              <a:t>, </a:t>
            </a:r>
            <a:r>
              <a:rPr lang="cs-CZ" i="1" dirty="0" err="1" smtClean="0"/>
              <a:t>Verča</a:t>
            </a:r>
            <a:r>
              <a:rPr lang="cs-CZ" i="1" dirty="0" smtClean="0"/>
              <a:t>, </a:t>
            </a:r>
            <a:r>
              <a:rPr lang="cs-CZ" i="1" dirty="0" err="1" smtClean="0"/>
              <a:t>Léňas</a:t>
            </a:r>
            <a:endParaRPr lang="cs-CZ" i="1" dirty="0" smtClean="0"/>
          </a:p>
          <a:p>
            <a:pPr lvl="0"/>
            <a:r>
              <a:rPr lang="cs-CZ" dirty="0" smtClean="0">
                <a:solidFill>
                  <a:srgbClr val="FF0000"/>
                </a:solidFill>
              </a:rPr>
              <a:t>Vytvoř augmentativum fundované uvedeným substantivem </a:t>
            </a:r>
          </a:p>
          <a:p>
            <a:pPr lvl="0"/>
            <a:r>
              <a:rPr lang="cs-CZ" i="1" dirty="0" smtClean="0"/>
              <a:t>Pes </a:t>
            </a:r>
            <a:r>
              <a:rPr lang="cs-CZ" i="1" dirty="0" err="1" smtClean="0">
                <a:solidFill>
                  <a:srgbClr val="00B050"/>
                </a:solidFill>
              </a:rPr>
              <a:t>ps</a:t>
            </a:r>
            <a:r>
              <a:rPr lang="cs-CZ" i="1" dirty="0" smtClean="0">
                <a:solidFill>
                  <a:srgbClr val="00B050"/>
                </a:solidFill>
              </a:rPr>
              <a:t>-</a:t>
            </a:r>
            <a:r>
              <a:rPr lang="cs-CZ" i="1" dirty="0" err="1" smtClean="0">
                <a:solidFill>
                  <a:srgbClr val="00B050"/>
                </a:solidFill>
              </a:rPr>
              <a:t>isk</a:t>
            </a:r>
            <a:r>
              <a:rPr lang="cs-CZ" i="1" dirty="0" smtClean="0">
                <a:solidFill>
                  <a:srgbClr val="00B050"/>
                </a:solidFill>
              </a:rPr>
              <a:t>-o</a:t>
            </a:r>
            <a:endParaRPr lang="cs-CZ" dirty="0" smtClean="0"/>
          </a:p>
          <a:p>
            <a:r>
              <a:rPr lang="cs-CZ" i="1" dirty="0" smtClean="0"/>
              <a:t>Chlap </a:t>
            </a:r>
            <a:r>
              <a:rPr lang="cs-CZ" i="1" dirty="0" smtClean="0">
                <a:solidFill>
                  <a:srgbClr val="00B050"/>
                </a:solidFill>
              </a:rPr>
              <a:t>chlap</a:t>
            </a:r>
            <a:r>
              <a:rPr lang="cs-CZ" i="1" dirty="0" smtClean="0">
                <a:solidFill>
                  <a:srgbClr val="00B050"/>
                </a:solidFill>
              </a:rPr>
              <a:t>-ák-0, chlap-</a:t>
            </a:r>
            <a:r>
              <a:rPr lang="cs-CZ" i="1" dirty="0" err="1" smtClean="0">
                <a:solidFill>
                  <a:srgbClr val="00B050"/>
                </a:solidFill>
              </a:rPr>
              <a:t>isk</a:t>
            </a:r>
            <a:r>
              <a:rPr lang="cs-CZ" i="1" dirty="0" smtClean="0">
                <a:solidFill>
                  <a:srgbClr val="00B050"/>
                </a:solidFill>
              </a:rPr>
              <a:t>-o</a:t>
            </a:r>
            <a:endParaRPr lang="cs-CZ" dirty="0" smtClean="0"/>
          </a:p>
          <a:p>
            <a:r>
              <a:rPr lang="cs-CZ" i="1" dirty="0" smtClean="0"/>
              <a:t>Tlama </a:t>
            </a:r>
            <a:r>
              <a:rPr lang="cs-CZ" i="1" dirty="0" smtClean="0">
                <a:solidFill>
                  <a:srgbClr val="00B050"/>
                </a:solidFill>
              </a:rPr>
              <a:t>tlam-</a:t>
            </a:r>
            <a:r>
              <a:rPr lang="cs-CZ" i="1" dirty="0" err="1" smtClean="0">
                <a:solidFill>
                  <a:srgbClr val="00B050"/>
                </a:solidFill>
              </a:rPr>
              <a:t>ajzn</a:t>
            </a:r>
            <a:r>
              <a:rPr lang="cs-CZ" i="1" dirty="0" smtClean="0">
                <a:solidFill>
                  <a:srgbClr val="00B050"/>
                </a:solidFill>
              </a:rPr>
              <a:t>-a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82724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Hláskové alternace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Uveď příklady alternací a označ u každého příkladu, zda se jedná o alternace v rámci flexe </a:t>
            </a:r>
            <a:r>
              <a:rPr lang="cs-CZ" b="1" i="1" dirty="0">
                <a:solidFill>
                  <a:srgbClr val="FF0000"/>
                </a:solidFill>
              </a:rPr>
              <a:t>(F)</a:t>
            </a:r>
            <a:r>
              <a:rPr lang="cs-CZ" dirty="0">
                <a:solidFill>
                  <a:srgbClr val="FF0000"/>
                </a:solidFill>
              </a:rPr>
              <a:t>, nebo slovotvorby </a:t>
            </a:r>
            <a:r>
              <a:rPr lang="cs-CZ" b="1" i="1" dirty="0">
                <a:solidFill>
                  <a:srgbClr val="FF0000"/>
                </a:solidFill>
              </a:rPr>
              <a:t>(S)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r>
              <a:rPr lang="cs-CZ" i="1" dirty="0"/>
              <a:t>ů-o</a:t>
            </a:r>
            <a:r>
              <a:rPr lang="cs-CZ" dirty="0"/>
              <a:t>: </a:t>
            </a:r>
            <a:r>
              <a:rPr lang="cs-CZ" i="1" dirty="0"/>
              <a:t> 		</a:t>
            </a:r>
            <a:r>
              <a:rPr lang="cs-CZ" dirty="0"/>
              <a:t>		</a:t>
            </a:r>
            <a:r>
              <a:rPr lang="cs-CZ" i="1" dirty="0"/>
              <a:t> </a:t>
            </a:r>
            <a:endParaRPr lang="cs-CZ" i="1" dirty="0" smtClean="0"/>
          </a:p>
          <a:p>
            <a:r>
              <a:rPr lang="cs-CZ" i="1" dirty="0" smtClean="0"/>
              <a:t>u-ú</a:t>
            </a:r>
            <a:r>
              <a:rPr lang="cs-CZ" dirty="0"/>
              <a:t>:</a:t>
            </a:r>
            <a:r>
              <a:rPr lang="cs-CZ" i="1" dirty="0"/>
              <a:t>		</a:t>
            </a:r>
            <a:endParaRPr lang="cs-CZ" i="1" dirty="0" smtClean="0"/>
          </a:p>
          <a:p>
            <a:r>
              <a:rPr lang="cs-CZ" i="1" dirty="0" smtClean="0"/>
              <a:t>a-o</a:t>
            </a:r>
            <a:r>
              <a:rPr lang="cs-CZ" dirty="0" smtClean="0"/>
              <a:t>:</a:t>
            </a:r>
          </a:p>
          <a:p>
            <a:r>
              <a:rPr lang="cs-CZ" dirty="0" smtClean="0"/>
              <a:t>í-á:</a:t>
            </a:r>
          </a:p>
          <a:p>
            <a:r>
              <a:rPr lang="cs-CZ" dirty="0" smtClean="0"/>
              <a:t>k-c</a:t>
            </a:r>
          </a:p>
          <a:p>
            <a:r>
              <a:rPr lang="cs-CZ" dirty="0"/>
              <a:t>e</a:t>
            </a:r>
            <a:r>
              <a:rPr lang="cs-CZ" dirty="0" smtClean="0"/>
              <a:t>-0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3698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Uveď příklady alternací a označ u každého příkladu, zda se jedná o alternace v rámci flexe </a:t>
            </a:r>
            <a:r>
              <a:rPr lang="cs-CZ" b="1" i="1" dirty="0" smtClean="0">
                <a:solidFill>
                  <a:srgbClr val="FF0000"/>
                </a:solidFill>
              </a:rPr>
              <a:t>(F)</a:t>
            </a:r>
            <a:r>
              <a:rPr lang="cs-CZ" dirty="0" smtClean="0">
                <a:solidFill>
                  <a:srgbClr val="FF0000"/>
                </a:solidFill>
              </a:rPr>
              <a:t>, nebo slovotvorby </a:t>
            </a:r>
            <a:r>
              <a:rPr lang="cs-CZ" b="1" i="1" dirty="0" smtClean="0">
                <a:solidFill>
                  <a:srgbClr val="FF0000"/>
                </a:solidFill>
              </a:rPr>
              <a:t>(S)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i="1" dirty="0" smtClean="0"/>
              <a:t>ů-o</a:t>
            </a:r>
            <a:r>
              <a:rPr lang="cs-CZ" dirty="0" smtClean="0"/>
              <a:t>: </a:t>
            </a:r>
            <a:r>
              <a:rPr lang="cs-CZ" i="1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d</a:t>
            </a:r>
            <a:r>
              <a:rPr lang="cs-CZ" b="1" u="sng" dirty="0" smtClean="0">
                <a:solidFill>
                  <a:srgbClr val="00B050"/>
                </a:solidFill>
              </a:rPr>
              <a:t>ů</a:t>
            </a:r>
            <a:r>
              <a:rPr lang="cs-CZ" dirty="0" smtClean="0">
                <a:solidFill>
                  <a:srgbClr val="00B050"/>
                </a:solidFill>
              </a:rPr>
              <a:t>m-d</a:t>
            </a:r>
            <a:r>
              <a:rPr lang="cs-CZ" b="1" u="sng" dirty="0" smtClean="0">
                <a:solidFill>
                  <a:srgbClr val="00B050"/>
                </a:solidFill>
              </a:rPr>
              <a:t>o</a:t>
            </a:r>
            <a:r>
              <a:rPr lang="cs-CZ" dirty="0" smtClean="0">
                <a:solidFill>
                  <a:srgbClr val="00B050"/>
                </a:solidFill>
              </a:rPr>
              <a:t>mu (F), ch</a:t>
            </a:r>
            <a:r>
              <a:rPr lang="cs-CZ" b="1" u="sng" dirty="0" smtClean="0">
                <a:solidFill>
                  <a:srgbClr val="00B050"/>
                </a:solidFill>
              </a:rPr>
              <a:t>o</a:t>
            </a:r>
            <a:r>
              <a:rPr lang="cs-CZ" dirty="0" smtClean="0">
                <a:solidFill>
                  <a:srgbClr val="00B050"/>
                </a:solidFill>
              </a:rPr>
              <a:t>dit-ch</a:t>
            </a:r>
            <a:r>
              <a:rPr lang="cs-CZ" b="1" u="sng" dirty="0" smtClean="0">
                <a:solidFill>
                  <a:srgbClr val="00B050"/>
                </a:solidFill>
              </a:rPr>
              <a:t>ů</a:t>
            </a:r>
            <a:r>
              <a:rPr lang="cs-CZ" dirty="0" smtClean="0">
                <a:solidFill>
                  <a:srgbClr val="00B050"/>
                </a:solidFill>
              </a:rPr>
              <a:t>dy (S)</a:t>
            </a:r>
            <a:r>
              <a:rPr lang="cs-CZ" i="1" dirty="0" smtClean="0">
                <a:solidFill>
                  <a:srgbClr val="00B050"/>
                </a:solidFill>
              </a:rPr>
              <a:t>	</a:t>
            </a:r>
            <a:r>
              <a:rPr lang="cs-CZ" i="1" dirty="0" smtClean="0"/>
              <a:t>	</a:t>
            </a:r>
            <a:r>
              <a:rPr lang="cs-CZ" dirty="0" smtClean="0"/>
              <a:t>		</a:t>
            </a:r>
            <a:r>
              <a:rPr lang="cs-CZ" i="1" dirty="0" smtClean="0"/>
              <a:t> </a:t>
            </a:r>
          </a:p>
          <a:p>
            <a:r>
              <a:rPr lang="cs-CZ" i="1" dirty="0" smtClean="0"/>
              <a:t>u-ú</a:t>
            </a:r>
            <a:r>
              <a:rPr lang="cs-CZ" dirty="0" smtClean="0"/>
              <a:t>:</a:t>
            </a:r>
            <a:r>
              <a:rPr lang="cs-CZ" i="1" dirty="0" smtClean="0"/>
              <a:t>	</a:t>
            </a:r>
            <a:r>
              <a:rPr lang="cs-CZ" dirty="0">
                <a:solidFill>
                  <a:srgbClr val="00B050"/>
                </a:solidFill>
              </a:rPr>
              <a:t>uhradit-úhrada (S)</a:t>
            </a:r>
          </a:p>
          <a:p>
            <a:r>
              <a:rPr lang="cs-CZ" i="1" dirty="0" smtClean="0"/>
              <a:t>a-o</a:t>
            </a:r>
            <a:r>
              <a:rPr lang="cs-CZ" dirty="0" smtClean="0"/>
              <a:t>: </a:t>
            </a:r>
            <a:r>
              <a:rPr lang="cs-CZ" dirty="0">
                <a:solidFill>
                  <a:srgbClr val="00B050"/>
                </a:solidFill>
              </a:rPr>
              <a:t>hrabat-hrob (S)</a:t>
            </a:r>
          </a:p>
          <a:p>
            <a:r>
              <a:rPr lang="cs-CZ" dirty="0" smtClean="0"/>
              <a:t>í-á: </a:t>
            </a:r>
            <a:r>
              <a:rPr lang="cs-CZ" dirty="0">
                <a:solidFill>
                  <a:srgbClr val="00B050"/>
                </a:solidFill>
              </a:rPr>
              <a:t>přítel-přátelé (F), příst-přástky (S)</a:t>
            </a:r>
          </a:p>
          <a:p>
            <a:r>
              <a:rPr lang="cs-CZ" dirty="0" smtClean="0"/>
              <a:t>k-c: </a:t>
            </a:r>
            <a:r>
              <a:rPr lang="cs-CZ" dirty="0">
                <a:solidFill>
                  <a:srgbClr val="00B050"/>
                </a:solidFill>
              </a:rPr>
              <a:t>politika-politický (S), politik-politici (F)</a:t>
            </a:r>
          </a:p>
          <a:p>
            <a:r>
              <a:rPr lang="cs-CZ" dirty="0" smtClean="0"/>
              <a:t>e-0: </a:t>
            </a:r>
            <a:r>
              <a:rPr lang="cs-CZ" dirty="0">
                <a:solidFill>
                  <a:srgbClr val="00B050"/>
                </a:solidFill>
              </a:rPr>
              <a:t>sládek-slád0ka(F), sládek-slád0kův(S)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472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Segmentace slovního tvaru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cs-CZ" dirty="0">
                <a:solidFill>
                  <a:srgbClr val="FF0000"/>
                </a:solidFill>
              </a:rPr>
              <a:t>Která/které z navržených segmentací je/jsou přípustná/é a proč</a:t>
            </a:r>
            <a:r>
              <a:rPr lang="cs-CZ" dirty="0" smtClean="0">
                <a:solidFill>
                  <a:srgbClr val="FF0000"/>
                </a:solidFill>
              </a:rPr>
              <a:t>?</a:t>
            </a:r>
          </a:p>
          <a:p>
            <a:pPr lvl="0"/>
            <a:r>
              <a:rPr lang="cs-CZ" dirty="0"/>
              <a:t>na-hlas</a:t>
            </a:r>
          </a:p>
          <a:p>
            <a:pPr lvl="0"/>
            <a:r>
              <a:rPr lang="cs-CZ" dirty="0"/>
              <a:t>na-h-l-a-s</a:t>
            </a:r>
          </a:p>
          <a:p>
            <a:pPr lvl="0"/>
            <a:r>
              <a:rPr lang="cs-CZ" dirty="0"/>
              <a:t>na-</a:t>
            </a:r>
            <a:r>
              <a:rPr lang="cs-CZ" dirty="0" err="1"/>
              <a:t>hla</a:t>
            </a:r>
            <a:r>
              <a:rPr lang="cs-CZ" dirty="0"/>
              <a:t>-s</a:t>
            </a:r>
          </a:p>
          <a:p>
            <a:pPr lvl="0"/>
            <a:r>
              <a:rPr lang="cs-CZ" dirty="0" err="1"/>
              <a:t>pla</a:t>
            </a:r>
            <a:r>
              <a:rPr lang="cs-CZ" dirty="0"/>
              <a:t>-č-k-a</a:t>
            </a:r>
          </a:p>
          <a:p>
            <a:pPr lvl="0"/>
            <a:r>
              <a:rPr lang="cs-CZ" dirty="0"/>
              <a:t>plač-k-a</a:t>
            </a:r>
          </a:p>
          <a:p>
            <a:pPr lvl="0"/>
            <a:r>
              <a:rPr lang="cs-CZ" dirty="0" err="1"/>
              <a:t>ple</a:t>
            </a:r>
            <a:r>
              <a:rPr lang="cs-CZ" dirty="0"/>
              <a:t>-č-k-a</a:t>
            </a:r>
          </a:p>
          <a:p>
            <a:pPr lvl="0"/>
            <a:r>
              <a:rPr lang="cs-CZ" dirty="0"/>
              <a:t>hor-</a:t>
            </a:r>
            <a:r>
              <a:rPr lang="cs-CZ" dirty="0" err="1"/>
              <a:t>eč</a:t>
            </a:r>
            <a:r>
              <a:rPr lang="cs-CZ" dirty="0"/>
              <a:t>-k-a</a:t>
            </a:r>
          </a:p>
          <a:p>
            <a:pPr lvl="0"/>
            <a:r>
              <a:rPr lang="cs-CZ" dirty="0" err="1" smtClean="0"/>
              <a:t>horečk</a:t>
            </a:r>
            <a:r>
              <a:rPr lang="cs-CZ" dirty="0" smtClean="0"/>
              <a:t>-a</a:t>
            </a:r>
            <a:endParaRPr lang="cs-CZ" dirty="0"/>
          </a:p>
          <a:p>
            <a:pPr lvl="0"/>
            <a:r>
              <a:rPr lang="cs-CZ" dirty="0" err="1" smtClean="0"/>
              <a:t>strač</a:t>
            </a:r>
            <a:r>
              <a:rPr lang="cs-CZ" dirty="0" smtClean="0"/>
              <a:t>-k-a</a:t>
            </a:r>
          </a:p>
          <a:p>
            <a:pPr lvl="0"/>
            <a:r>
              <a:rPr lang="cs-CZ" dirty="0" err="1"/>
              <a:t>sou</a:t>
            </a:r>
            <a:r>
              <a:rPr lang="cs-CZ" dirty="0"/>
              <a:t>-st-o</a:t>
            </a:r>
          </a:p>
          <a:p>
            <a:pPr lvl="0"/>
            <a:r>
              <a:rPr lang="cs-CZ" dirty="0" err="1"/>
              <a:t>sou-peř</a:t>
            </a:r>
            <a:endParaRPr lang="cs-CZ" dirty="0"/>
          </a:p>
          <a:p>
            <a:r>
              <a:rPr lang="cs-CZ" dirty="0" smtClean="0"/>
              <a:t>soud-c-e</a:t>
            </a:r>
          </a:p>
        </p:txBody>
      </p:sp>
    </p:spTree>
    <p:extLst>
      <p:ext uri="{BB962C8B-B14F-4D97-AF65-F5344CB8AC3E}">
        <p14:creationId xmlns:p14="http://schemas.microsoft.com/office/powerpoint/2010/main" val="338816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cs-CZ" dirty="0" smtClean="0">
                <a:solidFill>
                  <a:srgbClr val="FF0000"/>
                </a:solidFill>
              </a:rPr>
              <a:t>Která/které z navržených segmentací je/jsou přípustná/é a proč?</a:t>
            </a:r>
          </a:p>
          <a:p>
            <a:pPr lvl="0"/>
            <a:r>
              <a:rPr lang="cs-CZ" b="1" dirty="0" smtClean="0">
                <a:solidFill>
                  <a:srgbClr val="00B050"/>
                </a:solidFill>
              </a:rPr>
              <a:t>na-hlas </a:t>
            </a:r>
            <a:r>
              <a:rPr lang="cs-CZ" b="1" i="1" dirty="0" smtClean="0">
                <a:solidFill>
                  <a:srgbClr val="00B050"/>
                </a:solidFill>
              </a:rPr>
              <a:t>na-</a:t>
            </a:r>
            <a:r>
              <a:rPr lang="cs-CZ" b="1" i="1" dirty="0" err="1" smtClean="0">
                <a:solidFill>
                  <a:srgbClr val="00B050"/>
                </a:solidFill>
              </a:rPr>
              <a:t>hlás</a:t>
            </a:r>
            <a:r>
              <a:rPr lang="cs-CZ" b="1" i="1" dirty="0" smtClean="0">
                <a:solidFill>
                  <a:srgbClr val="00B050"/>
                </a:solidFill>
              </a:rPr>
              <a:t>-i-t → na-hlas-0-0 </a:t>
            </a:r>
            <a:r>
              <a:rPr lang="cs-CZ" b="1" dirty="0" smtClean="0">
                <a:solidFill>
                  <a:srgbClr val="00B050"/>
                </a:solidFill>
              </a:rPr>
              <a:t>nebo mluvit </a:t>
            </a:r>
            <a:r>
              <a:rPr lang="cs-CZ" b="1" i="1" dirty="0" smtClean="0">
                <a:solidFill>
                  <a:srgbClr val="00B050"/>
                </a:solidFill>
              </a:rPr>
              <a:t>na-hlas</a:t>
            </a:r>
            <a:endParaRPr lang="cs-CZ" b="1" dirty="0" smtClean="0">
              <a:solidFill>
                <a:srgbClr val="00B050"/>
              </a:solidFill>
            </a:endParaRPr>
          </a:p>
          <a:p>
            <a:pPr lvl="0"/>
            <a:r>
              <a:rPr lang="cs-CZ" b="1" dirty="0" smtClean="0">
                <a:solidFill>
                  <a:srgbClr val="00B050"/>
                </a:solidFill>
              </a:rPr>
              <a:t>na-h-l-a-s </a:t>
            </a:r>
            <a:r>
              <a:rPr lang="cs-CZ" b="1" i="1" dirty="0" smtClean="0">
                <a:solidFill>
                  <a:srgbClr val="00B050"/>
                </a:solidFill>
              </a:rPr>
              <a:t>na-h-</a:t>
            </a:r>
            <a:r>
              <a:rPr lang="cs-CZ" b="1" i="1" dirty="0" err="1" smtClean="0">
                <a:solidFill>
                  <a:srgbClr val="00B050"/>
                </a:solidFill>
              </a:rPr>
              <a:t>nou</a:t>
            </a:r>
            <a:r>
              <a:rPr lang="cs-CZ" b="1" i="1" dirty="0" smtClean="0">
                <a:solidFill>
                  <a:srgbClr val="00B050"/>
                </a:solidFill>
              </a:rPr>
              <a:t>-t → na-h-0-l-a jsi → na-h-0-l-a-s</a:t>
            </a:r>
            <a:endParaRPr lang="cs-CZ" b="1" dirty="0" smtClean="0">
              <a:solidFill>
                <a:srgbClr val="00B050"/>
              </a:solidFill>
            </a:endParaRPr>
          </a:p>
          <a:p>
            <a:pPr lvl="0"/>
            <a:r>
              <a:rPr lang="cs-CZ" dirty="0" smtClean="0"/>
              <a:t>na-</a:t>
            </a:r>
            <a:r>
              <a:rPr lang="cs-CZ" dirty="0" err="1" smtClean="0"/>
              <a:t>hla</a:t>
            </a:r>
            <a:r>
              <a:rPr lang="cs-CZ" dirty="0" smtClean="0"/>
              <a:t>-s (neexistuje žádn</a:t>
            </a:r>
            <a:r>
              <a:rPr lang="cs-CZ" dirty="0" smtClean="0"/>
              <a:t>é rozumné vysvětlení uvedené segmentace</a:t>
            </a:r>
            <a:r>
              <a:rPr lang="cs-CZ" dirty="0" smtClean="0"/>
              <a:t>)</a:t>
            </a:r>
          </a:p>
          <a:p>
            <a:pPr lvl="0"/>
            <a:r>
              <a:rPr lang="cs-CZ" dirty="0" err="1" smtClean="0"/>
              <a:t>pla</a:t>
            </a:r>
            <a:r>
              <a:rPr lang="cs-CZ" dirty="0" smtClean="0"/>
              <a:t>-č-k-a (neexistuje, mohlo by teoreticky být od slovesa </a:t>
            </a:r>
            <a:r>
              <a:rPr lang="cs-CZ" i="1" dirty="0" smtClean="0"/>
              <a:t>plát/planout</a:t>
            </a:r>
            <a:r>
              <a:rPr lang="cs-CZ" dirty="0" smtClean="0"/>
              <a:t>, např. s významem </a:t>
            </a:r>
            <a:r>
              <a:rPr lang="cs-CZ" i="1" dirty="0" smtClean="0"/>
              <a:t>pochodeň</a:t>
            </a:r>
            <a:r>
              <a:rPr lang="cs-CZ" dirty="0" smtClean="0"/>
              <a:t>, stejně jako </a:t>
            </a:r>
            <a:r>
              <a:rPr lang="cs-CZ" sz="2900" i="1" dirty="0" smtClean="0"/>
              <a:t>hrá-0-t → hra-č-k-a </a:t>
            </a:r>
            <a:r>
              <a:rPr lang="cs-CZ" sz="2900" dirty="0" smtClean="0"/>
              <a:t>nebo </a:t>
            </a:r>
            <a:r>
              <a:rPr lang="cs-CZ" sz="2900" i="1" dirty="0" smtClean="0"/>
              <a:t>mý-0-t → my-č-k-a)</a:t>
            </a:r>
            <a:endParaRPr lang="cs-CZ" sz="2900" dirty="0" smtClean="0"/>
          </a:p>
          <a:p>
            <a:pPr lvl="0"/>
            <a:r>
              <a:rPr lang="cs-CZ" sz="2900" b="1" dirty="0" smtClean="0">
                <a:solidFill>
                  <a:srgbClr val="00B050"/>
                </a:solidFill>
              </a:rPr>
              <a:t>plač-k-a </a:t>
            </a:r>
            <a:r>
              <a:rPr lang="cs-CZ" sz="2900" b="1" i="1" dirty="0" smtClean="0">
                <a:solidFill>
                  <a:srgbClr val="00B050"/>
                </a:solidFill>
              </a:rPr>
              <a:t>plak-a-t </a:t>
            </a:r>
            <a:r>
              <a:rPr lang="cs-CZ" sz="2900" b="1" i="1" dirty="0" smtClean="0">
                <a:solidFill>
                  <a:srgbClr val="00B050"/>
                </a:solidFill>
              </a:rPr>
              <a:t>→ plač-0-k-a</a:t>
            </a:r>
            <a:endParaRPr lang="cs-CZ" sz="2900" b="1" dirty="0">
              <a:solidFill>
                <a:srgbClr val="00B050"/>
              </a:solidFill>
            </a:endParaRPr>
          </a:p>
          <a:p>
            <a:pPr lvl="0"/>
            <a:r>
              <a:rPr lang="cs-CZ" sz="2900" b="1" dirty="0" err="1" smtClean="0">
                <a:solidFill>
                  <a:srgbClr val="00B050"/>
                </a:solidFill>
              </a:rPr>
              <a:t>ple</a:t>
            </a:r>
            <a:r>
              <a:rPr lang="cs-CZ" sz="2900" b="1" dirty="0" smtClean="0">
                <a:solidFill>
                  <a:srgbClr val="00B050"/>
                </a:solidFill>
              </a:rPr>
              <a:t>-č-k-a </a:t>
            </a:r>
            <a:r>
              <a:rPr lang="cs-CZ" sz="2900" b="1" i="1" dirty="0">
                <a:solidFill>
                  <a:srgbClr val="00B050"/>
                </a:solidFill>
              </a:rPr>
              <a:t>ple-0-t </a:t>
            </a:r>
            <a:r>
              <a:rPr lang="cs-CZ" sz="2900" b="1" i="1" dirty="0" smtClean="0">
                <a:solidFill>
                  <a:srgbClr val="00B050"/>
                </a:solidFill>
              </a:rPr>
              <a:t>→ </a:t>
            </a:r>
            <a:r>
              <a:rPr lang="cs-CZ" sz="2900" b="1" i="1" dirty="0" err="1" smtClean="0">
                <a:solidFill>
                  <a:srgbClr val="00B050"/>
                </a:solidFill>
              </a:rPr>
              <a:t>ple</a:t>
            </a:r>
            <a:r>
              <a:rPr lang="cs-CZ" sz="2900" b="1" i="1" dirty="0" smtClean="0">
                <a:solidFill>
                  <a:srgbClr val="00B050"/>
                </a:solidFill>
              </a:rPr>
              <a:t>-č-k-a</a:t>
            </a:r>
            <a:endParaRPr lang="cs-CZ" sz="2900" b="1" i="1" dirty="0">
              <a:solidFill>
                <a:srgbClr val="00B050"/>
              </a:solidFill>
            </a:endParaRPr>
          </a:p>
          <a:p>
            <a:r>
              <a:rPr lang="cs-CZ" sz="2900" b="1" dirty="0" smtClean="0">
                <a:solidFill>
                  <a:srgbClr val="00B050"/>
                </a:solidFill>
              </a:rPr>
              <a:t>hor-</a:t>
            </a:r>
            <a:r>
              <a:rPr lang="cs-CZ" sz="2900" b="1" dirty="0" err="1" smtClean="0">
                <a:solidFill>
                  <a:srgbClr val="00B050"/>
                </a:solidFill>
              </a:rPr>
              <a:t>eč</a:t>
            </a:r>
            <a:r>
              <a:rPr lang="cs-CZ" sz="2900" b="1" dirty="0" smtClean="0">
                <a:solidFill>
                  <a:srgbClr val="00B050"/>
                </a:solidFill>
              </a:rPr>
              <a:t>-k-a </a:t>
            </a:r>
            <a:r>
              <a:rPr lang="cs-CZ" sz="2900" b="1" i="1" dirty="0">
                <a:solidFill>
                  <a:srgbClr val="00B050"/>
                </a:solidFill>
              </a:rPr>
              <a:t>hor-a → hor-k-a → </a:t>
            </a:r>
            <a:r>
              <a:rPr lang="cs-CZ" sz="2900" b="1" i="1" dirty="0" smtClean="0">
                <a:solidFill>
                  <a:srgbClr val="00B050"/>
                </a:solidFill>
              </a:rPr>
              <a:t>hor-</a:t>
            </a:r>
            <a:r>
              <a:rPr lang="cs-CZ" sz="2900" b="1" i="1" dirty="0" err="1" smtClean="0">
                <a:solidFill>
                  <a:srgbClr val="00B050"/>
                </a:solidFill>
              </a:rPr>
              <a:t>eč</a:t>
            </a:r>
            <a:r>
              <a:rPr lang="cs-CZ" sz="2900" b="1" i="1" dirty="0" smtClean="0">
                <a:solidFill>
                  <a:srgbClr val="00B050"/>
                </a:solidFill>
              </a:rPr>
              <a:t>-k-a</a:t>
            </a:r>
            <a:endParaRPr lang="cs-CZ" sz="2900" b="1" i="1" dirty="0">
              <a:solidFill>
                <a:srgbClr val="00B050"/>
              </a:solidFill>
            </a:endParaRPr>
          </a:p>
          <a:p>
            <a:r>
              <a:rPr lang="cs-CZ" sz="2900" dirty="0" err="1" smtClean="0"/>
              <a:t>horeč</a:t>
            </a:r>
            <a:r>
              <a:rPr lang="cs-CZ" sz="2900" dirty="0" smtClean="0"/>
              <a:t>-k-a (</a:t>
            </a:r>
            <a:r>
              <a:rPr lang="cs-CZ" sz="2900" dirty="0" smtClean="0"/>
              <a:t>neexistuje žádné rozumné vysvětlení uvedené segmentace </a:t>
            </a:r>
            <a:r>
              <a:rPr lang="cs-CZ" sz="2900" dirty="0" smtClean="0"/>
              <a:t>správně </a:t>
            </a:r>
            <a:r>
              <a:rPr lang="cs-CZ" sz="2900" dirty="0" err="1" smtClean="0"/>
              <a:t>horeč</a:t>
            </a:r>
            <a:r>
              <a:rPr lang="cs-CZ" sz="2900" dirty="0" smtClean="0"/>
              <a:t>-k-a od hork-ý)</a:t>
            </a:r>
            <a:endParaRPr lang="cs-CZ" sz="2900" dirty="0"/>
          </a:p>
          <a:p>
            <a:r>
              <a:rPr lang="cs-CZ" sz="2900" b="1" dirty="0" err="1" smtClean="0">
                <a:solidFill>
                  <a:srgbClr val="00B050"/>
                </a:solidFill>
              </a:rPr>
              <a:t>strač</a:t>
            </a:r>
            <a:r>
              <a:rPr lang="cs-CZ" sz="2900" b="1" dirty="0" smtClean="0">
                <a:solidFill>
                  <a:srgbClr val="00B050"/>
                </a:solidFill>
              </a:rPr>
              <a:t>-k-a </a:t>
            </a:r>
            <a:r>
              <a:rPr lang="cs-CZ" sz="2900" b="1" i="1" dirty="0" smtClean="0">
                <a:solidFill>
                  <a:srgbClr val="00B050"/>
                </a:solidFill>
              </a:rPr>
              <a:t>strak-</a:t>
            </a:r>
            <a:r>
              <a:rPr lang="cs-CZ" sz="2900" b="1" i="1" dirty="0" err="1" smtClean="0">
                <a:solidFill>
                  <a:srgbClr val="00B050"/>
                </a:solidFill>
              </a:rPr>
              <a:t>at</a:t>
            </a:r>
            <a:r>
              <a:rPr lang="cs-CZ" sz="2900" b="1" i="1" dirty="0" smtClean="0">
                <a:solidFill>
                  <a:srgbClr val="00B050"/>
                </a:solidFill>
              </a:rPr>
              <a:t>-á (kráva</a:t>
            </a:r>
            <a:r>
              <a:rPr lang="cs-CZ" sz="2900" b="1" i="1" dirty="0">
                <a:solidFill>
                  <a:srgbClr val="00B050"/>
                </a:solidFill>
              </a:rPr>
              <a:t>) → </a:t>
            </a:r>
            <a:r>
              <a:rPr lang="cs-CZ" sz="2900" b="1" i="1" dirty="0" err="1">
                <a:solidFill>
                  <a:srgbClr val="00B050"/>
                </a:solidFill>
              </a:rPr>
              <a:t>strač</a:t>
            </a:r>
            <a:r>
              <a:rPr lang="cs-CZ" sz="2900" b="1" i="1" dirty="0">
                <a:solidFill>
                  <a:srgbClr val="00B050"/>
                </a:solidFill>
              </a:rPr>
              <a:t>-k-a</a:t>
            </a:r>
          </a:p>
          <a:p>
            <a:pPr lvl="0"/>
            <a:r>
              <a:rPr lang="cs-CZ" sz="2900" dirty="0" err="1" smtClean="0"/>
              <a:t>sou</a:t>
            </a:r>
            <a:r>
              <a:rPr lang="cs-CZ" sz="2900" dirty="0" smtClean="0"/>
              <a:t>-st-o (</a:t>
            </a:r>
            <a:r>
              <a:rPr lang="cs-CZ" sz="2900" dirty="0" smtClean="0"/>
              <a:t>neexistuje žádné rozumné vysvětlení uvedené segmentace </a:t>
            </a:r>
            <a:r>
              <a:rPr lang="cs-CZ" sz="2900" dirty="0" smtClean="0"/>
              <a:t>správně: s-</a:t>
            </a:r>
            <a:r>
              <a:rPr lang="cs-CZ" sz="2900" dirty="0" err="1" smtClean="0"/>
              <a:t>oust</a:t>
            </a:r>
            <a:r>
              <a:rPr lang="cs-CZ" sz="2900" dirty="0" smtClean="0"/>
              <a:t>-o od ústa )</a:t>
            </a:r>
            <a:endParaRPr lang="cs-CZ" sz="2900" dirty="0"/>
          </a:p>
          <a:p>
            <a:pPr lvl="0"/>
            <a:r>
              <a:rPr lang="cs-CZ" sz="2900" b="1" dirty="0" err="1" smtClean="0">
                <a:solidFill>
                  <a:srgbClr val="00B050"/>
                </a:solidFill>
              </a:rPr>
              <a:t>sou-peř</a:t>
            </a:r>
            <a:r>
              <a:rPr lang="cs-CZ" sz="2900" b="1" dirty="0" smtClean="0">
                <a:solidFill>
                  <a:srgbClr val="00B050"/>
                </a:solidFill>
              </a:rPr>
              <a:t> </a:t>
            </a:r>
            <a:r>
              <a:rPr lang="cs-CZ" sz="2900" b="1" i="1" dirty="0" err="1" smtClean="0">
                <a:solidFill>
                  <a:srgbClr val="00B050"/>
                </a:solidFill>
              </a:rPr>
              <a:t>pr</a:t>
            </a:r>
            <a:r>
              <a:rPr lang="cs-CZ" sz="2900" b="1" i="1" dirty="0" smtClean="0">
                <a:solidFill>
                  <a:srgbClr val="00B050"/>
                </a:solidFill>
              </a:rPr>
              <a:t>-á-t se s kým </a:t>
            </a:r>
            <a:r>
              <a:rPr lang="cs-CZ" sz="2900" b="1" i="1" dirty="0" smtClean="0">
                <a:solidFill>
                  <a:srgbClr val="00B050"/>
                </a:solidFill>
              </a:rPr>
              <a:t>→ </a:t>
            </a:r>
            <a:r>
              <a:rPr lang="cs-CZ" sz="2900" b="1" i="1" dirty="0" err="1" smtClean="0">
                <a:solidFill>
                  <a:srgbClr val="00B050"/>
                </a:solidFill>
              </a:rPr>
              <a:t>sou</a:t>
            </a:r>
            <a:r>
              <a:rPr lang="cs-CZ" sz="2900" b="1" i="1" dirty="0" smtClean="0">
                <a:solidFill>
                  <a:srgbClr val="00B050"/>
                </a:solidFill>
              </a:rPr>
              <a:t>-</a:t>
            </a:r>
            <a:r>
              <a:rPr lang="cs-CZ" sz="2900" b="1" i="1" dirty="0" err="1" smtClean="0">
                <a:solidFill>
                  <a:srgbClr val="00B050"/>
                </a:solidFill>
              </a:rPr>
              <a:t>peř</a:t>
            </a:r>
            <a:r>
              <a:rPr lang="cs-CZ" sz="2900" b="1" i="1" dirty="0" smtClean="0">
                <a:solidFill>
                  <a:srgbClr val="00B050"/>
                </a:solidFill>
              </a:rPr>
              <a:t>-i-t → </a:t>
            </a:r>
            <a:r>
              <a:rPr lang="cs-CZ" sz="2900" b="1" i="1" dirty="0" err="1" smtClean="0">
                <a:solidFill>
                  <a:srgbClr val="00B050"/>
                </a:solidFill>
              </a:rPr>
              <a:t>sou-peř</a:t>
            </a:r>
            <a:endParaRPr lang="cs-CZ" sz="2900" b="1" i="1" dirty="0">
              <a:solidFill>
                <a:srgbClr val="00B050"/>
              </a:solidFill>
            </a:endParaRPr>
          </a:p>
          <a:p>
            <a:r>
              <a:rPr lang="cs-CZ" sz="2900" b="1" dirty="0" smtClean="0">
                <a:solidFill>
                  <a:srgbClr val="00B050"/>
                </a:solidFill>
              </a:rPr>
              <a:t>soud-c-e </a:t>
            </a:r>
            <a:r>
              <a:rPr lang="cs-CZ" sz="2900" b="1" i="1" dirty="0" smtClean="0">
                <a:solidFill>
                  <a:srgbClr val="00B050"/>
                </a:solidFill>
              </a:rPr>
              <a:t>soud-i-t </a:t>
            </a:r>
            <a:r>
              <a:rPr lang="cs-CZ" sz="2900" b="1" i="1" dirty="0" smtClean="0">
                <a:solidFill>
                  <a:srgbClr val="00B050"/>
                </a:solidFill>
              </a:rPr>
              <a:t>→ soud-c-e</a:t>
            </a:r>
            <a:endParaRPr lang="cs-CZ" sz="29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943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Slova značková/popisná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1717" y="2006780"/>
            <a:ext cx="10515600" cy="4351338"/>
          </a:xfrm>
        </p:spPr>
        <p:txBody>
          <a:bodyPr/>
          <a:lstStyle/>
          <a:p>
            <a:pPr lvl="0"/>
            <a:r>
              <a:rPr lang="cs-CZ" dirty="0">
                <a:solidFill>
                  <a:srgbClr val="FF0000"/>
                </a:solidFill>
              </a:rPr>
              <a:t>Který seznam zahrnuje pouze slova </a:t>
            </a:r>
            <a:r>
              <a:rPr lang="cs-CZ" dirty="0" smtClean="0">
                <a:solidFill>
                  <a:srgbClr val="FF0000"/>
                </a:solidFill>
              </a:rPr>
              <a:t>značková:</a:t>
            </a:r>
          </a:p>
          <a:p>
            <a:pPr lvl="0"/>
            <a:r>
              <a:rPr lang="cs-CZ" i="1" dirty="0" smtClean="0"/>
              <a:t>chudák</a:t>
            </a:r>
            <a:r>
              <a:rPr lang="cs-CZ" i="1" dirty="0"/>
              <a:t>, lem, stavba</a:t>
            </a:r>
            <a:endParaRPr lang="cs-CZ" dirty="0"/>
          </a:p>
          <a:p>
            <a:pPr lvl="0"/>
            <a:r>
              <a:rPr lang="cs-CZ" i="1" dirty="0"/>
              <a:t>pták, zem, baba</a:t>
            </a:r>
            <a:endParaRPr lang="cs-CZ" dirty="0"/>
          </a:p>
          <a:p>
            <a:pPr lvl="0"/>
            <a:r>
              <a:rPr lang="cs-CZ" i="1" dirty="0"/>
              <a:t>vrták, pojem, hanba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494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>
                <a:solidFill>
                  <a:srgbClr val="FF0000"/>
                </a:solidFill>
              </a:rPr>
              <a:t>Který seznam zahrnuje pouze slova značková:</a:t>
            </a:r>
          </a:p>
          <a:p>
            <a:pPr lvl="0"/>
            <a:r>
              <a:rPr lang="cs-CZ" i="1" dirty="0" smtClean="0"/>
              <a:t>chudák, lem, stavba</a:t>
            </a:r>
            <a:endParaRPr lang="cs-CZ" dirty="0" smtClean="0"/>
          </a:p>
          <a:p>
            <a:pPr lvl="0"/>
            <a:r>
              <a:rPr lang="cs-CZ" i="1" dirty="0" smtClean="0">
                <a:solidFill>
                  <a:srgbClr val="00B050"/>
                </a:solidFill>
              </a:rPr>
              <a:t>pták, zem, baba</a:t>
            </a:r>
            <a:endParaRPr lang="cs-CZ" dirty="0" smtClean="0">
              <a:solidFill>
                <a:srgbClr val="00B050"/>
              </a:solidFill>
            </a:endParaRPr>
          </a:p>
          <a:p>
            <a:pPr lvl="0"/>
            <a:r>
              <a:rPr lang="cs-CZ" i="1" dirty="0" smtClean="0"/>
              <a:t>vrták, pojem, hanba</a:t>
            </a:r>
            <a:endParaRPr lang="cs-CZ" dirty="0" smtClean="0"/>
          </a:p>
          <a:p>
            <a:r>
              <a:rPr lang="cs-CZ" dirty="0" smtClean="0"/>
              <a:t>Značková slova nelze vyložit na základě slova fundujícího, nejsou utvořená. Slova jako </a:t>
            </a:r>
            <a:r>
              <a:rPr lang="cs-CZ" i="1" dirty="0" err="1" smtClean="0"/>
              <a:t>chud</a:t>
            </a:r>
            <a:r>
              <a:rPr lang="cs-CZ" i="1" dirty="0" smtClean="0"/>
              <a:t>-ý → </a:t>
            </a:r>
            <a:r>
              <a:rPr lang="cs-CZ" i="1" dirty="0" err="1" smtClean="0"/>
              <a:t>chud-ák</a:t>
            </a:r>
            <a:r>
              <a:rPr lang="cs-CZ" i="1" dirty="0" smtClean="0"/>
              <a:t>, stav-ě-t </a:t>
            </a:r>
            <a:r>
              <a:rPr lang="cs-CZ" i="1" dirty="0" smtClean="0"/>
              <a:t>→</a:t>
            </a:r>
            <a:r>
              <a:rPr lang="cs-CZ" dirty="0" smtClean="0"/>
              <a:t> </a:t>
            </a:r>
            <a:r>
              <a:rPr lang="cs-CZ" i="1" dirty="0" smtClean="0"/>
              <a:t>stav-b-a, vrt-a-t </a:t>
            </a:r>
            <a:r>
              <a:rPr lang="cs-CZ" i="1" dirty="0" smtClean="0"/>
              <a:t>→</a:t>
            </a:r>
            <a:r>
              <a:rPr lang="cs-CZ" dirty="0"/>
              <a:t> </a:t>
            </a:r>
            <a:r>
              <a:rPr lang="cs-CZ" i="1" dirty="0" smtClean="0"/>
              <a:t>vrt-</a:t>
            </a:r>
            <a:r>
              <a:rPr lang="cs-CZ" i="1" dirty="0" err="1" smtClean="0"/>
              <a:t>ák</a:t>
            </a:r>
            <a:r>
              <a:rPr lang="cs-CZ" i="1" dirty="0" smtClean="0"/>
              <a:t>, po-j-mou-t </a:t>
            </a:r>
            <a:r>
              <a:rPr lang="cs-CZ" i="1" dirty="0" smtClean="0"/>
              <a:t>→</a:t>
            </a:r>
            <a:r>
              <a:rPr lang="cs-CZ" dirty="0"/>
              <a:t> </a:t>
            </a:r>
            <a:r>
              <a:rPr lang="cs-CZ" i="1" dirty="0" smtClean="0"/>
              <a:t>po-j-</a:t>
            </a:r>
            <a:r>
              <a:rPr lang="cs-CZ" i="1" dirty="0" err="1" smtClean="0"/>
              <a:t>em</a:t>
            </a:r>
            <a:r>
              <a:rPr lang="cs-CZ" i="1" dirty="0" smtClean="0"/>
              <a:t>, han-ě-t </a:t>
            </a:r>
            <a:r>
              <a:rPr lang="cs-CZ" i="1" dirty="0" smtClean="0"/>
              <a:t>→</a:t>
            </a:r>
            <a:r>
              <a:rPr lang="cs-CZ" dirty="0"/>
              <a:t> </a:t>
            </a:r>
            <a:r>
              <a:rPr lang="cs-CZ" i="1" dirty="0" smtClean="0"/>
              <a:t>han-b-a</a:t>
            </a:r>
            <a:r>
              <a:rPr lang="cs-CZ" dirty="0" smtClean="0"/>
              <a:t> jsou popisná, jsou utvořená a jejich význam (motivaci) lze určit na základě významu slova základového (fundujícího), jak je naznačeno.</a:t>
            </a:r>
          </a:p>
        </p:txBody>
      </p:sp>
    </p:spTree>
    <p:extLst>
      <p:ext uri="{BB962C8B-B14F-4D97-AF65-F5344CB8AC3E}">
        <p14:creationId xmlns:p14="http://schemas.microsoft.com/office/powerpoint/2010/main" val="2139086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Fundace a 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>
                <a:solidFill>
                  <a:srgbClr val="FF0000"/>
                </a:solidFill>
              </a:rPr>
              <a:t>Uveď motivující slova</a:t>
            </a:r>
          </a:p>
          <a:p>
            <a:pPr lvl="0"/>
            <a:r>
              <a:rPr lang="cs-CZ" i="1" dirty="0" smtClean="0"/>
              <a:t>chudák</a:t>
            </a:r>
            <a:endParaRPr lang="cs-CZ" dirty="0" smtClean="0"/>
          </a:p>
          <a:p>
            <a:pPr lvl="0"/>
            <a:r>
              <a:rPr lang="cs-CZ" i="1" dirty="0" smtClean="0"/>
              <a:t>chudina</a:t>
            </a:r>
            <a:endParaRPr lang="cs-CZ" dirty="0" smtClean="0"/>
          </a:p>
          <a:p>
            <a:pPr lvl="0"/>
            <a:r>
              <a:rPr lang="cs-CZ" i="1" dirty="0" smtClean="0"/>
              <a:t>chudobný</a:t>
            </a:r>
          </a:p>
          <a:p>
            <a:pPr lvl="0"/>
            <a:r>
              <a:rPr lang="cs-CZ" dirty="0" smtClean="0">
                <a:solidFill>
                  <a:srgbClr val="FF0000"/>
                </a:solidFill>
              </a:rPr>
              <a:t>Uveď fundující slova</a:t>
            </a:r>
            <a:endParaRPr lang="cs-CZ" dirty="0" smtClean="0"/>
          </a:p>
          <a:p>
            <a:pPr lvl="0"/>
            <a:r>
              <a:rPr lang="cs-CZ" i="1" dirty="0" smtClean="0"/>
              <a:t>přítel</a:t>
            </a:r>
          </a:p>
          <a:p>
            <a:r>
              <a:rPr lang="cs-CZ" i="1" dirty="0" smtClean="0"/>
              <a:t>záliv</a:t>
            </a:r>
          </a:p>
          <a:p>
            <a:r>
              <a:rPr lang="cs-CZ" i="1" dirty="0" smtClean="0"/>
              <a:t>náměstí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234296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>
                <a:solidFill>
                  <a:srgbClr val="FF0000"/>
                </a:solidFill>
              </a:rPr>
              <a:t>Uveď motivující slova</a:t>
            </a:r>
          </a:p>
          <a:p>
            <a:pPr lvl="0"/>
            <a:r>
              <a:rPr lang="cs-CZ" i="1" dirty="0"/>
              <a:t>c</a:t>
            </a:r>
            <a:r>
              <a:rPr lang="cs-CZ" i="1" dirty="0" smtClean="0"/>
              <a:t>hudák </a:t>
            </a:r>
            <a:r>
              <a:rPr lang="cs-CZ" i="1" dirty="0" smtClean="0">
                <a:solidFill>
                  <a:srgbClr val="00B050"/>
                </a:solidFill>
              </a:rPr>
              <a:t>chudý (člověk)</a:t>
            </a:r>
            <a:endParaRPr lang="cs-CZ" dirty="0" smtClean="0"/>
          </a:p>
          <a:p>
            <a:pPr lvl="0"/>
            <a:r>
              <a:rPr lang="cs-CZ" i="1" dirty="0"/>
              <a:t>c</a:t>
            </a:r>
            <a:r>
              <a:rPr lang="cs-CZ" i="1" dirty="0" smtClean="0"/>
              <a:t>hudina </a:t>
            </a:r>
            <a:r>
              <a:rPr lang="cs-CZ" i="1" dirty="0" smtClean="0">
                <a:solidFill>
                  <a:srgbClr val="00B050"/>
                </a:solidFill>
              </a:rPr>
              <a:t>chudý (chudí lidé)</a:t>
            </a:r>
            <a:endParaRPr lang="cs-CZ" dirty="0" smtClean="0">
              <a:solidFill>
                <a:srgbClr val="00B050"/>
              </a:solidFill>
            </a:endParaRPr>
          </a:p>
          <a:p>
            <a:pPr lvl="0"/>
            <a:r>
              <a:rPr lang="cs-CZ" i="1" dirty="0"/>
              <a:t>c</a:t>
            </a:r>
            <a:r>
              <a:rPr lang="cs-CZ" i="1" dirty="0" smtClean="0"/>
              <a:t>hudobný </a:t>
            </a:r>
            <a:r>
              <a:rPr lang="cs-CZ" i="1" dirty="0" err="1" smtClean="0">
                <a:solidFill>
                  <a:srgbClr val="00B050"/>
                </a:solidFill>
              </a:rPr>
              <a:t>chud</a:t>
            </a:r>
            <a:r>
              <a:rPr lang="cs-CZ" i="1" dirty="0" smtClean="0">
                <a:solidFill>
                  <a:srgbClr val="00B050"/>
                </a:solidFill>
              </a:rPr>
              <a:t>-ob-a (vlastnost plynoucí z chudoby)</a:t>
            </a:r>
            <a:endParaRPr lang="cs-CZ" i="1" dirty="0" smtClean="0"/>
          </a:p>
          <a:p>
            <a:pPr lvl="0"/>
            <a:r>
              <a:rPr lang="cs-CZ" dirty="0" smtClean="0">
                <a:solidFill>
                  <a:srgbClr val="FF0000"/>
                </a:solidFill>
              </a:rPr>
              <a:t>Uveď fundující slova</a:t>
            </a:r>
            <a:endParaRPr lang="cs-CZ" dirty="0" smtClean="0"/>
          </a:p>
          <a:p>
            <a:pPr lvl="0"/>
            <a:r>
              <a:rPr lang="cs-CZ" b="1" i="1" dirty="0" smtClean="0"/>
              <a:t>P</a:t>
            </a:r>
            <a:r>
              <a:rPr lang="cs-CZ" b="1" i="1" dirty="0" smtClean="0"/>
              <a:t>ří</a:t>
            </a:r>
            <a:r>
              <a:rPr lang="cs-CZ" i="1" dirty="0" smtClean="0"/>
              <a:t>tel </a:t>
            </a:r>
            <a:r>
              <a:rPr lang="cs-CZ" b="1" i="1" dirty="0" smtClean="0">
                <a:solidFill>
                  <a:srgbClr val="00B050"/>
                </a:solidFill>
              </a:rPr>
              <a:t>přá</a:t>
            </a:r>
            <a:r>
              <a:rPr lang="cs-CZ" i="1" dirty="0" smtClean="0">
                <a:solidFill>
                  <a:srgbClr val="00B050"/>
                </a:solidFill>
              </a:rPr>
              <a:t>t (ten, který přeje druhému)</a:t>
            </a:r>
            <a:r>
              <a:rPr lang="cs-CZ" i="1" dirty="0" smtClean="0"/>
              <a:t> </a:t>
            </a:r>
          </a:p>
          <a:p>
            <a:r>
              <a:rPr lang="cs-CZ" b="1" i="1" dirty="0" smtClean="0"/>
              <a:t>Záli</a:t>
            </a:r>
            <a:r>
              <a:rPr lang="cs-CZ" i="1" dirty="0" smtClean="0"/>
              <a:t>v </a:t>
            </a:r>
            <a:r>
              <a:rPr lang="cs-CZ" b="1" i="1" dirty="0" smtClean="0">
                <a:solidFill>
                  <a:srgbClr val="00B050"/>
                </a:solidFill>
              </a:rPr>
              <a:t>zalí</a:t>
            </a:r>
            <a:r>
              <a:rPr lang="cs-CZ" i="1" dirty="0" smtClean="0">
                <a:solidFill>
                  <a:srgbClr val="00B050"/>
                </a:solidFill>
              </a:rPr>
              <a:t>t (místo, kde se voda zalije do souše)</a:t>
            </a:r>
            <a:endParaRPr lang="cs-CZ" i="1" dirty="0" smtClean="0"/>
          </a:p>
          <a:p>
            <a:r>
              <a:rPr lang="cs-CZ" b="1" i="1" dirty="0" smtClean="0"/>
              <a:t>Náměst</a:t>
            </a:r>
            <a:r>
              <a:rPr lang="cs-CZ" i="1" dirty="0" smtClean="0"/>
              <a:t>í </a:t>
            </a:r>
            <a:r>
              <a:rPr lang="cs-CZ" i="1" dirty="0" smtClean="0">
                <a:solidFill>
                  <a:srgbClr val="00B050"/>
                </a:solidFill>
              </a:rPr>
              <a:t> </a:t>
            </a:r>
            <a:r>
              <a:rPr lang="cs-CZ" b="1" i="1" dirty="0" smtClean="0">
                <a:solidFill>
                  <a:srgbClr val="00B050"/>
                </a:solidFill>
              </a:rPr>
              <a:t>na měst</a:t>
            </a:r>
            <a:r>
              <a:rPr lang="cs-CZ" i="1" dirty="0" smtClean="0">
                <a:solidFill>
                  <a:srgbClr val="00B050"/>
                </a:solidFill>
              </a:rPr>
              <a:t>o</a:t>
            </a:r>
            <a:r>
              <a:rPr lang="cs-CZ" i="1" dirty="0" smtClean="0"/>
              <a:t> </a:t>
            </a:r>
            <a:r>
              <a:rPr lang="cs-CZ" i="1" dirty="0" smtClean="0">
                <a:solidFill>
                  <a:srgbClr val="00B050"/>
                </a:solidFill>
              </a:rPr>
              <a:t>(místo </a:t>
            </a:r>
            <a:r>
              <a:rPr lang="cs-CZ" b="1" i="1" dirty="0" smtClean="0">
                <a:solidFill>
                  <a:srgbClr val="00B050"/>
                </a:solidFill>
              </a:rPr>
              <a:t>na </a:t>
            </a:r>
            <a:r>
              <a:rPr lang="cs-CZ" i="1" dirty="0" smtClean="0">
                <a:solidFill>
                  <a:srgbClr val="00B050"/>
                </a:solidFill>
              </a:rPr>
              <a:t>význačném místě </a:t>
            </a:r>
            <a:r>
              <a:rPr lang="cs-CZ" b="1" i="1" dirty="0" smtClean="0">
                <a:solidFill>
                  <a:srgbClr val="00B050"/>
                </a:solidFill>
              </a:rPr>
              <a:t>města</a:t>
            </a:r>
            <a:r>
              <a:rPr lang="cs-CZ" i="1" dirty="0" smtClean="0">
                <a:solidFill>
                  <a:srgbClr val="00B050"/>
                </a:solidFill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11804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562</Words>
  <Application>Microsoft Office PowerPoint</Application>
  <PresentationFormat>Širokoúhlá obrazovka</PresentationFormat>
  <Paragraphs>168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CJA009</vt:lpstr>
      <vt:lpstr>Hláskové alternace</vt:lpstr>
      <vt:lpstr>ŘEŠENÍ</vt:lpstr>
      <vt:lpstr>Segmentace slovního tvaru</vt:lpstr>
      <vt:lpstr>ŘEŠENÍ</vt:lpstr>
      <vt:lpstr>Slova značková/popisná</vt:lpstr>
      <vt:lpstr>ŘEŠENÍ</vt:lpstr>
      <vt:lpstr>Fundace a motivace</vt:lpstr>
      <vt:lpstr>ŘEŠENÍ</vt:lpstr>
      <vt:lpstr>Tvoření substantiv - deverbativa</vt:lpstr>
      <vt:lpstr>ŘEŠENÍ</vt:lpstr>
      <vt:lpstr>Tvoření substantiv - deverbativa</vt:lpstr>
      <vt:lpstr>ŘEŠENÍ</vt:lpstr>
      <vt:lpstr>Tvoření substantiv - deverbativa</vt:lpstr>
      <vt:lpstr>ŘEŠENÍ</vt:lpstr>
      <vt:lpstr>Tvoření substantiv - deverbativa</vt:lpstr>
      <vt:lpstr>ŘEŠENÍ</vt:lpstr>
      <vt:lpstr>Tvoření substantiv (modifikace)</vt:lpstr>
      <vt:lpstr>ŘEŠENÍ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CJA009</dc:title>
  <dc:creator>petr</dc:creator>
  <cp:lastModifiedBy>petr</cp:lastModifiedBy>
  <cp:revision>11</cp:revision>
  <dcterms:created xsi:type="dcterms:W3CDTF">2019-10-08T10:25:10Z</dcterms:created>
  <dcterms:modified xsi:type="dcterms:W3CDTF">2019-10-08T11:48:39Z</dcterms:modified>
</cp:coreProperties>
</file>