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76" r:id="rId7"/>
    <p:sldId id="277" r:id="rId8"/>
    <p:sldId id="268" r:id="rId9"/>
    <p:sldId id="269" r:id="rId10"/>
    <p:sldId id="272" r:id="rId11"/>
    <p:sldId id="273" r:id="rId12"/>
    <p:sldId id="262" r:id="rId13"/>
    <p:sldId id="263" r:id="rId14"/>
    <p:sldId id="270" r:id="rId15"/>
    <p:sldId id="271" r:id="rId16"/>
    <p:sldId id="264" r:id="rId17"/>
    <p:sldId id="265" r:id="rId18"/>
    <p:sldId id="274" r:id="rId19"/>
    <p:sldId id="275" r:id="rId20"/>
    <p:sldId id="280" r:id="rId21"/>
    <p:sldId id="281" r:id="rId22"/>
    <p:sldId id="266" r:id="rId23"/>
    <p:sldId id="267" r:id="rId24"/>
    <p:sldId id="283" r:id="rId25"/>
    <p:sldId id="284" r:id="rId26"/>
    <p:sldId id="285" r:id="rId27"/>
    <p:sldId id="278" r:id="rId28"/>
    <p:sldId id="279" r:id="rId29"/>
    <p:sldId id="282" r:id="rId30"/>
    <p:sldId id="286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154F-16C7-4396-93C0-AC4E8250F39E}" type="datetimeFigureOut">
              <a:rPr lang="cs-CZ" smtClean="0"/>
              <a:t>18.10.2019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3F9F-A03B-49CD-88C5-B521ECDE3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19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154F-16C7-4396-93C0-AC4E8250F39E}" type="datetimeFigureOut">
              <a:rPr lang="cs-CZ" smtClean="0"/>
              <a:t>18.10.2019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3F9F-A03B-49CD-88C5-B521ECDE3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248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154F-16C7-4396-93C0-AC4E8250F39E}" type="datetimeFigureOut">
              <a:rPr lang="cs-CZ" smtClean="0"/>
              <a:t>18.10.2019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3F9F-A03B-49CD-88C5-B521ECDE3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59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154F-16C7-4396-93C0-AC4E8250F39E}" type="datetimeFigureOut">
              <a:rPr lang="cs-CZ" smtClean="0"/>
              <a:t>18.10.2019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3F9F-A03B-49CD-88C5-B521ECDE3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53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154F-16C7-4396-93C0-AC4E8250F39E}" type="datetimeFigureOut">
              <a:rPr lang="cs-CZ" smtClean="0"/>
              <a:t>18.10.2019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3F9F-A03B-49CD-88C5-B521ECDE3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23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154F-16C7-4396-93C0-AC4E8250F39E}" type="datetimeFigureOut">
              <a:rPr lang="cs-CZ" smtClean="0"/>
              <a:t>18.10.2019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3F9F-A03B-49CD-88C5-B521ECDE3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76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154F-16C7-4396-93C0-AC4E8250F39E}" type="datetimeFigureOut">
              <a:rPr lang="cs-CZ" smtClean="0"/>
              <a:t>18.10.2019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3F9F-A03B-49CD-88C5-B521ECDE3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15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154F-16C7-4396-93C0-AC4E8250F39E}" type="datetimeFigureOut">
              <a:rPr lang="cs-CZ" smtClean="0"/>
              <a:t>18.10.2019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3F9F-A03B-49CD-88C5-B521ECDE3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00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154F-16C7-4396-93C0-AC4E8250F39E}" type="datetimeFigureOut">
              <a:rPr lang="cs-CZ" smtClean="0"/>
              <a:t>18.10.2019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3F9F-A03B-49CD-88C5-B521ECDE3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47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154F-16C7-4396-93C0-AC4E8250F39E}" type="datetimeFigureOut">
              <a:rPr lang="cs-CZ" smtClean="0"/>
              <a:t>18.10.2019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3F9F-A03B-49CD-88C5-B521ECDE3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96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154F-16C7-4396-93C0-AC4E8250F39E}" type="datetimeFigureOut">
              <a:rPr lang="cs-CZ" smtClean="0"/>
              <a:t>18.10.2019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3F9F-A03B-49CD-88C5-B521ECDE3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54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7154F-16C7-4396-93C0-AC4E8250F39E}" type="datetimeFigureOut">
              <a:rPr lang="cs-CZ" smtClean="0"/>
              <a:t>18.10.2019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03F9F-A03B-49CD-88C5-B521ECDE3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43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CJA009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31</a:t>
            </a:r>
            <a:r>
              <a:rPr lang="cs-CZ" dirty="0" smtClean="0"/>
              <a:t>. 10. 2019</a:t>
            </a:r>
          </a:p>
          <a:p>
            <a:r>
              <a:rPr lang="cs-CZ" dirty="0" smtClean="0"/>
              <a:t>Klára Osolsobě</a:t>
            </a:r>
          </a:p>
          <a:p>
            <a:r>
              <a:rPr lang="cs-CZ" dirty="0" err="1" smtClean="0"/>
              <a:t>osolsobe</a:t>
            </a:r>
            <a:r>
              <a:rPr lang="en-US" dirty="0" smtClean="0"/>
              <a:t>@phil.muni.cz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984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Substantivizovaná adjektiva (mutace)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Vyber řádky s klíčovým slovem, jímž je substantivizované adjektivum:</a:t>
            </a:r>
          </a:p>
          <a:p>
            <a:pPr lvl="0"/>
            <a:r>
              <a:rPr lang="cs-CZ" dirty="0" smtClean="0"/>
              <a:t>1. Město vyvolených. Byla tu i stáda ovcí a &lt;</a:t>
            </a:r>
            <a:r>
              <a:rPr lang="cs-CZ" b="1" dirty="0" smtClean="0"/>
              <a:t>hovězího</a:t>
            </a:r>
            <a:r>
              <a:rPr lang="cs-CZ" dirty="0" smtClean="0"/>
              <a:t>&gt;  dobytka,</a:t>
            </a:r>
          </a:p>
          <a:p>
            <a:r>
              <a:rPr lang="cs-CZ" dirty="0" smtClean="0"/>
              <a:t>2. Sníst kus studeného &lt;</a:t>
            </a:r>
            <a:r>
              <a:rPr lang="cs-CZ" b="1" dirty="0" smtClean="0"/>
              <a:t>hovězího</a:t>
            </a:r>
            <a:r>
              <a:rPr lang="cs-CZ" dirty="0" smtClean="0"/>
              <a:t>&gt;  a vypít sklenici piva, </a:t>
            </a:r>
          </a:p>
          <a:p>
            <a:r>
              <a:rPr lang="cs-CZ" dirty="0" smtClean="0"/>
              <a:t>3. plát &lt;</a:t>
            </a:r>
            <a:r>
              <a:rPr lang="cs-CZ" b="1" dirty="0" smtClean="0"/>
              <a:t>hovězího</a:t>
            </a:r>
            <a:r>
              <a:rPr lang="cs-CZ" dirty="0" smtClean="0"/>
              <a:t>&gt; , vložil jej mezi dva velké krajíce chleba</a:t>
            </a:r>
          </a:p>
          <a:p>
            <a:r>
              <a:rPr lang="cs-CZ" dirty="0" smtClean="0"/>
              <a:t>4. každý čtvrtek je možné koupit &lt;</a:t>
            </a:r>
            <a:r>
              <a:rPr lang="cs-CZ" b="1" dirty="0" smtClean="0"/>
              <a:t>hovězí</a:t>
            </a:r>
            <a:r>
              <a:rPr lang="cs-CZ" dirty="0" smtClean="0"/>
              <a:t>&gt;  z černého trhu</a:t>
            </a:r>
          </a:p>
          <a:p>
            <a:r>
              <a:rPr lang="cs-CZ" dirty="0" smtClean="0"/>
              <a:t>5. koupil balíček sendvičů s &lt;</a:t>
            </a:r>
            <a:r>
              <a:rPr lang="cs-CZ" b="1" dirty="0" smtClean="0"/>
              <a:t>hovězím</a:t>
            </a:r>
            <a:r>
              <a:rPr lang="cs-CZ" dirty="0" smtClean="0"/>
              <a:t>&gt;  .</a:t>
            </a:r>
          </a:p>
          <a:p>
            <a:r>
              <a:rPr lang="cs-CZ" dirty="0" smtClean="0"/>
              <a:t>6. lhostejným pohledem handlíře, který chce prodat &lt;</a:t>
            </a:r>
            <a:r>
              <a:rPr lang="cs-CZ" b="1" dirty="0" smtClean="0"/>
              <a:t>hovězí</a:t>
            </a:r>
            <a:r>
              <a:rPr lang="cs-CZ" dirty="0" smtClean="0"/>
              <a:t>&gt;  kus řezníkovi.</a:t>
            </a:r>
          </a:p>
          <a:p>
            <a:r>
              <a:rPr lang="cs-CZ" dirty="0" smtClean="0"/>
              <a:t>7. našel velký balíček sendvičů se šunkou a &lt;</a:t>
            </a:r>
            <a:r>
              <a:rPr lang="cs-CZ" b="1" dirty="0" smtClean="0"/>
              <a:t>hovězím</a:t>
            </a:r>
            <a:r>
              <a:rPr lang="cs-CZ" dirty="0" smtClean="0"/>
              <a:t>&gt;  masem a láhev vody. 8. 8. Třeba krmení pro &lt;</a:t>
            </a:r>
            <a:r>
              <a:rPr lang="cs-CZ" b="1" dirty="0" smtClean="0"/>
              <a:t>hovězí</a:t>
            </a:r>
            <a:r>
              <a:rPr lang="cs-CZ" dirty="0" smtClean="0"/>
              <a:t>&gt;  dobytek nesmíte míchat ve stejný míchačce</a:t>
            </a:r>
          </a:p>
          <a:p>
            <a:r>
              <a:rPr lang="cs-CZ" dirty="0" smtClean="0"/>
              <a:t>9. Mrazák měl teď plný &lt;</a:t>
            </a:r>
            <a:r>
              <a:rPr lang="cs-CZ" b="1" dirty="0" smtClean="0"/>
              <a:t>hovězích</a:t>
            </a:r>
            <a:r>
              <a:rPr lang="cs-CZ" dirty="0" smtClean="0"/>
              <a:t>&gt;  mozků </a:t>
            </a:r>
          </a:p>
        </p:txBody>
      </p:sp>
    </p:spTree>
    <p:extLst>
      <p:ext uri="{BB962C8B-B14F-4D97-AF65-F5344CB8AC3E}">
        <p14:creationId xmlns:p14="http://schemas.microsoft.com/office/powerpoint/2010/main" val="2507529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Vyber řádky s klíčovým slovem, jímž je substantivizované </a:t>
            </a:r>
            <a:r>
              <a:rPr lang="cs-CZ" dirty="0" smtClean="0"/>
              <a:t>adjektivum:</a:t>
            </a:r>
          </a:p>
          <a:p>
            <a:pPr lvl="0"/>
            <a:r>
              <a:rPr lang="cs-CZ" dirty="0" smtClean="0"/>
              <a:t>1</a:t>
            </a:r>
            <a:r>
              <a:rPr lang="cs-CZ" dirty="0"/>
              <a:t>. Město vyvolených. Byla tu i stáda ovcí a &lt;</a:t>
            </a:r>
            <a:r>
              <a:rPr lang="cs-CZ" b="1" dirty="0"/>
              <a:t>hovězího</a:t>
            </a:r>
            <a:r>
              <a:rPr lang="cs-CZ" dirty="0"/>
              <a:t>&gt;  dobytka,</a:t>
            </a:r>
          </a:p>
          <a:p>
            <a:r>
              <a:rPr lang="cs-CZ" dirty="0"/>
              <a:t>2. Sníst kus studeného </a:t>
            </a:r>
            <a:r>
              <a:rPr lang="cs-CZ" dirty="0">
                <a:solidFill>
                  <a:srgbClr val="00B050"/>
                </a:solidFill>
              </a:rPr>
              <a:t>&lt;</a:t>
            </a:r>
            <a:r>
              <a:rPr lang="cs-CZ" b="1" dirty="0">
                <a:solidFill>
                  <a:srgbClr val="00B050"/>
                </a:solidFill>
              </a:rPr>
              <a:t>hovězího</a:t>
            </a:r>
            <a:r>
              <a:rPr lang="cs-CZ" dirty="0">
                <a:solidFill>
                  <a:srgbClr val="00B050"/>
                </a:solidFill>
              </a:rPr>
              <a:t>&gt;  </a:t>
            </a:r>
            <a:r>
              <a:rPr lang="cs-CZ" dirty="0"/>
              <a:t>a vypít sklenici piva, </a:t>
            </a:r>
          </a:p>
          <a:p>
            <a:r>
              <a:rPr lang="cs-CZ" dirty="0"/>
              <a:t>3. plát &lt;</a:t>
            </a:r>
            <a:r>
              <a:rPr lang="cs-CZ" b="1" dirty="0"/>
              <a:t>hovězího</a:t>
            </a:r>
            <a:r>
              <a:rPr lang="cs-CZ" dirty="0"/>
              <a:t>&gt; , vložil jej mezi dva velké krajíce chleba</a:t>
            </a:r>
          </a:p>
          <a:p>
            <a:r>
              <a:rPr lang="cs-CZ" dirty="0"/>
              <a:t>4. každý čtvrtek je možné koupit </a:t>
            </a:r>
            <a:r>
              <a:rPr lang="cs-CZ" dirty="0">
                <a:solidFill>
                  <a:srgbClr val="00B050"/>
                </a:solidFill>
              </a:rPr>
              <a:t>&lt;</a:t>
            </a:r>
            <a:r>
              <a:rPr lang="cs-CZ" b="1" dirty="0">
                <a:solidFill>
                  <a:srgbClr val="00B050"/>
                </a:solidFill>
              </a:rPr>
              <a:t>hovězí</a:t>
            </a:r>
            <a:r>
              <a:rPr lang="cs-CZ" dirty="0">
                <a:solidFill>
                  <a:srgbClr val="00B050"/>
                </a:solidFill>
              </a:rPr>
              <a:t>&gt;  </a:t>
            </a:r>
            <a:r>
              <a:rPr lang="cs-CZ" dirty="0"/>
              <a:t>z černého trhu</a:t>
            </a:r>
          </a:p>
          <a:p>
            <a:r>
              <a:rPr lang="cs-CZ" dirty="0"/>
              <a:t>5. koupil balíček sendvičů s </a:t>
            </a:r>
            <a:r>
              <a:rPr lang="cs-CZ" b="1" dirty="0">
                <a:solidFill>
                  <a:srgbClr val="00B050"/>
                </a:solidFill>
              </a:rPr>
              <a:t>&lt;hovězím&gt;  </a:t>
            </a:r>
            <a:r>
              <a:rPr lang="cs-CZ" dirty="0"/>
              <a:t>.</a:t>
            </a:r>
          </a:p>
          <a:p>
            <a:r>
              <a:rPr lang="cs-CZ" dirty="0"/>
              <a:t>6. lhostejným pohledem handlíře, který chce prodat &lt;</a:t>
            </a:r>
            <a:r>
              <a:rPr lang="cs-CZ" b="1" dirty="0"/>
              <a:t>hovězí</a:t>
            </a:r>
            <a:r>
              <a:rPr lang="cs-CZ" dirty="0"/>
              <a:t>&gt;  kus řezníkovi.</a:t>
            </a:r>
          </a:p>
          <a:p>
            <a:r>
              <a:rPr lang="cs-CZ" dirty="0"/>
              <a:t>7. našel velký balíček sendvičů se šunkou a &lt;</a:t>
            </a:r>
            <a:r>
              <a:rPr lang="cs-CZ" b="1" dirty="0"/>
              <a:t>hovězím</a:t>
            </a:r>
            <a:r>
              <a:rPr lang="cs-CZ" dirty="0"/>
              <a:t>&gt;  masem a láhev vody. 8. 8. Třeba krmení pro &lt;</a:t>
            </a:r>
            <a:r>
              <a:rPr lang="cs-CZ" b="1" dirty="0"/>
              <a:t>hovězí</a:t>
            </a:r>
            <a:r>
              <a:rPr lang="cs-CZ" dirty="0"/>
              <a:t>&gt;  dobytek nesmíte míchat ve stejný míchačce</a:t>
            </a:r>
          </a:p>
          <a:p>
            <a:r>
              <a:rPr lang="cs-CZ" dirty="0"/>
              <a:t>9. Mrazák měl teď plný &lt;</a:t>
            </a:r>
            <a:r>
              <a:rPr lang="cs-CZ" b="1" dirty="0"/>
              <a:t>hovězích</a:t>
            </a:r>
            <a:r>
              <a:rPr lang="cs-CZ" dirty="0"/>
              <a:t>&gt;  mozků </a:t>
            </a:r>
          </a:p>
        </p:txBody>
      </p:sp>
    </p:spTree>
    <p:extLst>
      <p:ext uri="{BB962C8B-B14F-4D97-AF65-F5344CB8AC3E}">
        <p14:creationId xmlns:p14="http://schemas.microsoft.com/office/powerpoint/2010/main" val="4093037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Adjektiva ze substantiv (mutace)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sz="4400" dirty="0"/>
              <a:t>Které z adjektiv vyjadřuje přivlastnění subjektu</a:t>
            </a:r>
          </a:p>
          <a:p>
            <a:pPr lvl="0"/>
            <a:r>
              <a:rPr lang="cs-CZ" sz="4400" i="1" dirty="0"/>
              <a:t>bratrův		</a:t>
            </a:r>
            <a:endParaRPr lang="cs-CZ" sz="4400" dirty="0"/>
          </a:p>
          <a:p>
            <a:pPr lvl="0"/>
            <a:r>
              <a:rPr lang="cs-CZ" sz="4400" i="1" dirty="0"/>
              <a:t>bratrský</a:t>
            </a:r>
            <a:endParaRPr lang="cs-CZ" sz="4400" dirty="0"/>
          </a:p>
          <a:p>
            <a:pPr lvl="0"/>
            <a:r>
              <a:rPr lang="cs-CZ" sz="4400" i="1" dirty="0"/>
              <a:t>bratříčkující </a:t>
            </a:r>
            <a:r>
              <a:rPr lang="cs-CZ" sz="4400" i="1" dirty="0" smtClean="0"/>
              <a:t>se</a:t>
            </a:r>
          </a:p>
          <a:p>
            <a:pPr lvl="0"/>
            <a:r>
              <a:rPr lang="cs-CZ" sz="4400" i="1" dirty="0"/>
              <a:t>mužný		</a:t>
            </a:r>
            <a:endParaRPr lang="cs-CZ" sz="4400" dirty="0"/>
          </a:p>
          <a:p>
            <a:pPr lvl="0"/>
            <a:r>
              <a:rPr lang="cs-CZ" sz="4400" i="1" dirty="0" err="1"/>
              <a:t>mužatčin</a:t>
            </a:r>
            <a:endParaRPr lang="cs-CZ" sz="4400" dirty="0"/>
          </a:p>
          <a:p>
            <a:pPr lvl="0"/>
            <a:r>
              <a:rPr lang="cs-CZ" sz="4400" i="1" dirty="0"/>
              <a:t>oženivší se</a:t>
            </a:r>
            <a:endParaRPr lang="cs-CZ" sz="4400" dirty="0"/>
          </a:p>
          <a:p>
            <a:pPr lvl="0"/>
            <a:r>
              <a:rPr lang="cs-CZ" sz="4400" i="1" dirty="0" smtClean="0"/>
              <a:t>ženatý</a:t>
            </a:r>
            <a:endParaRPr lang="cs-CZ" sz="4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613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sz="4000" dirty="0" smtClean="0"/>
              <a:t>Které z adjektiv vyjadřuje přivlastnění subjektu</a:t>
            </a:r>
          </a:p>
          <a:p>
            <a:pPr lvl="0"/>
            <a:r>
              <a:rPr lang="cs-CZ" sz="4000" i="1" dirty="0" smtClean="0">
                <a:solidFill>
                  <a:srgbClr val="00B050"/>
                </a:solidFill>
              </a:rPr>
              <a:t>bratrův		</a:t>
            </a:r>
            <a:endParaRPr lang="cs-CZ" sz="4000" dirty="0" smtClean="0">
              <a:solidFill>
                <a:srgbClr val="00B050"/>
              </a:solidFill>
            </a:endParaRPr>
          </a:p>
          <a:p>
            <a:pPr lvl="0"/>
            <a:r>
              <a:rPr lang="cs-CZ" sz="4000" i="1" dirty="0" smtClean="0"/>
              <a:t>bratrský</a:t>
            </a:r>
            <a:endParaRPr lang="cs-CZ" sz="4000" dirty="0" smtClean="0"/>
          </a:p>
          <a:p>
            <a:pPr lvl="0"/>
            <a:r>
              <a:rPr lang="cs-CZ" sz="4000" i="1" dirty="0" smtClean="0"/>
              <a:t>bratříčkující se</a:t>
            </a:r>
          </a:p>
          <a:p>
            <a:pPr lvl="0"/>
            <a:r>
              <a:rPr lang="cs-CZ" sz="4000" i="1" dirty="0"/>
              <a:t>mužný		</a:t>
            </a:r>
            <a:endParaRPr lang="cs-CZ" sz="4000" dirty="0"/>
          </a:p>
          <a:p>
            <a:pPr lvl="0"/>
            <a:r>
              <a:rPr lang="cs-CZ" sz="4000" i="1" dirty="0" err="1">
                <a:solidFill>
                  <a:srgbClr val="00B050"/>
                </a:solidFill>
              </a:rPr>
              <a:t>mužatčin</a:t>
            </a:r>
            <a:endParaRPr lang="cs-CZ" sz="4000" dirty="0">
              <a:solidFill>
                <a:srgbClr val="00B050"/>
              </a:solidFill>
            </a:endParaRPr>
          </a:p>
          <a:p>
            <a:pPr lvl="0"/>
            <a:r>
              <a:rPr lang="cs-CZ" sz="4000" i="1" dirty="0"/>
              <a:t>oženivší se</a:t>
            </a:r>
            <a:endParaRPr lang="cs-CZ" sz="4000" dirty="0"/>
          </a:p>
          <a:p>
            <a:pPr lvl="0"/>
            <a:r>
              <a:rPr lang="cs-CZ" sz="4000" i="1" dirty="0"/>
              <a:t>ženatý</a:t>
            </a:r>
            <a:endParaRPr lang="cs-CZ" sz="4000" dirty="0"/>
          </a:p>
          <a:p>
            <a:pPr lvl="0"/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767896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Adjektiva ze substantiv (mutace)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Které z adjektiv vyjadřuje přivlastnění druhu: </a:t>
            </a:r>
            <a:endParaRPr lang="cs-CZ" dirty="0" smtClean="0"/>
          </a:p>
          <a:p>
            <a:pPr lvl="0"/>
            <a:r>
              <a:rPr lang="cs-CZ" i="1" dirty="0" smtClean="0"/>
              <a:t>kolmý</a:t>
            </a:r>
            <a:endParaRPr lang="cs-CZ" dirty="0"/>
          </a:p>
          <a:p>
            <a:pPr lvl="0"/>
            <a:r>
              <a:rPr lang="cs-CZ" i="1" dirty="0"/>
              <a:t>kosý</a:t>
            </a:r>
            <a:endParaRPr lang="cs-CZ" dirty="0"/>
          </a:p>
          <a:p>
            <a:pPr lvl="0"/>
            <a:r>
              <a:rPr lang="cs-CZ" i="1" dirty="0"/>
              <a:t>kosí</a:t>
            </a:r>
            <a:endParaRPr lang="cs-CZ" dirty="0"/>
          </a:p>
          <a:p>
            <a:pPr lvl="0"/>
            <a:r>
              <a:rPr lang="cs-CZ" i="1" dirty="0"/>
              <a:t>kosicin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925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Které z adjektiv vyjadřuje přivlastnění druhu:</a:t>
            </a:r>
          </a:p>
          <a:p>
            <a:pPr lvl="0"/>
            <a:r>
              <a:rPr lang="cs-CZ" i="1" dirty="0" smtClean="0"/>
              <a:t>kolmý</a:t>
            </a:r>
            <a:endParaRPr lang="cs-CZ" dirty="0" smtClean="0"/>
          </a:p>
          <a:p>
            <a:pPr lvl="0"/>
            <a:r>
              <a:rPr lang="cs-CZ" i="1" dirty="0" smtClean="0"/>
              <a:t>kosý</a:t>
            </a:r>
            <a:endParaRPr lang="cs-CZ" dirty="0" smtClean="0"/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kosí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i="1" dirty="0" smtClean="0"/>
              <a:t>kosicin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078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Adjektiva z adjektiv (modifikace)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adjektiva, která tvoří komparativ od supletivního kmene: </a:t>
            </a:r>
            <a:r>
              <a:rPr lang="cs-CZ" b="1" dirty="0"/>
              <a:t>1 bod</a:t>
            </a:r>
            <a:endParaRPr lang="cs-CZ" dirty="0"/>
          </a:p>
          <a:p>
            <a:pPr lvl="0"/>
            <a:r>
              <a:rPr lang="cs-CZ" i="1" dirty="0"/>
              <a:t>malý, hluboký, sladký </a:t>
            </a:r>
            <a:endParaRPr lang="cs-CZ" dirty="0"/>
          </a:p>
          <a:p>
            <a:pPr lvl="0"/>
            <a:r>
              <a:rPr lang="cs-CZ" i="1" dirty="0"/>
              <a:t>snadný, trpký, velký</a:t>
            </a:r>
            <a:endParaRPr lang="cs-CZ" dirty="0"/>
          </a:p>
          <a:p>
            <a:pPr lvl="0"/>
            <a:r>
              <a:rPr lang="cs-CZ" i="1" dirty="0"/>
              <a:t>dobrý, špatný, zlý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492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adjektiva, která tvoří komparativ od supletivního kmene</a:t>
            </a:r>
            <a:r>
              <a:rPr lang="cs-CZ" dirty="0" smtClean="0"/>
              <a:t>:</a:t>
            </a:r>
            <a:endParaRPr lang="cs-CZ" dirty="0"/>
          </a:p>
          <a:p>
            <a:pPr lvl="0"/>
            <a:r>
              <a:rPr lang="cs-CZ" i="1" dirty="0"/>
              <a:t>malý, </a:t>
            </a:r>
            <a:r>
              <a:rPr lang="cs-CZ" i="1" dirty="0">
                <a:solidFill>
                  <a:srgbClr val="FF0000"/>
                </a:solidFill>
              </a:rPr>
              <a:t>hluboký, sladký 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i="1" dirty="0">
                <a:solidFill>
                  <a:srgbClr val="FF0000"/>
                </a:solidFill>
              </a:rPr>
              <a:t>snadný, trpký, </a:t>
            </a:r>
            <a:r>
              <a:rPr lang="cs-CZ" i="1" dirty="0"/>
              <a:t>velký</a:t>
            </a:r>
            <a:endParaRPr lang="cs-CZ" dirty="0"/>
          </a:p>
          <a:p>
            <a:pPr lvl="0"/>
            <a:r>
              <a:rPr lang="cs-CZ" i="1" dirty="0">
                <a:solidFill>
                  <a:srgbClr val="00B050"/>
                </a:solidFill>
              </a:rPr>
              <a:t>dobrý, špatný, zlý</a:t>
            </a:r>
            <a:endParaRPr 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169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Adjektiva z adjektiv (modifikace)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adjektiva, která tvoří komparativ od redukovaného kmene:</a:t>
            </a:r>
          </a:p>
          <a:p>
            <a:pPr lvl="0"/>
            <a:r>
              <a:rPr lang="cs-CZ" i="1" dirty="0"/>
              <a:t>sladký, snadný, úzký					</a:t>
            </a:r>
            <a:r>
              <a:rPr lang="cs-CZ" b="1" dirty="0"/>
              <a:t>3b.</a:t>
            </a:r>
            <a:endParaRPr lang="cs-CZ" dirty="0"/>
          </a:p>
          <a:p>
            <a:pPr lvl="0"/>
            <a:r>
              <a:rPr lang="cs-CZ" i="1" dirty="0"/>
              <a:t>nový, hluboký, rovný</a:t>
            </a:r>
            <a:endParaRPr lang="cs-CZ" dirty="0"/>
          </a:p>
          <a:p>
            <a:pPr lvl="0"/>
            <a:r>
              <a:rPr lang="cs-CZ" i="1" dirty="0"/>
              <a:t>dobrý, malý, stálý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294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adjektiva, která tvoří komparativ od redukovaného kmene:</a:t>
            </a:r>
          </a:p>
          <a:p>
            <a:pPr lvl="0"/>
            <a:r>
              <a:rPr lang="cs-CZ" i="1" dirty="0">
                <a:solidFill>
                  <a:srgbClr val="00B050"/>
                </a:solidFill>
              </a:rPr>
              <a:t>sladký, snadný, úzký</a:t>
            </a:r>
            <a:r>
              <a:rPr lang="cs-CZ" i="1" dirty="0"/>
              <a:t>					</a:t>
            </a:r>
            <a:endParaRPr lang="cs-CZ" i="1" dirty="0" smtClean="0"/>
          </a:p>
          <a:p>
            <a:pPr lvl="0"/>
            <a:r>
              <a:rPr lang="cs-CZ" i="1" dirty="0" smtClean="0">
                <a:solidFill>
                  <a:srgbClr val="FF0000"/>
                </a:solidFill>
              </a:rPr>
              <a:t>nový</a:t>
            </a:r>
            <a:r>
              <a:rPr lang="cs-CZ" i="1" dirty="0">
                <a:solidFill>
                  <a:srgbClr val="FF0000"/>
                </a:solidFill>
              </a:rPr>
              <a:t>,</a:t>
            </a:r>
            <a:r>
              <a:rPr lang="cs-CZ" i="1" dirty="0"/>
              <a:t> hluboký, </a:t>
            </a:r>
            <a:r>
              <a:rPr lang="cs-CZ" i="1" dirty="0">
                <a:solidFill>
                  <a:srgbClr val="FF0000"/>
                </a:solidFill>
              </a:rPr>
              <a:t>rovný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i="1" dirty="0">
                <a:solidFill>
                  <a:srgbClr val="FF0000"/>
                </a:solidFill>
              </a:rPr>
              <a:t>dobrý, malý, </a:t>
            </a:r>
            <a:r>
              <a:rPr lang="cs-CZ" i="1" dirty="0" smtClean="0">
                <a:solidFill>
                  <a:srgbClr val="FF0000"/>
                </a:solidFill>
              </a:rPr>
              <a:t>stálý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74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Adjektiva ze sloves (transpozice)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sz="4000" dirty="0"/>
              <a:t>Procesuální adjektiva jsou: (Zatrhni pouze případy, kdy požadavku zadání vyhovují všechny příklady.)</a:t>
            </a:r>
          </a:p>
          <a:p>
            <a:pPr lvl="0"/>
            <a:r>
              <a:rPr lang="cs-CZ" sz="4000" i="1" dirty="0"/>
              <a:t>ležící, krycí, stavěcí</a:t>
            </a:r>
            <a:endParaRPr lang="cs-CZ" sz="4000" dirty="0"/>
          </a:p>
          <a:p>
            <a:pPr lvl="0"/>
            <a:r>
              <a:rPr lang="cs-CZ" sz="4000" i="1" dirty="0"/>
              <a:t>stojací, peroucí, žádoucí</a:t>
            </a:r>
            <a:endParaRPr lang="cs-CZ" sz="4000" dirty="0"/>
          </a:p>
          <a:p>
            <a:pPr lvl="0"/>
            <a:r>
              <a:rPr lang="cs-CZ" sz="4000" i="1" dirty="0"/>
              <a:t>lhoucí, rostoucí, </a:t>
            </a:r>
            <a:r>
              <a:rPr lang="cs-CZ" sz="4000" i="1" dirty="0" smtClean="0"/>
              <a:t>vyjíždějící</a:t>
            </a:r>
          </a:p>
          <a:p>
            <a:pPr lvl="0"/>
            <a:r>
              <a:rPr lang="cs-CZ" sz="4000" i="1" dirty="0"/>
              <a:t>lezoucí, prolezlý, vylezší </a:t>
            </a:r>
            <a:endParaRPr lang="cs-CZ" sz="4000" dirty="0"/>
          </a:p>
          <a:p>
            <a:pPr lvl="0"/>
            <a:r>
              <a:rPr lang="cs-CZ" sz="4000" i="1" dirty="0"/>
              <a:t>hnací, hnaný, ženoucí </a:t>
            </a:r>
            <a:endParaRPr lang="cs-CZ" sz="4000" dirty="0"/>
          </a:p>
          <a:p>
            <a:pPr lvl="0"/>
            <a:r>
              <a:rPr lang="cs-CZ" sz="4000" i="1" dirty="0"/>
              <a:t>nesoucí, vynášející, usnášející </a:t>
            </a:r>
            <a:r>
              <a:rPr lang="cs-CZ" sz="4000" i="1" dirty="0" smtClean="0"/>
              <a:t>se</a:t>
            </a:r>
            <a:endParaRPr lang="cs-CZ" sz="4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7120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Adverbia z adverbií (modifikace)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adverbia, která tvoří komparativ od redukovaného kmene:</a:t>
            </a:r>
          </a:p>
          <a:p>
            <a:pPr lvl="0"/>
            <a:r>
              <a:rPr lang="cs-CZ" i="1" dirty="0"/>
              <a:t>snadno, hluboko, vysoko</a:t>
            </a:r>
            <a:endParaRPr lang="cs-CZ" dirty="0"/>
          </a:p>
          <a:p>
            <a:pPr lvl="0"/>
            <a:r>
              <a:rPr lang="cs-CZ" i="1" dirty="0"/>
              <a:t>staře, příkře, dobře</a:t>
            </a:r>
            <a:endParaRPr lang="cs-CZ" dirty="0"/>
          </a:p>
          <a:p>
            <a:pPr lvl="0"/>
            <a:r>
              <a:rPr lang="cs-CZ" i="1" dirty="0"/>
              <a:t>ladně, chladně, smutně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791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adverbia, která tvoří komparativ od redukovaného kmene:</a:t>
            </a:r>
          </a:p>
          <a:p>
            <a:pPr lvl="0"/>
            <a:r>
              <a:rPr lang="cs-CZ" i="1" dirty="0">
                <a:solidFill>
                  <a:srgbClr val="00B050"/>
                </a:solidFill>
              </a:rPr>
              <a:t>snadno, hluboko, vysoko</a:t>
            </a:r>
            <a:endParaRPr lang="cs-CZ" dirty="0">
              <a:solidFill>
                <a:srgbClr val="00B050"/>
              </a:solidFill>
            </a:endParaRPr>
          </a:p>
          <a:p>
            <a:pPr lvl="0"/>
            <a:r>
              <a:rPr lang="cs-CZ" i="1" dirty="0">
                <a:solidFill>
                  <a:srgbClr val="FF0000"/>
                </a:solidFill>
              </a:rPr>
              <a:t>staře, příkře, dobře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i="1" dirty="0">
                <a:solidFill>
                  <a:srgbClr val="FF0000"/>
                </a:solidFill>
              </a:rPr>
              <a:t>ladně, chladně, smutně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820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Homonymie kořenů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Uveď, jak by mohla vypadat motivace substantiva </a:t>
            </a:r>
            <a:r>
              <a:rPr lang="cs-CZ" i="1" dirty="0"/>
              <a:t>voláč, </a:t>
            </a:r>
            <a:r>
              <a:rPr lang="cs-CZ" dirty="0"/>
              <a:t>pokud by fundujícím slovem bylo:						</a:t>
            </a:r>
            <a:endParaRPr lang="cs-CZ" dirty="0" smtClean="0"/>
          </a:p>
          <a:p>
            <a:pPr lvl="0"/>
            <a:r>
              <a:rPr lang="cs-CZ" i="1" dirty="0"/>
              <a:t>v</a:t>
            </a:r>
            <a:r>
              <a:rPr lang="cs-CZ" i="1" dirty="0" smtClean="0"/>
              <a:t>ole </a:t>
            </a:r>
            <a:endParaRPr lang="cs-CZ" dirty="0"/>
          </a:p>
          <a:p>
            <a:pPr lvl="0"/>
            <a:r>
              <a:rPr lang="cs-CZ" i="1" dirty="0"/>
              <a:t>volat</a:t>
            </a:r>
            <a:endParaRPr lang="cs-CZ" dirty="0"/>
          </a:p>
          <a:p>
            <a:pPr lvl="0"/>
            <a:r>
              <a:rPr lang="cs-CZ" i="1" dirty="0"/>
              <a:t>vůl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7913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Uveď, jak by mohla vypadat motivace substantiva </a:t>
            </a:r>
            <a:r>
              <a:rPr lang="cs-CZ" i="1" dirty="0" smtClean="0"/>
              <a:t>voláč, </a:t>
            </a:r>
            <a:r>
              <a:rPr lang="cs-CZ" dirty="0" smtClean="0"/>
              <a:t>pokud by fundujícím slovem bylo:						</a:t>
            </a:r>
          </a:p>
          <a:p>
            <a:pPr lvl="0"/>
            <a:r>
              <a:rPr lang="cs-CZ" i="1" dirty="0" smtClean="0"/>
              <a:t>vole (ten, kdo má velké vole je voláč, podobně jako třeba břicho → </a:t>
            </a:r>
            <a:r>
              <a:rPr lang="cs-CZ" i="1" dirty="0" err="1" smtClean="0"/>
              <a:t>břich</a:t>
            </a:r>
            <a:r>
              <a:rPr lang="cs-CZ" i="1" dirty="0" err="1" smtClean="0"/>
              <a:t>áč</a:t>
            </a:r>
            <a:r>
              <a:rPr lang="cs-CZ" i="1" dirty="0" smtClean="0"/>
              <a:t>)</a:t>
            </a:r>
            <a:endParaRPr lang="cs-CZ" dirty="0" smtClean="0"/>
          </a:p>
          <a:p>
            <a:pPr lvl="0"/>
            <a:r>
              <a:rPr lang="cs-CZ" i="1" dirty="0"/>
              <a:t>v</a:t>
            </a:r>
            <a:r>
              <a:rPr lang="cs-CZ" i="1" dirty="0" smtClean="0"/>
              <a:t>olat (ten, kdo volá, je voláč, podobně jako třeba kopat → kopáč)</a:t>
            </a:r>
            <a:endParaRPr lang="cs-CZ" dirty="0" smtClean="0"/>
          </a:p>
          <a:p>
            <a:pPr lvl="0"/>
            <a:r>
              <a:rPr lang="cs-CZ" i="1" dirty="0"/>
              <a:t>v</a:t>
            </a:r>
            <a:r>
              <a:rPr lang="cs-CZ" i="1" dirty="0" smtClean="0"/>
              <a:t>ůl (</a:t>
            </a:r>
            <a:r>
              <a:rPr lang="cs-CZ" i="1" dirty="0" err="1" smtClean="0"/>
              <a:t>univerbizát</a:t>
            </a:r>
            <a:r>
              <a:rPr lang="cs-CZ" i="1" dirty="0" smtClean="0"/>
              <a:t> z volský </a:t>
            </a:r>
            <a:r>
              <a:rPr lang="cs-CZ" i="1" dirty="0" err="1" smtClean="0"/>
              <a:t>xxx</a:t>
            </a:r>
            <a:r>
              <a:rPr lang="cs-CZ" i="1" dirty="0" smtClean="0"/>
              <a:t>,  podobně jako třeba </a:t>
            </a:r>
            <a:r>
              <a:rPr lang="cs-CZ" i="1" dirty="0"/>
              <a:t>S</a:t>
            </a:r>
            <a:r>
              <a:rPr lang="cs-CZ" i="1" dirty="0" smtClean="0"/>
              <a:t>míchovská hospoda/lokál, kde se </a:t>
            </a:r>
            <a:r>
              <a:rPr lang="cs-CZ" i="1" dirty="0" err="1" smtClean="0"/>
              <a:t>čedpuje</a:t>
            </a:r>
            <a:r>
              <a:rPr lang="cs-CZ" i="1" dirty="0" smtClean="0"/>
              <a:t> Smíchov → </a:t>
            </a:r>
            <a:r>
              <a:rPr lang="cs-CZ" i="1" dirty="0" err="1"/>
              <a:t>S</a:t>
            </a:r>
            <a:r>
              <a:rPr lang="cs-CZ" i="1" dirty="0" err="1" smtClean="0"/>
              <a:t>mícháč</a:t>
            </a:r>
            <a:r>
              <a:rPr lang="cs-CZ" i="1" dirty="0" smtClean="0"/>
              <a:t>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39007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voláč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591" y="1825625"/>
            <a:ext cx="1032481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25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oláč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3580" y="1825625"/>
            <a:ext cx="522484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704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Smícháč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3137" y="3144044"/>
            <a:ext cx="77057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4957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Modifikace negativním prefixem </a:t>
            </a:r>
            <a:r>
              <a:rPr lang="cs-CZ" b="1" i="1" dirty="0" smtClean="0"/>
              <a:t>ne-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Který seznam zahrnuje pouze negativa tantum?			</a:t>
            </a:r>
          </a:p>
          <a:p>
            <a:pPr lvl="0"/>
            <a:r>
              <a:rPr lang="cs-CZ" i="1" dirty="0"/>
              <a:t>neplecha, neděle, neřest</a:t>
            </a:r>
            <a:endParaRPr lang="cs-CZ" dirty="0"/>
          </a:p>
          <a:p>
            <a:pPr lvl="0"/>
            <a:r>
              <a:rPr lang="cs-CZ" i="1" dirty="0"/>
              <a:t>nemoc, neshoda, neřád</a:t>
            </a:r>
            <a:endParaRPr lang="cs-CZ" dirty="0"/>
          </a:p>
          <a:p>
            <a:pPr lvl="0"/>
            <a:r>
              <a:rPr lang="cs-CZ" i="1" dirty="0"/>
              <a:t>nebezpečí, neštěstí, nesvoboda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5911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Který seznam zahrnuje pouze negativa tantum?			</a:t>
            </a:r>
          </a:p>
          <a:p>
            <a:pPr lvl="0"/>
            <a:r>
              <a:rPr lang="cs-CZ" i="1" dirty="0" smtClean="0">
                <a:solidFill>
                  <a:srgbClr val="92D050"/>
                </a:solidFill>
              </a:rPr>
              <a:t>neplecha, neděle, neřest</a:t>
            </a:r>
            <a:endParaRPr lang="cs-CZ" dirty="0" smtClean="0">
              <a:solidFill>
                <a:srgbClr val="92D050"/>
              </a:solidFill>
            </a:endParaRPr>
          </a:p>
          <a:p>
            <a:pPr lvl="0"/>
            <a:r>
              <a:rPr lang="cs-CZ" i="1" dirty="0" smtClean="0"/>
              <a:t>nemoc, </a:t>
            </a:r>
            <a:r>
              <a:rPr lang="cs-CZ" i="1" dirty="0" smtClean="0">
                <a:solidFill>
                  <a:srgbClr val="FF0000"/>
                </a:solidFill>
              </a:rPr>
              <a:t>neshoda, neřád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i="1" dirty="0" smtClean="0">
                <a:solidFill>
                  <a:srgbClr val="FF0000"/>
                </a:solidFill>
              </a:rPr>
              <a:t>nebezpečí, neštěstí, nesvoboda</a:t>
            </a:r>
            <a:endParaRPr lang="cs-CZ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9949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Genitiv záporový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Který seznam zahrnuje v pozicích &lt;&gt; pouze genitiv záporový:</a:t>
            </a:r>
          </a:p>
          <a:p>
            <a:pPr lvl="0"/>
            <a:r>
              <a:rPr lang="cs-CZ" i="1" dirty="0"/>
              <a:t>nedostatek  &lt;masa&gt;, málo &lt;studentů&gt;, žádná &lt;východiska&gt;</a:t>
            </a:r>
            <a:endParaRPr lang="cs-CZ" dirty="0"/>
          </a:p>
          <a:p>
            <a:pPr lvl="0"/>
            <a:r>
              <a:rPr lang="cs-CZ" i="1" dirty="0"/>
              <a:t>nemám &lt;peněz&gt;,  nedostávalo se mu &lt;slov&gt;, není &lt;jiné cesty&gt;</a:t>
            </a:r>
            <a:endParaRPr lang="cs-CZ" dirty="0"/>
          </a:p>
          <a:p>
            <a:pPr lvl="0"/>
            <a:r>
              <a:rPr lang="cs-CZ" i="1" dirty="0"/>
              <a:t>nečestných  &lt;lidí&gt;,  nesnadných &lt;prací&gt;, neúplných &lt;souborů&gt;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363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Procesuální adjektiva jsou: (Zatrhni pouze případy, kdy požadavku zadání vyhovují všechny příklady.)</a:t>
            </a:r>
          </a:p>
          <a:p>
            <a:pPr lvl="0"/>
            <a:r>
              <a:rPr lang="cs-CZ" i="1" dirty="0" smtClean="0"/>
              <a:t>ležící, </a:t>
            </a:r>
            <a:r>
              <a:rPr lang="cs-CZ" i="1" dirty="0" smtClean="0">
                <a:solidFill>
                  <a:srgbClr val="FF0000"/>
                </a:solidFill>
              </a:rPr>
              <a:t>krycí, stavěcí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i="1" dirty="0" smtClean="0">
                <a:solidFill>
                  <a:srgbClr val="FF0000"/>
                </a:solidFill>
              </a:rPr>
              <a:t>stojací</a:t>
            </a:r>
            <a:r>
              <a:rPr lang="cs-CZ" i="1" dirty="0" smtClean="0"/>
              <a:t>, peroucí, </a:t>
            </a:r>
            <a:r>
              <a:rPr lang="cs-CZ" i="1" dirty="0" smtClean="0">
                <a:solidFill>
                  <a:srgbClr val="FF0000"/>
                </a:solidFill>
              </a:rPr>
              <a:t>žádoucí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lhoucí, rostoucí, vyjíždějící</a:t>
            </a:r>
          </a:p>
          <a:p>
            <a:pPr lvl="0"/>
            <a:r>
              <a:rPr lang="cs-CZ" i="1" dirty="0"/>
              <a:t>lezoucí, </a:t>
            </a:r>
            <a:r>
              <a:rPr lang="cs-CZ" i="1" dirty="0">
                <a:solidFill>
                  <a:srgbClr val="FF0000"/>
                </a:solidFill>
              </a:rPr>
              <a:t>prolezlý, vylezší 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i="1" dirty="0">
                <a:solidFill>
                  <a:srgbClr val="FF0000"/>
                </a:solidFill>
              </a:rPr>
              <a:t>hnací, hnaný</a:t>
            </a:r>
            <a:r>
              <a:rPr lang="cs-CZ" i="1" dirty="0"/>
              <a:t>, ženoucí </a:t>
            </a:r>
            <a:endParaRPr lang="cs-CZ" dirty="0"/>
          </a:p>
          <a:p>
            <a:pPr lvl="0"/>
            <a:r>
              <a:rPr lang="cs-CZ" i="1" dirty="0">
                <a:solidFill>
                  <a:srgbClr val="00B050"/>
                </a:solidFill>
              </a:rPr>
              <a:t>nesoucí, vynášející, usnášející se</a:t>
            </a:r>
            <a:endParaRPr lang="cs-CZ" dirty="0">
              <a:solidFill>
                <a:srgbClr val="00B050"/>
              </a:solidFill>
            </a:endParaRPr>
          </a:p>
          <a:p>
            <a:pPr lvl="0"/>
            <a:endParaRPr lang="cs-CZ" dirty="0" smtClean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3810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Který seznam zahrnuje v pozicích &lt;&gt; pouze genitiv záporový:</a:t>
            </a:r>
          </a:p>
          <a:p>
            <a:pPr lvl="0"/>
            <a:r>
              <a:rPr lang="cs-CZ" i="1" dirty="0" smtClean="0"/>
              <a:t>nedostatek  &lt;masa&gt;, málo &lt;studentů&gt;, žádná &lt;východiska&gt;</a:t>
            </a:r>
            <a:endParaRPr lang="cs-CZ" dirty="0" smtClean="0"/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nemám &lt;peněz&gt;,  nedostávalo se mu &lt;slov&gt;, není &lt;jiné cesty&gt;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i="1" dirty="0" smtClean="0"/>
              <a:t>nečestných  &lt;lidí&gt;,  nesnadných &lt;prací&gt;, neúplných &lt;souborů&gt;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79554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Adjektiva ze sloves (transpozice)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sz="4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Vyber řádky s klíčovým slovem, jímž tvar formálně shodný s adjektivizovaným příčestím t-</a:t>
            </a:r>
            <a:r>
              <a:rPr kumimoji="0" lang="cs-CZ" altLang="cs-CZ" sz="4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ovým</a:t>
            </a:r>
            <a:endParaRPr kumimoji="0" lang="cs-CZ" altLang="cs-CZ" sz="4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. Na druhém konci odbočovala nízká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&lt;vyklenutá&gt;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chodbička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2. Jen se podívejte na tu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&lt;žlutou&gt;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mlhu, jak se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houlí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v ulici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3. a z ramen složil velký ranec, </a:t>
            </a:r>
            <a:r>
              <a:rPr lang="cs-CZ" altLang="cs-CZ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&lt;ovinutý&gt; 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šedou šálou.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4. Další jezdci přiklusali na pomoc </a:t>
            </a:r>
            <a:r>
              <a:rPr lang="cs-CZ" altLang="cs-CZ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&lt;předsunuté&gt;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hlídce.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5. ožily v hlavě dávno </a:t>
            </a:r>
            <a:r>
              <a:rPr lang="cs-CZ" altLang="cs-CZ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&lt;zapomenuté&gt; 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myšlenky     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6. že minuli poslední </a:t>
            </a:r>
            <a:r>
              <a:rPr lang="cs-CZ" altLang="cs-CZ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&lt;vysunutou&gt; 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hlídku Vyvolených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7. zřítil se do údolí obrovský balvan.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&lt;Dutý&gt;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rachot jeho pádu       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8. Sám dobře víte, jaká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&lt;krutá&gt;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reakce se vzápětí dostaví.      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9. že je nejen na dvou místech </a:t>
            </a:r>
            <a:r>
              <a:rPr lang="cs-CZ" altLang="cs-CZ" b="1" dirty="0" smtClean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&lt;promáčknuté&gt;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ale že je také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25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5837" y="1894636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sz="4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Vyber řádky s klíčovým slovem, jímž tvar formálně shodný s adjektivizovaným příčestím t-</a:t>
            </a:r>
            <a:r>
              <a:rPr kumimoji="0" lang="cs-CZ" altLang="cs-CZ" sz="4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ovým</a:t>
            </a:r>
            <a:endParaRPr kumimoji="0" lang="cs-CZ" altLang="cs-CZ" sz="4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1. Na druhém konci odbočovala nízká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&lt;vyklenutá&gt;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chodbička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2. Jen se podívejte na tu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&lt;žlutou&gt;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mlhu, jak se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houlí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v ulici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3. a z ramen složil velký ranec, </a:t>
            </a:r>
            <a:r>
              <a:rPr lang="cs-CZ" altLang="cs-CZ" b="1" dirty="0">
                <a:solidFill>
                  <a:srgbClr val="00B05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&lt;ovinutý&gt; 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šedou šálou.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4. Další jezdci přiklusali na pomoc </a:t>
            </a:r>
            <a:r>
              <a:rPr lang="cs-CZ" altLang="cs-CZ" b="1" dirty="0">
                <a:solidFill>
                  <a:srgbClr val="00B05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&lt;předsunuté&gt;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hlídce.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5. ožily v hlavě dávno </a:t>
            </a:r>
            <a:r>
              <a:rPr lang="cs-CZ" altLang="cs-CZ" b="1" dirty="0">
                <a:solidFill>
                  <a:srgbClr val="00B05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&lt;zapomenuté&gt; 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myšlenky     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6. že minuli poslední </a:t>
            </a:r>
            <a:r>
              <a:rPr lang="cs-CZ" altLang="cs-CZ" b="1" dirty="0">
                <a:solidFill>
                  <a:srgbClr val="00B05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&lt;vysunutou&gt; 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hlídku Vyvolených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7. zřítil se do údolí obrovský balvan.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&lt;Dutý&gt;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rachot jeho pádu       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8. Sám dobře víte, jaká 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&lt;krutá&gt;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reakce se vzápětí dostaví.      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9. že je nejen na dvou místech </a:t>
            </a:r>
            <a:r>
              <a:rPr lang="cs-CZ" altLang="cs-CZ" b="1" dirty="0">
                <a:solidFill>
                  <a:srgbClr val="00B05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&lt;promáčknuté&gt;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ale že je také    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939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Adjektiva ze sloves (transpozice)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Vyber řádky s klíčovým slovem, jímž </a:t>
            </a:r>
            <a:r>
              <a:rPr lang="cs-CZ" b="1" dirty="0"/>
              <a:t>není</a:t>
            </a:r>
            <a:r>
              <a:rPr lang="cs-CZ" dirty="0"/>
              <a:t> tvar příčestí n-</a:t>
            </a:r>
            <a:r>
              <a:rPr lang="cs-CZ" dirty="0" err="1"/>
              <a:t>ového</a:t>
            </a:r>
            <a:r>
              <a:rPr lang="cs-CZ" dirty="0"/>
              <a:t>:	</a:t>
            </a:r>
          </a:p>
          <a:p>
            <a:r>
              <a:rPr lang="cs-CZ" dirty="0"/>
              <a:t>1. Byl jsem </a:t>
            </a:r>
            <a:r>
              <a:rPr lang="cs-CZ" b="1" dirty="0"/>
              <a:t>&lt;raněn&gt;</a:t>
            </a:r>
            <a:r>
              <a:rPr lang="cs-CZ" dirty="0"/>
              <a:t>  do ramene , nepřátelská kulka </a:t>
            </a:r>
          </a:p>
          <a:p>
            <a:r>
              <a:rPr lang="cs-CZ" dirty="0"/>
              <a:t>2. Zdálo se, že i on je </a:t>
            </a:r>
            <a:r>
              <a:rPr lang="cs-CZ" b="1" dirty="0"/>
              <a:t>&lt;šťasten&gt;</a:t>
            </a:r>
            <a:r>
              <a:rPr lang="cs-CZ" dirty="0"/>
              <a:t>, že mě vidí.</a:t>
            </a:r>
          </a:p>
          <a:p>
            <a:r>
              <a:rPr lang="cs-CZ" dirty="0"/>
              <a:t>3. Je </a:t>
            </a:r>
            <a:r>
              <a:rPr lang="cs-CZ" b="1" dirty="0"/>
              <a:t>&lt;schopen&gt;</a:t>
            </a:r>
            <a:r>
              <a:rPr lang="cs-CZ" dirty="0"/>
              <a:t>  podat svému nejlepšímu příteli nejnovější</a:t>
            </a:r>
          </a:p>
          <a:p>
            <a:r>
              <a:rPr lang="cs-CZ" dirty="0"/>
              <a:t>4. Když uslyšel naše kroky , ohlédl se a </a:t>
            </a:r>
            <a:r>
              <a:rPr lang="cs-CZ" b="1" dirty="0"/>
              <a:t>&lt;pln&gt;</a:t>
            </a:r>
            <a:r>
              <a:rPr lang="cs-CZ" dirty="0"/>
              <a:t>  radosti vyskočil.</a:t>
            </a:r>
          </a:p>
          <a:p>
            <a:r>
              <a:rPr lang="cs-CZ" dirty="0"/>
              <a:t>5. byl jsem nadšením toho člověka neobyčejně </a:t>
            </a:r>
            <a:r>
              <a:rPr lang="cs-CZ" b="1" dirty="0"/>
              <a:t>&lt;překvapen&gt;</a:t>
            </a:r>
            <a:r>
              <a:rPr lang="cs-CZ" dirty="0"/>
              <a:t>.</a:t>
            </a:r>
          </a:p>
          <a:p>
            <a:r>
              <a:rPr lang="cs-CZ" dirty="0"/>
              <a:t>6. zná podrobně všechny zločiny, které byly </a:t>
            </a:r>
            <a:r>
              <a:rPr lang="cs-CZ" b="1" dirty="0"/>
              <a:t>&lt;spáchány&gt;</a:t>
            </a:r>
            <a:r>
              <a:rPr lang="cs-CZ" dirty="0"/>
              <a:t>  v tomto století.</a:t>
            </a:r>
          </a:p>
          <a:p>
            <a:r>
              <a:rPr lang="cs-CZ" dirty="0"/>
              <a:t>7. vstávám pozdě, a tak nebylo pro mne ještě </a:t>
            </a:r>
            <a:r>
              <a:rPr lang="cs-CZ" b="1" dirty="0"/>
              <a:t>&lt;prostřeno&gt;</a:t>
            </a:r>
            <a:r>
              <a:rPr lang="cs-CZ" dirty="0"/>
              <a:t> </a:t>
            </a:r>
          </a:p>
          <a:p>
            <a:r>
              <a:rPr lang="cs-CZ" dirty="0"/>
              <a:t>8. Jeden článek byl </a:t>
            </a:r>
            <a:r>
              <a:rPr lang="cs-CZ" b="1" dirty="0"/>
              <a:t>&lt;zaškrtnut&gt;</a:t>
            </a:r>
            <a:r>
              <a:rPr lang="cs-CZ" dirty="0"/>
              <a:t>  tužkou, samozřejmě, že jsem si ho hned</a:t>
            </a:r>
          </a:p>
          <a:p>
            <a:r>
              <a:rPr lang="cs-CZ" dirty="0"/>
              <a:t>9. Nepopírám, že je </a:t>
            </a:r>
            <a:r>
              <a:rPr lang="cs-CZ" b="1" dirty="0"/>
              <a:t>&lt;napsán&gt;</a:t>
            </a:r>
            <a:r>
              <a:rPr lang="cs-CZ" dirty="0"/>
              <a:t>  vtipně. </a:t>
            </a:r>
          </a:p>
        </p:txBody>
      </p:sp>
    </p:spTree>
    <p:extLst>
      <p:ext uri="{BB962C8B-B14F-4D97-AF65-F5344CB8AC3E}">
        <p14:creationId xmlns:p14="http://schemas.microsoft.com/office/powerpoint/2010/main" val="2134454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Vyber řádky s klíčovým slovem, jímž </a:t>
            </a:r>
            <a:r>
              <a:rPr lang="cs-CZ" b="1" dirty="0"/>
              <a:t>není</a:t>
            </a:r>
            <a:r>
              <a:rPr lang="cs-CZ" dirty="0"/>
              <a:t> tvar příčestí </a:t>
            </a:r>
            <a:r>
              <a:rPr lang="cs-CZ" dirty="0" smtClean="0"/>
              <a:t>n-</a:t>
            </a:r>
            <a:r>
              <a:rPr lang="cs-CZ" dirty="0" err="1" smtClean="0"/>
              <a:t>ového</a:t>
            </a:r>
            <a:r>
              <a:rPr lang="cs-CZ" dirty="0" smtClean="0"/>
              <a:t>:</a:t>
            </a:r>
          </a:p>
          <a:p>
            <a:pPr lvl="0"/>
            <a:r>
              <a:rPr lang="cs-CZ" dirty="0" smtClean="0"/>
              <a:t>1</a:t>
            </a:r>
            <a:r>
              <a:rPr lang="cs-CZ" dirty="0"/>
              <a:t>. Byl jsem </a:t>
            </a:r>
            <a:r>
              <a:rPr lang="cs-CZ" b="1" dirty="0"/>
              <a:t>&lt;raněn&gt;</a:t>
            </a:r>
            <a:r>
              <a:rPr lang="cs-CZ" dirty="0"/>
              <a:t>  do ramene , nepřátelská kulka </a:t>
            </a:r>
          </a:p>
          <a:p>
            <a:r>
              <a:rPr lang="cs-CZ" dirty="0"/>
              <a:t>2. Zdálo se, že i on je </a:t>
            </a:r>
            <a:r>
              <a:rPr lang="cs-CZ" b="1" dirty="0">
                <a:solidFill>
                  <a:srgbClr val="00B050"/>
                </a:solidFill>
              </a:rPr>
              <a:t>&lt;šťasten&gt;</a:t>
            </a:r>
            <a:r>
              <a:rPr lang="cs-CZ" dirty="0"/>
              <a:t>, že mě vidí.</a:t>
            </a:r>
          </a:p>
          <a:p>
            <a:r>
              <a:rPr lang="cs-CZ" dirty="0"/>
              <a:t>3. Je </a:t>
            </a:r>
            <a:r>
              <a:rPr lang="cs-CZ" b="1" dirty="0">
                <a:solidFill>
                  <a:srgbClr val="00B050"/>
                </a:solidFill>
              </a:rPr>
              <a:t>&lt;schopen&gt;</a:t>
            </a:r>
            <a:r>
              <a:rPr lang="cs-CZ" dirty="0">
                <a:solidFill>
                  <a:srgbClr val="00B050"/>
                </a:solidFill>
              </a:rPr>
              <a:t>  </a:t>
            </a:r>
            <a:r>
              <a:rPr lang="cs-CZ" dirty="0"/>
              <a:t>podat svému nejlepšímu příteli nejnovější</a:t>
            </a:r>
          </a:p>
          <a:p>
            <a:r>
              <a:rPr lang="cs-CZ" dirty="0"/>
              <a:t>4. Když uslyšel naše kroky , ohlédl se a </a:t>
            </a:r>
            <a:r>
              <a:rPr lang="cs-CZ" b="1" dirty="0">
                <a:solidFill>
                  <a:srgbClr val="00B050"/>
                </a:solidFill>
              </a:rPr>
              <a:t>&lt;pln&gt;</a:t>
            </a:r>
            <a:r>
              <a:rPr lang="cs-CZ" dirty="0">
                <a:solidFill>
                  <a:srgbClr val="00B050"/>
                </a:solidFill>
              </a:rPr>
              <a:t>  </a:t>
            </a:r>
            <a:r>
              <a:rPr lang="cs-CZ" dirty="0"/>
              <a:t>radosti vyskočil.</a:t>
            </a:r>
          </a:p>
          <a:p>
            <a:r>
              <a:rPr lang="cs-CZ" dirty="0"/>
              <a:t>5. byl jsem nadšením toho člověka neobyčejně </a:t>
            </a:r>
            <a:r>
              <a:rPr lang="cs-CZ" b="1" dirty="0"/>
              <a:t>&lt;překvapen&gt;</a:t>
            </a:r>
            <a:r>
              <a:rPr lang="cs-CZ" dirty="0"/>
              <a:t>.</a:t>
            </a:r>
          </a:p>
          <a:p>
            <a:r>
              <a:rPr lang="cs-CZ" dirty="0"/>
              <a:t>6. zná podrobně všechny zločiny, které byly </a:t>
            </a:r>
            <a:r>
              <a:rPr lang="cs-CZ" b="1" dirty="0"/>
              <a:t>&lt;spáchány&gt;</a:t>
            </a:r>
            <a:r>
              <a:rPr lang="cs-CZ" dirty="0"/>
              <a:t>  v tomto století.</a:t>
            </a:r>
          </a:p>
          <a:p>
            <a:r>
              <a:rPr lang="cs-CZ" dirty="0"/>
              <a:t>7. vstávám pozdě, a tak nebylo pro mne ještě </a:t>
            </a:r>
            <a:r>
              <a:rPr lang="cs-CZ" b="1" dirty="0"/>
              <a:t>&lt;prostřeno&gt;</a:t>
            </a:r>
            <a:r>
              <a:rPr lang="cs-CZ" dirty="0"/>
              <a:t> </a:t>
            </a:r>
          </a:p>
          <a:p>
            <a:r>
              <a:rPr lang="cs-CZ" dirty="0"/>
              <a:t>8. Jeden článek byl </a:t>
            </a:r>
            <a:r>
              <a:rPr lang="cs-CZ" b="1" dirty="0">
                <a:solidFill>
                  <a:srgbClr val="92D050"/>
                </a:solidFill>
              </a:rPr>
              <a:t>&lt;zaškrtnut&gt;</a:t>
            </a:r>
            <a:r>
              <a:rPr lang="cs-CZ" dirty="0">
                <a:solidFill>
                  <a:srgbClr val="92D050"/>
                </a:solidFill>
              </a:rPr>
              <a:t>  </a:t>
            </a:r>
            <a:r>
              <a:rPr lang="cs-CZ" dirty="0"/>
              <a:t>tužkou, samozřejmě, že jsem si ho hned</a:t>
            </a:r>
          </a:p>
          <a:p>
            <a:r>
              <a:rPr lang="cs-CZ" dirty="0"/>
              <a:t>9. Nepopírám, že je </a:t>
            </a:r>
            <a:r>
              <a:rPr lang="cs-CZ" b="1" dirty="0"/>
              <a:t>&lt;napsán&gt;</a:t>
            </a:r>
            <a:r>
              <a:rPr lang="cs-CZ" dirty="0"/>
              <a:t>  vtipně.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772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Adjektiva ze sloves (transpozice)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Vyber řádky s klíčovým slovem, jímž je adjektivizovaný přechodník transponovaný do substantiva	</a:t>
            </a:r>
            <a:endParaRPr lang="cs-CZ" dirty="0" smtClean="0"/>
          </a:p>
          <a:p>
            <a:pPr lvl="0"/>
            <a:r>
              <a:rPr lang="cs-CZ" dirty="0" smtClean="0"/>
              <a:t>1</a:t>
            </a:r>
            <a:r>
              <a:rPr lang="cs-CZ" dirty="0"/>
              <a:t>. u nového letiště, určeného pro &lt;</a:t>
            </a:r>
            <a:r>
              <a:rPr lang="cs-CZ" b="1" dirty="0"/>
              <a:t>cestující</a:t>
            </a:r>
            <a:r>
              <a:rPr lang="cs-CZ" dirty="0"/>
              <a:t>&gt;   ze zdejšího trojměstí </a:t>
            </a:r>
          </a:p>
          <a:p>
            <a:r>
              <a:rPr lang="cs-CZ" dirty="0"/>
              <a:t>2. zahynulo šest teroristů a dva &lt;</a:t>
            </a:r>
            <a:r>
              <a:rPr lang="cs-CZ" b="1" dirty="0"/>
              <a:t>cestující</a:t>
            </a:r>
            <a:r>
              <a:rPr lang="cs-CZ" dirty="0"/>
              <a:t>&gt;  z vlaku </a:t>
            </a:r>
          </a:p>
          <a:p>
            <a:r>
              <a:rPr lang="cs-CZ" dirty="0"/>
              <a:t>3. Jistý pán a dáma, &lt;</a:t>
            </a:r>
            <a:r>
              <a:rPr lang="cs-CZ" b="1" dirty="0"/>
              <a:t>cestující</a:t>
            </a:r>
            <a:r>
              <a:rPr lang="cs-CZ" dirty="0"/>
              <a:t>&gt;   z  </a:t>
            </a:r>
            <a:r>
              <a:rPr lang="cs-CZ" dirty="0" err="1"/>
              <a:t>Tunbridge</a:t>
            </a:r>
            <a:r>
              <a:rPr lang="cs-CZ" dirty="0"/>
              <a:t> </a:t>
            </a:r>
          </a:p>
          <a:p>
            <a:r>
              <a:rPr lang="cs-CZ" dirty="0"/>
              <a:t>4. Nesnášel je o nic víc než omezené &lt;</a:t>
            </a:r>
            <a:r>
              <a:rPr lang="cs-CZ" b="1" dirty="0"/>
              <a:t>cestující</a:t>
            </a:r>
            <a:r>
              <a:rPr lang="cs-CZ" dirty="0"/>
              <a:t>&gt;  z kabin první třídy </a:t>
            </a:r>
          </a:p>
          <a:p>
            <a:r>
              <a:rPr lang="cs-CZ" dirty="0"/>
              <a:t>5. Jákob, &lt;</a:t>
            </a:r>
            <a:r>
              <a:rPr lang="cs-CZ" b="1" dirty="0"/>
              <a:t>cestující</a:t>
            </a:r>
            <a:r>
              <a:rPr lang="cs-CZ" dirty="0"/>
              <a:t>&gt;   ze Svaté země do Polska tureckým územím</a:t>
            </a:r>
          </a:p>
          <a:p>
            <a:r>
              <a:rPr lang="cs-CZ" dirty="0"/>
              <a:t>6. Vezl náklad strojních dílů a několik &lt;</a:t>
            </a:r>
            <a:r>
              <a:rPr lang="cs-CZ" b="1" dirty="0"/>
              <a:t>cestujících</a:t>
            </a:r>
            <a:r>
              <a:rPr lang="cs-CZ" dirty="0"/>
              <a:t>&gt;  z Hamburku. </a:t>
            </a:r>
          </a:p>
          <a:p>
            <a:r>
              <a:rPr lang="cs-CZ" dirty="0"/>
              <a:t>7. Přivážel &lt;</a:t>
            </a:r>
            <a:r>
              <a:rPr lang="cs-CZ" b="1" dirty="0"/>
              <a:t>cestující</a:t>
            </a:r>
            <a:r>
              <a:rPr lang="cs-CZ" dirty="0"/>
              <a:t>&gt;   z Rotterdamu. </a:t>
            </a:r>
          </a:p>
          <a:p>
            <a:r>
              <a:rPr lang="cs-CZ" dirty="0"/>
              <a:t>8. Zralá žena &lt;</a:t>
            </a:r>
            <a:r>
              <a:rPr lang="cs-CZ" b="1" dirty="0"/>
              <a:t>cestující</a:t>
            </a:r>
            <a:r>
              <a:rPr lang="cs-CZ" dirty="0"/>
              <a:t>&gt;  s mladíkem přibližně o polovinu mladším</a:t>
            </a:r>
          </a:p>
        </p:txBody>
      </p:sp>
    </p:spTree>
    <p:extLst>
      <p:ext uri="{BB962C8B-B14F-4D97-AF65-F5344CB8AC3E}">
        <p14:creationId xmlns:p14="http://schemas.microsoft.com/office/powerpoint/2010/main" val="2385881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Vyber řádky s klíčovým slovem, jímž je adjektivizovaný přechodník transponovaný do substantiva	</a:t>
            </a:r>
          </a:p>
          <a:p>
            <a:pPr lvl="0"/>
            <a:r>
              <a:rPr lang="cs-CZ" dirty="0" smtClean="0"/>
              <a:t>1. u nového letiště, určeného pro </a:t>
            </a:r>
            <a:r>
              <a:rPr lang="cs-CZ" dirty="0" smtClean="0">
                <a:solidFill>
                  <a:srgbClr val="00B050"/>
                </a:solidFill>
              </a:rPr>
              <a:t>&lt;</a:t>
            </a:r>
            <a:r>
              <a:rPr lang="cs-CZ" b="1" dirty="0" smtClean="0">
                <a:solidFill>
                  <a:srgbClr val="00B050"/>
                </a:solidFill>
              </a:rPr>
              <a:t>cestující</a:t>
            </a:r>
            <a:r>
              <a:rPr lang="cs-CZ" dirty="0" smtClean="0">
                <a:solidFill>
                  <a:srgbClr val="00B050"/>
                </a:solidFill>
              </a:rPr>
              <a:t>&gt;   </a:t>
            </a:r>
            <a:r>
              <a:rPr lang="cs-CZ" dirty="0" smtClean="0"/>
              <a:t>ze zdejšího trojměstí </a:t>
            </a:r>
          </a:p>
          <a:p>
            <a:r>
              <a:rPr lang="cs-CZ" dirty="0" smtClean="0"/>
              <a:t>2. zahynulo šest teroristů a dva </a:t>
            </a:r>
            <a:r>
              <a:rPr lang="cs-CZ" dirty="0" smtClean="0">
                <a:solidFill>
                  <a:srgbClr val="00B050"/>
                </a:solidFill>
              </a:rPr>
              <a:t>&lt;</a:t>
            </a:r>
            <a:r>
              <a:rPr lang="cs-CZ" b="1" dirty="0" smtClean="0">
                <a:solidFill>
                  <a:srgbClr val="00B050"/>
                </a:solidFill>
              </a:rPr>
              <a:t>cestující</a:t>
            </a:r>
            <a:r>
              <a:rPr lang="cs-CZ" dirty="0" smtClean="0">
                <a:solidFill>
                  <a:srgbClr val="00B050"/>
                </a:solidFill>
              </a:rPr>
              <a:t>&gt;  </a:t>
            </a:r>
            <a:r>
              <a:rPr lang="cs-CZ" dirty="0" smtClean="0"/>
              <a:t>z vlaku </a:t>
            </a:r>
          </a:p>
          <a:p>
            <a:r>
              <a:rPr lang="cs-CZ" dirty="0" smtClean="0"/>
              <a:t>3. Jistý pán a dáma, &lt;</a:t>
            </a:r>
            <a:r>
              <a:rPr lang="cs-CZ" b="1" dirty="0" smtClean="0"/>
              <a:t>cestující</a:t>
            </a:r>
            <a:r>
              <a:rPr lang="cs-CZ" dirty="0" smtClean="0"/>
              <a:t>&gt;   z  </a:t>
            </a:r>
            <a:r>
              <a:rPr lang="cs-CZ" dirty="0" err="1" smtClean="0"/>
              <a:t>Tunbridge</a:t>
            </a:r>
            <a:r>
              <a:rPr lang="cs-CZ" dirty="0" smtClean="0"/>
              <a:t> </a:t>
            </a:r>
          </a:p>
          <a:p>
            <a:r>
              <a:rPr lang="cs-CZ" dirty="0" smtClean="0"/>
              <a:t>4. Nesnášel je o nic víc než omezené </a:t>
            </a:r>
            <a:r>
              <a:rPr lang="cs-CZ" dirty="0" smtClean="0">
                <a:solidFill>
                  <a:srgbClr val="00B050"/>
                </a:solidFill>
              </a:rPr>
              <a:t>&lt;</a:t>
            </a:r>
            <a:r>
              <a:rPr lang="cs-CZ" b="1" dirty="0" smtClean="0">
                <a:solidFill>
                  <a:srgbClr val="00B050"/>
                </a:solidFill>
              </a:rPr>
              <a:t>cestující</a:t>
            </a:r>
            <a:r>
              <a:rPr lang="cs-CZ" dirty="0" smtClean="0">
                <a:solidFill>
                  <a:srgbClr val="00B050"/>
                </a:solidFill>
              </a:rPr>
              <a:t>&gt;  </a:t>
            </a:r>
            <a:r>
              <a:rPr lang="cs-CZ" dirty="0" smtClean="0"/>
              <a:t>z kabin první třídy </a:t>
            </a:r>
          </a:p>
          <a:p>
            <a:r>
              <a:rPr lang="cs-CZ" dirty="0" smtClean="0"/>
              <a:t>5. Jákob, &lt;</a:t>
            </a:r>
            <a:r>
              <a:rPr lang="cs-CZ" b="1" dirty="0" smtClean="0"/>
              <a:t>cestující</a:t>
            </a:r>
            <a:r>
              <a:rPr lang="cs-CZ" dirty="0" smtClean="0"/>
              <a:t>&gt;   ze Svaté země do Polska tureckým územím</a:t>
            </a:r>
          </a:p>
          <a:p>
            <a:r>
              <a:rPr lang="cs-CZ" dirty="0" smtClean="0"/>
              <a:t>6. Vezl náklad strojních dílů a několik </a:t>
            </a:r>
            <a:r>
              <a:rPr lang="cs-CZ" dirty="0" smtClean="0">
                <a:solidFill>
                  <a:srgbClr val="00B050"/>
                </a:solidFill>
              </a:rPr>
              <a:t>&lt;</a:t>
            </a:r>
            <a:r>
              <a:rPr lang="cs-CZ" b="1" dirty="0" smtClean="0">
                <a:solidFill>
                  <a:srgbClr val="00B050"/>
                </a:solidFill>
              </a:rPr>
              <a:t>cestujících</a:t>
            </a:r>
            <a:r>
              <a:rPr lang="cs-CZ" dirty="0" smtClean="0">
                <a:solidFill>
                  <a:srgbClr val="00B050"/>
                </a:solidFill>
              </a:rPr>
              <a:t>&gt;  </a:t>
            </a:r>
            <a:r>
              <a:rPr lang="cs-CZ" dirty="0" smtClean="0"/>
              <a:t>z Hamburku. </a:t>
            </a:r>
          </a:p>
          <a:p>
            <a:r>
              <a:rPr lang="cs-CZ" dirty="0" smtClean="0"/>
              <a:t>7. Přivážel </a:t>
            </a:r>
            <a:r>
              <a:rPr lang="cs-CZ" dirty="0" smtClean="0">
                <a:solidFill>
                  <a:srgbClr val="00B050"/>
                </a:solidFill>
              </a:rPr>
              <a:t>&lt;</a:t>
            </a:r>
            <a:r>
              <a:rPr lang="cs-CZ" b="1" dirty="0" smtClean="0">
                <a:solidFill>
                  <a:srgbClr val="00B050"/>
                </a:solidFill>
              </a:rPr>
              <a:t>cestující</a:t>
            </a:r>
            <a:r>
              <a:rPr lang="cs-CZ" dirty="0" smtClean="0">
                <a:solidFill>
                  <a:srgbClr val="00B050"/>
                </a:solidFill>
              </a:rPr>
              <a:t>&gt;   </a:t>
            </a:r>
            <a:r>
              <a:rPr lang="cs-CZ" dirty="0" smtClean="0"/>
              <a:t>z Rotterdamu. </a:t>
            </a:r>
          </a:p>
          <a:p>
            <a:r>
              <a:rPr lang="cs-CZ" dirty="0" smtClean="0"/>
              <a:t>8. Zralá žena &lt;</a:t>
            </a:r>
            <a:r>
              <a:rPr lang="cs-CZ" b="1" dirty="0" smtClean="0"/>
              <a:t>cestující</a:t>
            </a:r>
            <a:r>
              <a:rPr lang="cs-CZ" dirty="0" smtClean="0"/>
              <a:t>&gt;  s mladíkem přibližně o polovinu mladším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114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546</Words>
  <Application>Microsoft Office PowerPoint</Application>
  <PresentationFormat>Širokoúhlá obrazovka</PresentationFormat>
  <Paragraphs>198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Courier New</vt:lpstr>
      <vt:lpstr>Times New Roman</vt:lpstr>
      <vt:lpstr>Motiv Office</vt:lpstr>
      <vt:lpstr>CJA009</vt:lpstr>
      <vt:lpstr>Adjektiva ze sloves (transpozice)</vt:lpstr>
      <vt:lpstr>ŘEŠENÍ</vt:lpstr>
      <vt:lpstr>Adjektiva ze sloves (transpozice)</vt:lpstr>
      <vt:lpstr>ŘEŠENÍ</vt:lpstr>
      <vt:lpstr>Adjektiva ze sloves (transpozice)</vt:lpstr>
      <vt:lpstr>ŘEŠENÍ</vt:lpstr>
      <vt:lpstr>Adjektiva ze sloves (transpozice)</vt:lpstr>
      <vt:lpstr>Prezentace aplikace PowerPoint</vt:lpstr>
      <vt:lpstr>Substantivizovaná adjektiva (mutace)</vt:lpstr>
      <vt:lpstr>ŘEŠENÍ</vt:lpstr>
      <vt:lpstr>Adjektiva ze substantiv (mutace)</vt:lpstr>
      <vt:lpstr>ŘEŠENÍ</vt:lpstr>
      <vt:lpstr>Adjektiva ze substantiv (mutace)</vt:lpstr>
      <vt:lpstr>ŘEŠENÍ</vt:lpstr>
      <vt:lpstr>Adjektiva z adjektiv (modifikace)</vt:lpstr>
      <vt:lpstr>ŘEŠENÍ</vt:lpstr>
      <vt:lpstr>Adjektiva z adjektiv (modifikace)</vt:lpstr>
      <vt:lpstr>ŘEŠENÍ</vt:lpstr>
      <vt:lpstr>Adverbia z adverbií (modifikace)</vt:lpstr>
      <vt:lpstr>ŘEŠENÍ</vt:lpstr>
      <vt:lpstr>Homonymie kořenů</vt:lpstr>
      <vt:lpstr>ŘEŠENÍ</vt:lpstr>
      <vt:lpstr>voláč</vt:lpstr>
      <vt:lpstr>voláč</vt:lpstr>
      <vt:lpstr>Smícháč</vt:lpstr>
      <vt:lpstr>Modifikace negativním prefixem ne-</vt:lpstr>
      <vt:lpstr>ŘEŠENÍ</vt:lpstr>
      <vt:lpstr>Genitiv záporový</vt:lpstr>
      <vt:lpstr>ŘEŠENÍ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CJA009</dc:title>
  <dc:creator>petr</dc:creator>
  <cp:lastModifiedBy>petr</cp:lastModifiedBy>
  <cp:revision>8</cp:revision>
  <dcterms:created xsi:type="dcterms:W3CDTF">2019-10-18T12:05:24Z</dcterms:created>
  <dcterms:modified xsi:type="dcterms:W3CDTF">2019-10-18T12:59:29Z</dcterms:modified>
</cp:coreProperties>
</file>