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974">
          <p15:clr>
            <a:srgbClr val="A4A3A4"/>
          </p15:clr>
        </p15:guide>
        <p15:guide id="2" pos="2880">
          <p15:clr>
            <a:srgbClr val="A4A3A4"/>
          </p15:clr>
        </p15:guide>
        <p15:guide id="3" pos="129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60" d="100"/>
          <a:sy n="160" d="100"/>
        </p:scale>
        <p:origin x="240" y="168"/>
      </p:cViewPr>
      <p:guideLst>
        <p:guide orient="horz" pos="1974"/>
        <p:guide pos="2880"/>
        <p:guide pos="1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0f46c9d4_1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620f46c9d4_1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621985e8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621985e8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620f46c9d4_1_1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620f46c9d4_1_1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620f46c9d4_1_1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620f46c9d4_1_1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620f46c9d4_1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620f46c9d4_1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20f46c9d4_1_4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620f46c9d4_1_4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620f46c9d4_1_4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620f46c9d4_1_4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620f46c9d4_1_20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620f46c9d4_1_20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62114abbcd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62114abbcd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620f46c9d4_1_2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620f46c9d4_1_2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20f46c9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20f46c9d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21985e8e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621985e8e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21985e8e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621985e8e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20f46c9d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20f46c9d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620f46c9d4_1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620f46c9d4_1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620f46c9d4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620f46c9d4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20f46c9d4_1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620f46c9d4_1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620f46c9d4_1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620f46c9d4_1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20f46c9d4_1_7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20f46c9d4_1_7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620f46c9d4_1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620f46c9d4_1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5" name="Google Shape;105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0" name="Google Shape;120;p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1" name="Google Shape;121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4" name="Google Shape;124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8" name="Google Shape;128;p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33" name="Google Shape;133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6" name="Google Shape;136;p3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B7B7B7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B7B7B7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skell.sketchengine.eu/#home?lang=en" TargetMode="External"/><Relationship Id="rId3" Type="http://schemas.openxmlformats.org/officeDocument/2006/relationships/hyperlink" Target="https://www.learnercorpusassociation.org/" TargetMode="External"/><Relationship Id="rId7" Type="http://schemas.openxmlformats.org/officeDocument/2006/relationships/hyperlink" Target="https://www.korpus.cz/proskoly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merlin-platform.eu/" TargetMode="External"/><Relationship Id="rId5" Type="http://schemas.openxmlformats.org/officeDocument/2006/relationships/hyperlink" Target="http://chrup.ff.cuni.cz/About.aspx" TargetMode="External"/><Relationship Id="rId4" Type="http://schemas.openxmlformats.org/officeDocument/2006/relationships/hyperlink" Target="http://akces.ff.cuni.cz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rgbClr val="0D0D0D"/>
                </a:solidFill>
              </a:rPr>
              <a:t>Úvod do výuky češtiny jako</a:t>
            </a:r>
            <a:endParaRPr sz="2700">
              <a:solidFill>
                <a:srgbClr val="0D0D0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rgbClr val="0D0D0D"/>
                </a:solidFill>
              </a:rPr>
              <a:t>druhého/cizího jazyka</a:t>
            </a:r>
            <a:endParaRPr sz="2700">
              <a:solidFill>
                <a:srgbClr val="0D0D0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00">
              <a:solidFill>
                <a:srgbClr val="0D0D0D"/>
              </a:solidFill>
            </a:endParaRPr>
          </a:p>
        </p:txBody>
      </p:sp>
      <p:sp>
        <p:nvSpPr>
          <p:cNvPr id="145" name="Google Shape;145;p3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2289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Barbora</a:t>
            </a:r>
            <a:r>
              <a:rPr lang="en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" sz="1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Hrabalová</a:t>
            </a:r>
            <a:endParaRPr sz="1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1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Přednáška</a:t>
            </a:r>
            <a:r>
              <a:rPr lang="en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4</a:t>
            </a:r>
            <a:endParaRPr sz="1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10" name="Google Shape;210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5194" y="0"/>
            <a:ext cx="683361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Pozitiva žákovských korpusů</a:t>
            </a:r>
            <a:endParaRPr/>
          </a:p>
        </p:txBody>
      </p:sp>
      <p:sp>
        <p:nvSpPr>
          <p:cNvPr id="216" name="Google Shape;216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zpřístupnění dat pro analýzu žákovského jazyka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nový nástroj pro výzkum procesů osvojování druhého/cizího jazyka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napomáhají rozvoji korpusových nástrojů (např. pro automatickou chybovou analýzu)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mají široké využití pro tvorbu výukových a studijních materiálů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Ukázka využití informací z ŽK ve studentském slovníku nakladatelství Longman</a:t>
            </a:r>
            <a:endParaRPr sz="1800"/>
          </a:p>
        </p:txBody>
      </p:sp>
      <p:sp>
        <p:nvSpPr>
          <p:cNvPr id="222" name="Google Shape;222;p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23" name="Google Shape;223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6913" y="1809750"/>
            <a:ext cx="521017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Využití ŽK v učebnicích z nakladatelství Cambridge University Press</a:t>
            </a:r>
            <a:endParaRPr sz="1800"/>
          </a:p>
        </p:txBody>
      </p:sp>
      <p:sp>
        <p:nvSpPr>
          <p:cNvPr id="229" name="Google Shape;229;p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30" name="Google Shape;230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4325" y="1659978"/>
            <a:ext cx="5531900" cy="22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Negativa žákovských korpusů</a:t>
            </a:r>
            <a:endParaRPr/>
          </a:p>
        </p:txBody>
      </p:sp>
      <p:sp>
        <p:nvSpPr>
          <p:cNvPr id="236" name="Google Shape;236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sběr dat je velmi složitý a časově náročný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je velmi složité dosáhnout vyváženosti dat a vytvářet analýzy s obecnou platností (například v korpusu CzeSL převažují data od rusky mluvících studentů)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strategie vyhýbání se (angl. avoidance)- není možné získat veškerá možná data, jelikož se uživatelé mohou cíleně vyhýbat jevům, u nichž si nejsou jisti jejich užitím (např. gramatikou, výslovností atd.)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sledujeme pouze produktivní dovednosti, receptivní dovednosti zůstávají upozadněny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Učebnicové korpusy </a:t>
            </a:r>
            <a:endParaRPr/>
          </a:p>
        </p:txBody>
      </p:sp>
      <p:sp>
        <p:nvSpPr>
          <p:cNvPr id="242" name="Google Shape;242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začínají vznikat po roce 2000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Ute Römer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doplňují klasické analýzy učebnic, která se zaměřuje na různé aspekty tvorby učebnic (strukturování, design, zastoupení jazykových dovedností, funkce didaktických ilustrací atd. 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zájem o jazyk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Jaký je jazyk instrukcí?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Jaká jsou specifika učebnicového jazyka?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Jaká slovní zásoba je používána? Jaká je nadužívána/podužívána?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stereotypizace  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Učko1, Učko2</a:t>
            </a:r>
            <a:endParaRPr/>
          </a:p>
        </p:txBody>
      </p:sp>
      <p:sp>
        <p:nvSpPr>
          <p:cNvPr id="248" name="Google Shape;248;p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projekt korpusu učebnic češtiny pro cizince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autorkou je  Mgr. Pavlína Vališová (Meta, o.p.s)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neveřejný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kompilován a uložen ve Sketch Engine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18 učebnic pro úrovně A1-B1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obsahuje modelové věty, přepisy nahrávek, delší texty ze cvičení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aktuální velikost je 100 tisíc slov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55" name="Google Shape;255;p53"/>
          <p:cNvSpPr/>
          <p:nvPr/>
        </p:nvSpPr>
        <p:spPr>
          <a:xfrm>
            <a:off x="2243925" y="1766250"/>
            <a:ext cx="2103900" cy="161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Korpusy pro výuku</a:t>
            </a:r>
            <a:endParaRPr/>
          </a:p>
        </p:txBody>
      </p:sp>
      <p:sp>
        <p:nvSpPr>
          <p:cNvPr id="256" name="Google Shape;256;p53"/>
          <p:cNvSpPr/>
          <p:nvPr/>
        </p:nvSpPr>
        <p:spPr>
          <a:xfrm>
            <a:off x="4991325" y="1766250"/>
            <a:ext cx="2103900" cy="161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Korpusy z výuky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Korpusy pro výuku</a:t>
            </a:r>
            <a:endParaRPr/>
          </a:p>
        </p:txBody>
      </p:sp>
      <p:sp>
        <p:nvSpPr>
          <p:cNvPr id="262" name="Google Shape;262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nepřímé využití  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zdroj pro frekvenční analýzy, zdroj pro tvorbu výukových materiálů, zdroj pro jazykové plánování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projekty, které využívají ČNK - Česky krok za krokem (2016, L. Holá), aplikace Ten Ta To (2015), Česká čítanka (2012, I. Kořánová)  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přímé využití 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studenti používají korpusy nebo data z korpusů přímo ve výuce (přístup DDL)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projekt Korpusy pro školy - repozitář cvičení, popularizace korpusu ze strany ÚČNK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nástroj vystavěný podle zásad DDL - Sketch Engine for  Language Learning   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Driven Learning</a:t>
            </a:r>
            <a:endParaRPr/>
          </a:p>
        </p:txBody>
      </p:sp>
      <p:sp>
        <p:nvSpPr>
          <p:cNvPr id="268" name="Google Shape;268;p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přístup ve výuce cizích jazyků, který je založený na předpokladu, že student potřebuje autentická data = korpus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podporuje induktivní přístup (student hledá v datech,vybraná data klasifikuje a tvoří vlastní generalizace) 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další podobné přístupy: corpus-based teaching, computer-assisted language learning …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Tim Johns (1991), Ute Römer, Alex Boulton, James Thomas, Pavlína Vališová, Adrian Zasina …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korpus může být využíván pro výuku L1 i L2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dvě varianty </a:t>
            </a:r>
            <a:endParaRPr/>
          </a:p>
          <a:p>
            <a:pPr marL="2743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hands on (student pracuje přímo v korpusu)</a:t>
            </a:r>
            <a:endParaRPr/>
          </a:p>
          <a:p>
            <a:pPr marL="2743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hands off (student dostává materiály od učitele)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Termíny a klíčová slova</a:t>
            </a:r>
            <a:endParaRPr/>
          </a:p>
        </p:txBody>
      </p:sp>
      <p:sp>
        <p:nvSpPr>
          <p:cNvPr id="151" name="Google Shape;151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korpus (obecný X speciální)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L1 / L2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SERR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jazykový input/output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jazykový transfer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kognáty a falešní přátelé 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mezijazyk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DDL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Odkazy</a:t>
            </a:r>
            <a:endParaRPr/>
          </a:p>
        </p:txBody>
      </p:sp>
      <p:sp>
        <p:nvSpPr>
          <p:cNvPr id="274" name="Google Shape;274;p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Learner Corpus Association </a:t>
            </a:r>
            <a:r>
              <a:rPr lang="en" sz="1400" u="sng">
                <a:solidFill>
                  <a:schemeClr val="hlink"/>
                </a:solidFill>
                <a:hlinkClick r:id="rId3"/>
              </a:rPr>
              <a:t>https://www.learnercorpusassociation.org/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Projekt AKCES</a:t>
            </a:r>
            <a:r>
              <a:rPr lang="en" sz="1400" u="sng">
                <a:solidFill>
                  <a:schemeClr val="hlink"/>
                </a:solidFill>
              </a:rPr>
              <a:t> </a:t>
            </a:r>
            <a:r>
              <a:rPr lang="en" sz="1400" u="sng">
                <a:solidFill>
                  <a:schemeClr val="hlink"/>
                </a:solidFill>
                <a:hlinkClick r:id="rId4"/>
              </a:rPr>
              <a:t>http://akces.ff.cuni.cz/</a:t>
            </a:r>
            <a:endParaRPr sz="1400" u="sng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Databáze CHRUP </a:t>
            </a:r>
            <a:r>
              <a:rPr lang="en" sz="1400" u="sng">
                <a:solidFill>
                  <a:schemeClr val="hlink"/>
                </a:solidFill>
                <a:hlinkClick r:id="rId5"/>
              </a:rPr>
              <a:t>http://chrup.ff.cuni.cz/About.aspx</a:t>
            </a:r>
            <a:endParaRPr sz="1400" u="sng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Mezinárodní žákovský korpus MERLIN </a:t>
            </a:r>
            <a:r>
              <a:rPr lang="en" sz="1400" u="sng">
                <a:solidFill>
                  <a:schemeClr val="hlink"/>
                </a:solidFill>
                <a:hlinkClick r:id="rId6"/>
              </a:rPr>
              <a:t>https://merlin-platform.eu/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Projekt Korpusy pro školy</a:t>
            </a:r>
            <a:r>
              <a:rPr lang="en" sz="1400" u="sng">
                <a:solidFill>
                  <a:schemeClr val="hlink"/>
                </a:solidFill>
              </a:rPr>
              <a:t> </a:t>
            </a:r>
            <a:r>
              <a:rPr lang="en" sz="1400" u="sng">
                <a:solidFill>
                  <a:schemeClr val="hlink"/>
                </a:solidFill>
                <a:hlinkClick r:id="rId7"/>
              </a:rPr>
              <a:t>https://www.korpus.cz/proskoly</a:t>
            </a:r>
            <a:endParaRPr sz="1400" u="sng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SKELL </a:t>
            </a:r>
            <a:r>
              <a:rPr lang="en" sz="1400" u="sng">
                <a:solidFill>
                  <a:schemeClr val="hlink"/>
                </a:solidFill>
              </a:rPr>
              <a:t> </a:t>
            </a:r>
            <a:r>
              <a:rPr lang="en" sz="1400" u="sng">
                <a:solidFill>
                  <a:schemeClr val="hlink"/>
                </a:solidFill>
                <a:hlinkClick r:id="rId8"/>
              </a:rPr>
              <a:t>https://skell.sketchengine.eu/#home?lang=en</a:t>
            </a:r>
            <a:endParaRPr sz="1400" u="sng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Literatura</a:t>
            </a:r>
            <a:endParaRPr/>
          </a:p>
        </p:txBody>
      </p:sp>
      <p:sp>
        <p:nvSpPr>
          <p:cNvPr id="280" name="Google Shape;280;p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ŠEBESTA, Karel. </a:t>
            </a:r>
            <a:r>
              <a:rPr lang="en" sz="1200" i="1"/>
              <a:t>Vyučování cizího jazyka: terminologický slovník</a:t>
            </a:r>
            <a:r>
              <a:rPr lang="en" sz="1200"/>
              <a:t>. Praha: Filozofická fakulta Univerzity Karlovy, 2017.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ŠEBESTA, Karel. </a:t>
            </a:r>
            <a:r>
              <a:rPr lang="en" sz="1200" i="1"/>
              <a:t>Druhý a cizí jazyk: osvojování a vyučování: terminologický slovník.</a:t>
            </a:r>
            <a:r>
              <a:rPr lang="en" sz="1200"/>
              <a:t> Praha: Filozofická fakulta Univerzity Karlovy, 2014.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ŠORMOVÁ, K., ŠEBESTA K. a kol. </a:t>
            </a:r>
            <a:r>
              <a:rPr lang="en" sz="1200" i="1"/>
              <a:t>Korpusy v jazykovém vyučování.</a:t>
            </a:r>
            <a:r>
              <a:rPr lang="en" sz="1200"/>
              <a:t> Praha: Filozofická fakulta Univerzity Karlovy, 2019.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ŠTINDLOVÁ, Barbora. </a:t>
            </a:r>
            <a:r>
              <a:rPr lang="en" sz="1200" i="1"/>
              <a:t>Žákovský korpus češtiny a evaluace jeho chybové anotace</a:t>
            </a:r>
            <a:r>
              <a:rPr lang="en" sz="1200"/>
              <a:t>. Vydání první. V Praze: Filozofická fakulta Univerzity Karlovy, 2013.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Computer learner corpora, second language acquisition, and foreign language teaching. Edited by Sylviane Granger - Joseph Hung - Stephanie Petch-Tyson. Amsterdam: John Benjamins, 2002.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JOHNS, T. Should you be persuaded. Two samples of data-driven learning materials. Classroom Concordancing: ELR Journal, 4, s. 1–16, 1991.</a:t>
            </a:r>
            <a:endParaRPr sz="1200">
              <a:solidFill>
                <a:srgbClr val="0A0A0A"/>
              </a:solidFill>
              <a:highlight>
                <a:srgbClr val="F7F8FC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>
              <a:solidFill>
                <a:srgbClr val="0A0A0A"/>
              </a:solidFill>
              <a:highlight>
                <a:srgbClr val="F7F8FC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>
              <a:solidFill>
                <a:srgbClr val="0A0A0A"/>
              </a:solidFill>
              <a:highlight>
                <a:srgbClr val="F7F8FC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58" name="Google Shape;158;p39"/>
          <p:cNvSpPr/>
          <p:nvPr/>
        </p:nvSpPr>
        <p:spPr>
          <a:xfrm>
            <a:off x="2243925" y="1766250"/>
            <a:ext cx="2103900" cy="161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Korpusy pro výuku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(obecné korpusy)</a:t>
            </a:r>
            <a:endParaRPr/>
          </a:p>
        </p:txBody>
      </p:sp>
      <p:sp>
        <p:nvSpPr>
          <p:cNvPr id="159" name="Google Shape;159;p39"/>
          <p:cNvSpPr/>
          <p:nvPr/>
        </p:nvSpPr>
        <p:spPr>
          <a:xfrm>
            <a:off x="4991325" y="1766250"/>
            <a:ext cx="2103900" cy="161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Korpusy z výuky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(speciální korpusy)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40"/>
          <p:cNvSpPr txBox="1">
            <a:spLocks noGrp="1"/>
          </p:cNvSpPr>
          <p:nvPr>
            <p:ph type="body" idx="1"/>
          </p:nvPr>
        </p:nvSpPr>
        <p:spPr>
          <a:xfrm>
            <a:off x="436300" y="11171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66" name="Google Shape;166;p40"/>
          <p:cNvSpPr/>
          <p:nvPr/>
        </p:nvSpPr>
        <p:spPr>
          <a:xfrm>
            <a:off x="599575" y="1677975"/>
            <a:ext cx="2103900" cy="161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Korpusy z výuky</a:t>
            </a:r>
            <a:endParaRPr/>
          </a:p>
        </p:txBody>
      </p:sp>
      <p:cxnSp>
        <p:nvCxnSpPr>
          <p:cNvPr id="167" name="Google Shape;167;p40"/>
          <p:cNvCxnSpPr>
            <a:stCxn id="166" idx="3"/>
          </p:cNvCxnSpPr>
          <p:nvPr/>
        </p:nvCxnSpPr>
        <p:spPr>
          <a:xfrm rot="10800000" flipH="1">
            <a:off x="2703475" y="1684575"/>
            <a:ext cx="2850900" cy="7989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8" name="Google Shape;168;p40"/>
          <p:cNvSpPr/>
          <p:nvPr/>
        </p:nvSpPr>
        <p:spPr>
          <a:xfrm>
            <a:off x="5546925" y="1471225"/>
            <a:ext cx="1390200" cy="765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Žákovské korpusy</a:t>
            </a:r>
            <a:endParaRPr/>
          </a:p>
        </p:txBody>
      </p:sp>
      <p:sp>
        <p:nvSpPr>
          <p:cNvPr id="169" name="Google Shape;169;p40"/>
          <p:cNvSpPr/>
          <p:nvPr/>
        </p:nvSpPr>
        <p:spPr>
          <a:xfrm>
            <a:off x="5589000" y="2523975"/>
            <a:ext cx="1390200" cy="765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Učebnicové korpusy</a:t>
            </a:r>
            <a:endParaRPr/>
          </a:p>
        </p:txBody>
      </p:sp>
      <p:sp>
        <p:nvSpPr>
          <p:cNvPr id="170" name="Google Shape;170;p40"/>
          <p:cNvSpPr/>
          <p:nvPr/>
        </p:nvSpPr>
        <p:spPr>
          <a:xfrm>
            <a:off x="5589000" y="3576725"/>
            <a:ext cx="1390200" cy="765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Jiné (TTT, nonverbální komunikace)</a:t>
            </a:r>
            <a:endParaRPr/>
          </a:p>
        </p:txBody>
      </p:sp>
      <p:cxnSp>
        <p:nvCxnSpPr>
          <p:cNvPr id="171" name="Google Shape;171;p40"/>
          <p:cNvCxnSpPr>
            <a:stCxn id="166" idx="3"/>
            <a:endCxn id="169" idx="1"/>
          </p:cNvCxnSpPr>
          <p:nvPr/>
        </p:nvCxnSpPr>
        <p:spPr>
          <a:xfrm>
            <a:off x="2703475" y="2483475"/>
            <a:ext cx="2885400" cy="423000"/>
          </a:xfrm>
          <a:prstGeom prst="curvedConnector3">
            <a:avLst>
              <a:gd name="adj1" fmla="val 5000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2" name="Google Shape;172;p40"/>
          <p:cNvCxnSpPr>
            <a:stCxn id="166" idx="3"/>
            <a:endCxn id="170" idx="1"/>
          </p:cNvCxnSpPr>
          <p:nvPr/>
        </p:nvCxnSpPr>
        <p:spPr>
          <a:xfrm>
            <a:off x="2703475" y="2483475"/>
            <a:ext cx="2885400" cy="1475700"/>
          </a:xfrm>
          <a:prstGeom prst="curvedConnector3">
            <a:avLst>
              <a:gd name="adj1" fmla="val 5000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Žákovské korpusy  </a:t>
            </a:r>
            <a:endParaRPr/>
          </a:p>
        </p:txBody>
      </p:sp>
      <p:sp>
        <p:nvSpPr>
          <p:cNvPr id="178" name="Google Shape;178;p41"/>
          <p:cNvSpPr txBox="1">
            <a:spLocks noGrp="1"/>
          </p:cNvSpPr>
          <p:nvPr>
            <p:ph type="body" idx="1"/>
          </p:nvPr>
        </p:nvSpPr>
        <p:spPr>
          <a:xfrm>
            <a:off x="311700" y="11671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žák jako ekvivalent k anglickému “learner” = learner corpus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90. léta 20. století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podtyp akvizičních korpusů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klasifikace: </a:t>
            </a:r>
            <a:endParaRPr/>
          </a:p>
          <a:p>
            <a:pPr marL="2743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čas sběru = synchronní X sběrné (longitudinální)</a:t>
            </a:r>
            <a:endParaRPr/>
          </a:p>
          <a:p>
            <a:pPr marL="2743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data = L1, tasks, úroveň</a:t>
            </a:r>
            <a:endParaRPr/>
          </a:p>
          <a:p>
            <a:pPr marL="2743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přístup = komerční X nekomerční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specifické parametry budování korpusu (data, velikost, autentičnost, metadata, anotace)  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výzkum: kontrastivní analýza, chybová analýza, teorie mezijazyka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Jak probíhá osvojování druhého/cizího jazyka?</a:t>
            </a:r>
            <a:endParaRPr/>
          </a:p>
        </p:txBody>
      </p:sp>
      <p:sp>
        <p:nvSpPr>
          <p:cNvPr id="184" name="Google Shape;184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L. Selinker (70. léta 20. století ) = autor teorie mezijazyka (v originále interlanguage)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mezijazyk je svébytný jazykový útvar, proměnlivý a dynamický systém, který obsahuje řadu nestandardních prvků</a:t>
            </a:r>
            <a:endParaRPr/>
          </a:p>
          <a:p>
            <a:pPr marL="2743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míšení kódů</a:t>
            </a:r>
            <a:endParaRPr/>
          </a:p>
          <a:p>
            <a:pPr marL="2743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chyby</a:t>
            </a:r>
            <a:endParaRPr/>
          </a:p>
          <a:p>
            <a:pPr marL="2743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jazykový transfer, pozitivní (kognáty) a negativní (false friends)</a:t>
            </a:r>
            <a:endParaRPr/>
          </a:p>
          <a:p>
            <a:pPr marL="2743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naučené fráze versus improvizace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Výzkum je zaměřen na popis procesů a utváření mezijazyka či mimojazykové vlivy  (např. věk).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3"/>
          <p:cNvSpPr txBox="1">
            <a:spLocks noGrp="1"/>
          </p:cNvSpPr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Žákovské korpusy u nás </a:t>
            </a:r>
            <a:endParaRPr/>
          </a:p>
        </p:txBody>
      </p:sp>
      <p:sp>
        <p:nvSpPr>
          <p:cNvPr id="190" name="Google Shape;190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167 žákovských korpusů ve světě (květen 2018, Learner corpus association)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projekt AKCES (2005)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➜"/>
            </a:pPr>
            <a:r>
              <a:rPr lang="en"/>
              <a:t>Ústav českého jazyka a teorie komunikace FF UK + další pracoviště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➜"/>
            </a:pPr>
            <a:r>
              <a:rPr lang="en"/>
              <a:t>prof. PhDr. Karel Šebesta, CSc.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➜"/>
            </a:pPr>
            <a:r>
              <a:rPr lang="en"/>
              <a:t>osvojování češtiny jako L1 i L2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➜"/>
            </a:pPr>
            <a:r>
              <a:rPr lang="en"/>
              <a:t>žákovský korpus češtiny jako cizího jazyka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databáze CHRUP (2013)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➜"/>
            </a:pPr>
            <a:r>
              <a:rPr lang="en"/>
              <a:t>prof. Ph.Dr. Hana Gladkova, CSc., FF UK 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➜"/>
            </a:pPr>
            <a:r>
              <a:rPr lang="en"/>
              <a:t>didaktický cíl: specifika osvojování L2, který je blízký L1</a:t>
            </a:r>
            <a:endParaRPr sz="1100" u="sng">
              <a:solidFill>
                <a:srgbClr val="333333"/>
              </a:solidFill>
              <a:highlight>
                <a:srgbClr val="EFEEE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mezinárodní žákovský korpus MERLIN (2012)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Žákovský korpus CzeSL - SGT</a:t>
            </a:r>
            <a:endParaRPr/>
          </a:p>
        </p:txBody>
      </p:sp>
      <p:sp>
        <p:nvSpPr>
          <p:cNvPr id="196" name="Google Shape;196;p44"/>
          <p:cNvSpPr txBox="1">
            <a:spLocks noGrp="1"/>
          </p:cNvSpPr>
          <p:nvPr>
            <p:ph type="body" idx="1"/>
          </p:nvPr>
        </p:nvSpPr>
        <p:spPr>
          <a:xfrm>
            <a:off x="311700" y="11671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Czech as a Second Language with Spelling, Grammar and Tags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Alexandr Rosen, Barbora Štindlová, Svatava Škodová, Jirka Hana, Tomáš Jelínek, Vladimír Petkevič a další 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Ústav českého národního korpusu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2014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958 tisíc slov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A1-C1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rozsáhlá metadata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částečná automatická chybová analýza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03" name="Google Shape;203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925" y="186700"/>
            <a:ext cx="7690351" cy="47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1051</Words>
  <Application>Microsoft Macintosh PowerPoint</Application>
  <PresentationFormat>Předvádění na obrazovce (16:9)</PresentationFormat>
  <Paragraphs>125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Verdana</vt:lpstr>
      <vt:lpstr>Simple Light</vt:lpstr>
      <vt:lpstr>Simple Light</vt:lpstr>
      <vt:lpstr>Simple Light</vt:lpstr>
      <vt:lpstr>Úvod do výuky češtiny jako druhého/cizího jazyka </vt:lpstr>
      <vt:lpstr>Termíny a klíčová slova</vt:lpstr>
      <vt:lpstr>Prezentace aplikace PowerPoint</vt:lpstr>
      <vt:lpstr>Prezentace aplikace PowerPoint</vt:lpstr>
      <vt:lpstr>Žákovské korpusy  </vt:lpstr>
      <vt:lpstr>Jak probíhá osvojování druhého/cizího jazyka?</vt:lpstr>
      <vt:lpstr>Žákovské korpusy u nás </vt:lpstr>
      <vt:lpstr>Žákovský korpus CzeSL - SGT</vt:lpstr>
      <vt:lpstr>Prezentace aplikace PowerPoint</vt:lpstr>
      <vt:lpstr>Prezentace aplikace PowerPoint</vt:lpstr>
      <vt:lpstr>Pozitiva žákovských korpusů</vt:lpstr>
      <vt:lpstr>Ukázka využití informací z ŽK ve studentském slovníku nakladatelství Longman</vt:lpstr>
      <vt:lpstr>Využití ŽK v učebnicích z nakladatelství Cambridge University Press</vt:lpstr>
      <vt:lpstr>Negativa žákovských korpusů</vt:lpstr>
      <vt:lpstr>Učebnicové korpusy </vt:lpstr>
      <vt:lpstr>Učko1, Učko2</vt:lpstr>
      <vt:lpstr>Prezentace aplikace PowerPoint</vt:lpstr>
      <vt:lpstr>Korpusy pro výuku</vt:lpstr>
      <vt:lpstr>Data Driven Learning</vt:lpstr>
      <vt:lpstr>Odkazy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 </dc:title>
  <cp:lastModifiedBy>Microsoft Office User</cp:lastModifiedBy>
  <cp:revision>1</cp:revision>
  <dcterms:modified xsi:type="dcterms:W3CDTF">2019-10-09T06:40:39Z</dcterms:modified>
</cp:coreProperties>
</file>