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5" r:id="rId2"/>
    <p:sldId id="395" r:id="rId3"/>
    <p:sldId id="396" r:id="rId4"/>
    <p:sldId id="397" r:id="rId5"/>
    <p:sldId id="409" r:id="rId6"/>
    <p:sldId id="410" r:id="rId7"/>
    <p:sldId id="421" r:id="rId8"/>
    <p:sldId id="414" r:id="rId9"/>
    <p:sldId id="416" r:id="rId10"/>
    <p:sldId id="417" r:id="rId11"/>
    <p:sldId id="422" r:id="rId12"/>
    <p:sldId id="412" r:id="rId13"/>
    <p:sldId id="429" r:id="rId14"/>
    <p:sldId id="398" r:id="rId15"/>
    <p:sldId id="427" r:id="rId16"/>
    <p:sldId id="423" r:id="rId17"/>
    <p:sldId id="424" r:id="rId18"/>
    <p:sldId id="425" r:id="rId19"/>
    <p:sldId id="426" r:id="rId20"/>
    <p:sldId id="42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DUOMO </a:t>
            </a:r>
            <a:r>
              <a:rPr lang="it-IT" dirty="0" err="1"/>
              <a:t>DI</a:t>
            </a:r>
            <a:r>
              <a:rPr lang="it-IT" dirty="0"/>
              <a:t> MODENA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eometriefluide.com/pagina.asp?cat=artebiz&amp;prod=sanvitale-arc-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br>
              <a:rPr lang="cs-CZ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i rampanti_cattedrale gotica - Viollet-le-Duc, Cattedrale di Amiens, Par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809037" cy="52509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404664"/>
            <a:ext cx="244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 GOTICA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itettura_cattedrale_ROMA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5770"/>
            <a:ext cx="9144000" cy="59664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568" y="188640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/>
              <a:t>ARCHITETTURA ROMANICA</a:t>
            </a:r>
            <a:endParaRPr lang="it-IT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itettura romanica pianta inte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3667"/>
            <a:ext cx="5796136" cy="61843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9552" y="260648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 ROMANICA</a:t>
            </a:r>
          </a:p>
        </p:txBody>
      </p:sp>
      <p:pic>
        <p:nvPicPr>
          <p:cNvPr id="4" name="Immagine 3" descr="DUOMO MODENA FACCI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340768"/>
            <a:ext cx="3347864" cy="26642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300192" y="692696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DUOMO </a:t>
            </a:r>
            <a:r>
              <a:rPr lang="it-IT" b="1" dirty="0" err="1"/>
              <a:t>DI</a:t>
            </a:r>
            <a:r>
              <a:rPr lang="it-IT" b="1" dirty="0"/>
              <a:t> MODENA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i_sezione di una chiesa roma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6583"/>
            <a:ext cx="4932040" cy="4364855"/>
          </a:xfrm>
          <a:prstGeom prst="rect">
            <a:avLst/>
          </a:prstGeom>
        </p:spPr>
      </p:pic>
      <p:pic>
        <p:nvPicPr>
          <p:cNvPr id="3" name="Immagine 2" descr="archi_romani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810000" cy="5791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23528" y="620688"/>
            <a:ext cx="465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ARCHITETTURA ROMANICA – ARCHI E VOLTE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_Casa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270"/>
            <a:ext cx="9144000" cy="57254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88640"/>
            <a:ext cx="224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FUTURO SEMPLICE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4293096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- Il futuro semplice ( parlerò</a:t>
            </a:r>
            <a:r>
              <a:rPr lang="it-IT" sz="1400" dirty="0"/>
              <a:t>)  indica un'azione, </a:t>
            </a:r>
            <a:r>
              <a:rPr lang="it-IT" sz="1400" b="1" dirty="0"/>
              <a:t>un evento futuro </a:t>
            </a:r>
            <a:r>
              <a:rPr lang="it-IT" sz="1400" dirty="0"/>
              <a:t>che deve ancora verificarsi:</a:t>
            </a:r>
          </a:p>
          <a:p>
            <a:r>
              <a:rPr lang="it-IT" sz="1400" dirty="0"/>
              <a:t>Da grande </a:t>
            </a:r>
            <a:r>
              <a:rPr lang="it-IT" sz="1400" b="1" dirty="0"/>
              <a:t>farò</a:t>
            </a:r>
            <a:r>
              <a:rPr lang="it-IT" sz="1400" dirty="0"/>
              <a:t> l’artista.</a:t>
            </a:r>
            <a:endParaRPr lang="it-IT" sz="1400" b="1" dirty="0"/>
          </a:p>
          <a:p>
            <a:r>
              <a:rPr lang="it-IT" sz="1400" dirty="0"/>
              <a:t>L' anno prossimo </a:t>
            </a:r>
            <a:r>
              <a:rPr lang="it-IT" sz="1400" b="1" dirty="0"/>
              <a:t>sposerò </a:t>
            </a:r>
            <a:r>
              <a:rPr lang="it-IT" sz="1400" dirty="0"/>
              <a:t>Maria.</a:t>
            </a:r>
          </a:p>
          <a:p>
            <a:r>
              <a:rPr lang="it-IT" sz="1400" b="1" dirty="0"/>
              <a:t>- Il futuro indica una supposizione</a:t>
            </a:r>
            <a:r>
              <a:rPr lang="it-IT" sz="1400" dirty="0"/>
              <a:t>, in questo caso il futuro serve a esprimere un' azione che si vuole presentare in forma dubitativa, non certa, supposta:</a:t>
            </a:r>
          </a:p>
          <a:p>
            <a:r>
              <a:rPr lang="it-IT" sz="1400" b="1" dirty="0"/>
              <a:t>Avrai</a:t>
            </a:r>
            <a:r>
              <a:rPr lang="it-IT" sz="1400" dirty="0"/>
              <a:t> voglia di riposare.</a:t>
            </a:r>
          </a:p>
          <a:p>
            <a:r>
              <a:rPr lang="it-IT" sz="1400" b="1" dirty="0"/>
              <a:t>- Indica un ordine:</a:t>
            </a:r>
          </a:p>
          <a:p>
            <a:r>
              <a:rPr lang="it-IT" sz="1400" b="1" dirty="0"/>
              <a:t>Farai </a:t>
            </a:r>
            <a:r>
              <a:rPr lang="it-IT" sz="1400" dirty="0"/>
              <a:t>quello che dico.</a:t>
            </a:r>
          </a:p>
          <a:p>
            <a:pPr>
              <a:buFontTx/>
              <a:buChar char="-"/>
            </a:pPr>
            <a:r>
              <a:rPr lang="it-IT" sz="1400" b="1" dirty="0"/>
              <a:t>Indica perplessità, incertezza:</a:t>
            </a:r>
          </a:p>
          <a:p>
            <a:pPr>
              <a:buFontTx/>
              <a:buChar char="-"/>
            </a:pPr>
            <a:r>
              <a:rPr lang="it-IT" sz="1400" b="1" dirty="0"/>
              <a:t>Sarà </a:t>
            </a:r>
            <a:r>
              <a:rPr lang="it-IT" sz="1400" dirty="0"/>
              <a:t>come dici, ma non ne sono convinta.</a:t>
            </a:r>
          </a:p>
        </p:txBody>
      </p:sp>
      <p:pic>
        <p:nvPicPr>
          <p:cNvPr id="5" name="Immagine 4" descr="futuro_parlare_italske mluvnic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42" y="908720"/>
            <a:ext cx="9148242" cy="3313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posizioni 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0"/>
            <a:ext cx="4946904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560" y="69269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LE PREPOSIZIONI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posizioni 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548" y="0"/>
            <a:ext cx="4946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posizioni i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548" y="0"/>
            <a:ext cx="4946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posizioni 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17378" y="-757138"/>
            <a:ext cx="5641900" cy="7821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0_Teodora_mausoleo Rav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572000" cy="6337139"/>
          </a:xfrm>
          <a:prstGeom prst="rect">
            <a:avLst/>
          </a:prstGeom>
        </p:spPr>
      </p:pic>
      <p:pic>
        <p:nvPicPr>
          <p:cNvPr id="3" name="Immagine 2" descr="21.2_Teodora_Raven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572000" y="332656"/>
            <a:ext cx="4572000" cy="63371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6682"/>
            <a:ext cx="6102424" cy="45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usoleo San Vitale_ Rav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72" y="476672"/>
            <a:ext cx="9107828" cy="459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_Architettura_Dizionario illus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83040" cy="531571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5536" y="260648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378904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SAN VITALE A RAVENNA</a:t>
            </a:r>
            <a:endParaRPr lang="it-IT" dirty="0"/>
          </a:p>
          <a:p>
            <a:r>
              <a:rPr lang="it-IT" sz="2000" b="1" dirty="0"/>
              <a:t>La Basilica di San Vitale</a:t>
            </a:r>
            <a:r>
              <a:rPr lang="it-IT" sz="2000" dirty="0"/>
              <a:t>.. ha una forma complessa: è formato da </a:t>
            </a:r>
            <a:r>
              <a:rPr lang="it-IT" sz="2000" b="1" dirty="0"/>
              <a:t>un corpo ottagonale</a:t>
            </a:r>
            <a:r>
              <a:rPr lang="it-IT" sz="2000" dirty="0"/>
              <a:t> più largo e più basso che racchiude una </a:t>
            </a:r>
            <a:r>
              <a:rPr lang="it-IT" sz="2000" b="1" dirty="0"/>
              <a:t>torre ottagonale</a:t>
            </a:r>
            <a:r>
              <a:rPr lang="it-IT" sz="2000" dirty="0"/>
              <a:t> (tiburio) più alta.</a:t>
            </a:r>
            <a:br>
              <a:rPr lang="it-IT" sz="2000" dirty="0"/>
            </a:br>
            <a:r>
              <a:rPr lang="it-IT" sz="2000" dirty="0"/>
              <a:t>Il corpo più esterno è su due ordini, presenta </a:t>
            </a:r>
            <a:r>
              <a:rPr lang="it-IT" sz="2000" b="1" dirty="0"/>
              <a:t>finestre e lesene</a:t>
            </a:r>
            <a:r>
              <a:rPr lang="it-IT" sz="2000" dirty="0"/>
              <a:t> molto sporgenti. Poi si aggiungono </a:t>
            </a:r>
            <a:r>
              <a:rPr lang="it-IT" sz="2000" b="1" dirty="0"/>
              <a:t>due torri </a:t>
            </a:r>
            <a:r>
              <a:rPr lang="it-IT" sz="2000" b="1" dirty="0" err="1"/>
              <a:t>scalarie</a:t>
            </a:r>
            <a:r>
              <a:rPr lang="it-IT" sz="2000" dirty="0"/>
              <a:t>, il </a:t>
            </a:r>
            <a:r>
              <a:rPr lang="it-IT" sz="2000" b="1" dirty="0"/>
              <a:t>nartece</a:t>
            </a:r>
            <a:r>
              <a:rPr lang="it-IT" sz="2000" dirty="0"/>
              <a:t> sulla </a:t>
            </a:r>
            <a:r>
              <a:rPr lang="it-IT" sz="2000" b="1" dirty="0"/>
              <a:t>facciata</a:t>
            </a:r>
            <a:r>
              <a:rPr lang="it-IT" sz="2000" dirty="0"/>
              <a:t>, e l'</a:t>
            </a:r>
            <a:r>
              <a:rPr lang="it-IT" sz="2000" b="1" dirty="0"/>
              <a:t>abside</a:t>
            </a:r>
            <a:r>
              <a:rPr lang="it-IT" sz="2000" dirty="0"/>
              <a:t> con due corpi cilindrici (</a:t>
            </a:r>
            <a:r>
              <a:rPr lang="it-IT" sz="2000" b="1" dirty="0" err="1"/>
              <a:t>diaconicon</a:t>
            </a:r>
            <a:r>
              <a:rPr lang="it-IT" sz="2000" b="1" dirty="0"/>
              <a:t> e </a:t>
            </a:r>
            <a:r>
              <a:rPr lang="it-IT" sz="2000" b="1" dirty="0" err="1"/>
              <a:t>protesis</a:t>
            </a:r>
            <a:r>
              <a:rPr lang="it-IT" sz="2000" dirty="0"/>
              <a:t>) sul retro. </a:t>
            </a:r>
          </a:p>
          <a:p>
            <a:r>
              <a:rPr lang="it-IT" sz="2000" dirty="0"/>
              <a:t>Da notare i </a:t>
            </a:r>
            <a:r>
              <a:rPr lang="it-IT" sz="2000" b="1" dirty="0"/>
              <a:t>pilastri angolari</a:t>
            </a:r>
            <a:r>
              <a:rPr lang="it-IT" sz="2000" dirty="0"/>
              <a:t> che salgono fino al tetto e i </a:t>
            </a:r>
            <a:r>
              <a:rPr lang="it-IT" sz="2000" b="1" dirty="0"/>
              <a:t>timpani</a:t>
            </a:r>
            <a:r>
              <a:rPr lang="it-IT" sz="2000" dirty="0"/>
              <a:t> in cima.</a:t>
            </a:r>
          </a:p>
          <a:p>
            <a:endParaRPr lang="it-IT" sz="800" dirty="0"/>
          </a:p>
          <a:p>
            <a:r>
              <a:rPr lang="it-IT" sz="1200" dirty="0">
                <a:hlinkClick r:id="rId2"/>
              </a:rPr>
              <a:t>https://www.geometriefluide.com/pagina.asp?cat=artebiz&amp;prod=sanvitale-arc-ra#architettura</a:t>
            </a:r>
            <a:endParaRPr lang="it-IT" sz="1200" dirty="0"/>
          </a:p>
          <a:p>
            <a:endParaRPr lang="it-IT" dirty="0"/>
          </a:p>
        </p:txBody>
      </p:sp>
      <p:pic>
        <p:nvPicPr>
          <p:cNvPr id="4" name="Immagine 3" descr="san-vitale-ravenna_pia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5926460" cy="3645024"/>
          </a:xfrm>
          <a:prstGeom prst="rect">
            <a:avLst/>
          </a:prstGeom>
        </p:spPr>
      </p:pic>
      <p:pic>
        <p:nvPicPr>
          <p:cNvPr id="5" name="Immagine 4" descr="San Vitale Ravenna_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2212848" cy="12009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1560" y="188640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n vitale_architettura este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738" y="908720"/>
            <a:ext cx="5111262" cy="4742407"/>
          </a:xfrm>
          <a:prstGeom prst="rect">
            <a:avLst/>
          </a:prstGeom>
        </p:spPr>
      </p:pic>
      <p:pic>
        <p:nvPicPr>
          <p:cNvPr id="3" name="Immagine 2" descr="San+Vitale_pianta inter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032448" cy="3024336"/>
          </a:xfrm>
          <a:prstGeom prst="rect">
            <a:avLst/>
          </a:prstGeom>
        </p:spPr>
      </p:pic>
      <p:pic>
        <p:nvPicPr>
          <p:cNvPr id="4" name="Immagine 3" descr="san vitale_mosaici interni Teod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350"/>
            <a:ext cx="3376443" cy="224686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260648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ttedrake gotica pianta int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3746614" cy="511256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5536" y="260648"/>
            <a:ext cx="244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 GOTICA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-cattedrali-gotiche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4067944" cy="2711963"/>
          </a:xfrm>
          <a:prstGeom prst="rect">
            <a:avLst/>
          </a:prstGeom>
        </p:spPr>
      </p:pic>
      <p:pic>
        <p:nvPicPr>
          <p:cNvPr id="3" name="Immagine 2" descr="archi e volte-cattedrali-goti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770" y="404664"/>
            <a:ext cx="5005229" cy="61206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520" y="404664"/>
            <a:ext cx="407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 GOTICA – ARCHI E VOLTE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rch chiesa-gotica francese-pianta ester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065" y="0"/>
            <a:ext cx="5194935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404664"/>
            <a:ext cx="244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ARCHITETTURA GOTICA</a:t>
            </a:r>
          </a:p>
        </p:txBody>
      </p:sp>
      <p:pic>
        <p:nvPicPr>
          <p:cNvPr id="5" name="Immagine 4" descr="gotico facci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3600400" cy="4800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Předvádění na obrazovce (4:3)</PresentationFormat>
  <Paragraphs>39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L’identificazione dei personaggi / Identifikace postav  5- La posizione delle figure nel quadro / Pozice postav v obrazu 6- La descrizione della scena / Popsání scény 7- Gli stili e i periodi / Styly a období 8- L’architettura / Architektura 9- La scultura / Sochařství 10- Gli attributi e i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596</cp:revision>
  <dcterms:created xsi:type="dcterms:W3CDTF">2019-09-20T10:52:13Z</dcterms:created>
  <dcterms:modified xsi:type="dcterms:W3CDTF">2019-12-13T14:12:56Z</dcterms:modified>
</cp:coreProperties>
</file>