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77" r:id="rId3"/>
    <p:sldId id="296" r:id="rId4"/>
    <p:sldId id="292" r:id="rId5"/>
    <p:sldId id="284" r:id="rId6"/>
    <p:sldId id="291" r:id="rId7"/>
    <p:sldId id="299" r:id="rId8"/>
    <p:sldId id="294" r:id="rId9"/>
    <p:sldId id="307" r:id="rId10"/>
    <p:sldId id="308" r:id="rId11"/>
    <p:sldId id="283" r:id="rId12"/>
    <p:sldId id="293" r:id="rId13"/>
    <p:sldId id="306" r:id="rId14"/>
    <p:sldId id="300" r:id="rId15"/>
    <p:sldId id="303" r:id="rId16"/>
    <p:sldId id="302" r:id="rId17"/>
    <p:sldId id="301" r:id="rId18"/>
    <p:sldId id="298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E3BAC-E5FA-43F4-81CF-F3540A4B6C6E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0892E-DBBC-4705-A81D-85FC705AD4A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1200" b="1" u="sng" dirty="0" smtClean="0"/>
              <a:t>PRONUNCIA / VÝSLOVNOST</a:t>
            </a:r>
          </a:p>
          <a:p>
            <a:pPr>
              <a:lnSpc>
                <a:spcPct val="150000"/>
              </a:lnSpc>
              <a:defRPr/>
            </a:pPr>
            <a:r>
              <a:rPr lang="cs-CZ" sz="1200" dirty="0" smtClean="0"/>
              <a:t>CHI / </a:t>
            </a:r>
            <a:r>
              <a:rPr lang="cs-CZ" sz="1200" i="1" dirty="0" smtClean="0"/>
              <a:t>KI</a:t>
            </a:r>
          </a:p>
          <a:p>
            <a:pPr>
              <a:lnSpc>
                <a:spcPct val="150000"/>
              </a:lnSpc>
              <a:defRPr/>
            </a:pPr>
            <a:r>
              <a:rPr lang="cs-CZ" sz="1200" dirty="0" smtClean="0"/>
              <a:t>GHI / </a:t>
            </a:r>
            <a:r>
              <a:rPr lang="cs-CZ" sz="1200" i="1" dirty="0" smtClean="0"/>
              <a:t>GI</a:t>
            </a:r>
          </a:p>
          <a:p>
            <a:pPr>
              <a:lnSpc>
                <a:spcPct val="150000"/>
              </a:lnSpc>
              <a:defRPr/>
            </a:pPr>
            <a:r>
              <a:rPr lang="cs-CZ" sz="1200" dirty="0" smtClean="0"/>
              <a:t>CI / </a:t>
            </a:r>
            <a:r>
              <a:rPr lang="cs-CZ" sz="1200" i="1" dirty="0" smtClean="0"/>
              <a:t>ČI</a:t>
            </a:r>
          </a:p>
          <a:p>
            <a:pPr>
              <a:lnSpc>
                <a:spcPct val="150000"/>
              </a:lnSpc>
              <a:defRPr/>
            </a:pPr>
            <a:r>
              <a:rPr lang="cs-CZ" sz="1200" dirty="0" smtClean="0"/>
              <a:t>GI / </a:t>
            </a:r>
            <a:r>
              <a:rPr lang="cs-CZ" sz="1200" i="1" dirty="0" smtClean="0"/>
              <a:t>DŽI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7C48-9622-409C-8E48-045A94D8AE9D}" type="datetimeFigureOut">
              <a:rPr lang="it-IT" smtClean="0"/>
              <a:pPr/>
              <a:t>08/10/2019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ologie-2.blogspot.com/2016/05/barvy-umelecke-tempera-akryl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nftub.com/storia/arte/IL-COLORE-Fattori-che-influenz61683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352928" cy="4752528"/>
          </a:xfrm>
        </p:spPr>
        <p:txBody>
          <a:bodyPr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cs-CZ" sz="1800" b="1" dirty="0" smtClean="0">
                <a:solidFill>
                  <a:srgbClr val="FF0000"/>
                </a:solidFill>
              </a:rPr>
              <a:t/>
            </a:r>
            <a:br>
              <a:rPr lang="cs-CZ" sz="1800" b="1" dirty="0" smtClean="0">
                <a:solidFill>
                  <a:srgbClr val="FF0000"/>
                </a:solidFill>
              </a:rPr>
            </a:br>
            <a:r>
              <a:rPr lang="it-IT" sz="1800" b="1" dirty="0" smtClean="0">
                <a:solidFill>
                  <a:srgbClr val="FF0000"/>
                </a:solidFill>
              </a:rPr>
              <a:t>SYLLABUS</a:t>
            </a:r>
            <a:r>
              <a:rPr lang="it-IT" sz="1800" dirty="0" smtClean="0">
                <a:solidFill>
                  <a:srgbClr val="FF0000"/>
                </a:solidFill>
              </a:rPr>
              <a:t>: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1-</a:t>
            </a:r>
            <a:r>
              <a:rPr lang="cs-CZ" sz="1800" dirty="0" smtClean="0"/>
              <a:t> </a:t>
            </a:r>
            <a:r>
              <a:rPr lang="it-IT" sz="1800" b="1" dirty="0" smtClean="0"/>
              <a:t>I</a:t>
            </a:r>
            <a:r>
              <a:rPr lang="cs-CZ" sz="1800" b="1" dirty="0" smtClean="0"/>
              <a:t> dati dell</a:t>
            </a:r>
            <a:r>
              <a:rPr lang="it-IT" sz="1800" b="1" dirty="0" smtClean="0"/>
              <a:t>’opera d’arte</a:t>
            </a:r>
            <a:r>
              <a:rPr lang="it-IT" sz="1800" dirty="0" smtClean="0"/>
              <a:t>, la scheda tecnica / </a:t>
            </a:r>
            <a:r>
              <a:rPr lang="cs-CZ" sz="1800" dirty="0" smtClean="0"/>
              <a:t>Inventární karta uměleckého díla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2-</a:t>
            </a:r>
            <a:r>
              <a:rPr lang="cs-CZ" sz="1800" dirty="0" smtClean="0"/>
              <a:t> </a:t>
            </a:r>
            <a:r>
              <a:rPr lang="it-IT" sz="1800" b="1" dirty="0" smtClean="0"/>
              <a:t>I generi artistici</a:t>
            </a:r>
            <a:r>
              <a:rPr lang="it-IT" sz="1800" dirty="0" smtClean="0"/>
              <a:t>: il ritratto, il paesaggio.. /</a:t>
            </a:r>
            <a:r>
              <a:rPr lang="cs-CZ" sz="1800" dirty="0" smtClean="0"/>
              <a:t> Umělecké žánry: portrét, krajina..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3- </a:t>
            </a:r>
            <a:r>
              <a:rPr lang="it-IT" sz="1800" b="1" dirty="0" smtClean="0"/>
              <a:t>Le tecniche</a:t>
            </a:r>
            <a:r>
              <a:rPr lang="it-IT" sz="1800" dirty="0" smtClean="0"/>
              <a:t>, forme e colori /</a:t>
            </a:r>
            <a:r>
              <a:rPr lang="cs-CZ" sz="1800" dirty="0" smtClean="0"/>
              <a:t> Techniky, formy a barvy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4-</a:t>
            </a:r>
            <a:r>
              <a:rPr lang="cs-CZ" sz="1800" dirty="0" smtClean="0"/>
              <a:t> </a:t>
            </a:r>
            <a:r>
              <a:rPr lang="it-IT" sz="1800" b="1" dirty="0" smtClean="0"/>
              <a:t>L’identificazione de</a:t>
            </a:r>
            <a:r>
              <a:rPr lang="cs-CZ" sz="1800" b="1" dirty="0" smtClean="0"/>
              <a:t>i personaggi </a:t>
            </a:r>
            <a:r>
              <a:rPr lang="it-IT" sz="1800" dirty="0" smtClean="0"/>
              <a:t>/</a:t>
            </a:r>
            <a:r>
              <a:rPr lang="cs-CZ" sz="1800" dirty="0" smtClean="0"/>
              <a:t> Identifikace postav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5- </a:t>
            </a:r>
            <a:r>
              <a:rPr lang="it-IT" sz="1800" b="1" dirty="0" smtClean="0"/>
              <a:t>La posizione delle figure </a:t>
            </a:r>
            <a:r>
              <a:rPr lang="it-IT" sz="1800" dirty="0" smtClean="0"/>
              <a:t>nel quadro /</a:t>
            </a:r>
            <a:r>
              <a:rPr lang="cs-CZ" sz="1800" dirty="0" smtClean="0"/>
              <a:t> Pozice postav v obrazu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6- </a:t>
            </a:r>
            <a:r>
              <a:rPr lang="it-IT" sz="1800" b="1" dirty="0" smtClean="0"/>
              <a:t>La descrizione della scena</a:t>
            </a:r>
            <a:r>
              <a:rPr lang="cs-CZ" sz="1800" b="1" dirty="0" smtClean="0"/>
              <a:t> </a:t>
            </a:r>
            <a:r>
              <a:rPr lang="it-IT" sz="1800" dirty="0" smtClean="0"/>
              <a:t>/ </a:t>
            </a:r>
            <a:r>
              <a:rPr lang="cs-CZ" sz="1800" dirty="0" smtClean="0"/>
              <a:t>Popsání scény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7- </a:t>
            </a:r>
            <a:r>
              <a:rPr lang="cs-CZ" sz="1800" b="1" dirty="0" smtClean="0"/>
              <a:t>S</a:t>
            </a:r>
            <a:r>
              <a:rPr lang="it-IT" sz="1800" b="1" dirty="0" err="1" smtClean="0"/>
              <a:t>tili</a:t>
            </a:r>
            <a:r>
              <a:rPr lang="it-IT" sz="1800" b="1" dirty="0" smtClean="0"/>
              <a:t> e periodi </a:t>
            </a:r>
            <a:r>
              <a:rPr lang="it-IT" sz="1800" dirty="0" smtClean="0"/>
              <a:t>/</a:t>
            </a:r>
            <a:r>
              <a:rPr lang="cs-CZ" sz="1800" dirty="0" smtClean="0"/>
              <a:t> Styly a období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8- </a:t>
            </a:r>
            <a:r>
              <a:rPr lang="it-IT" sz="1800" b="1" dirty="0" smtClean="0"/>
              <a:t>L’architettura</a:t>
            </a:r>
            <a:r>
              <a:rPr lang="cs-CZ" sz="1800" dirty="0" smtClean="0"/>
              <a:t> </a:t>
            </a:r>
            <a:r>
              <a:rPr lang="it-IT" sz="1800" dirty="0" smtClean="0"/>
              <a:t>/</a:t>
            </a:r>
            <a:r>
              <a:rPr lang="cs-CZ" sz="1800" dirty="0" smtClean="0"/>
              <a:t> Architektura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9- </a:t>
            </a:r>
            <a:r>
              <a:rPr lang="it-IT" sz="1800" b="1" dirty="0" smtClean="0"/>
              <a:t>La scultura</a:t>
            </a:r>
            <a:r>
              <a:rPr lang="cs-CZ" sz="1800" dirty="0" smtClean="0"/>
              <a:t>/ Sochařství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10- </a:t>
            </a:r>
            <a:r>
              <a:rPr lang="it-IT" sz="1800" b="1" dirty="0" smtClean="0"/>
              <a:t>Attributi e modelli iconografici </a:t>
            </a:r>
            <a:r>
              <a:rPr lang="it-IT" sz="1800" dirty="0" smtClean="0"/>
              <a:t>/</a:t>
            </a:r>
            <a:r>
              <a:rPr lang="cs-CZ" sz="1800" dirty="0" smtClean="0"/>
              <a:t> Atributy a ikonografické modely</a:t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8640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Mgr. </a:t>
            </a:r>
            <a:r>
              <a:rPr lang="it-IT" sz="2800" b="1" dirty="0" smtClean="0">
                <a:solidFill>
                  <a:schemeClr val="tx1"/>
                </a:solidFill>
              </a:rPr>
              <a:t>Susanna </a:t>
            </a:r>
            <a:r>
              <a:rPr lang="it-IT" sz="2800" b="1" dirty="0">
                <a:solidFill>
                  <a:schemeClr val="tx1"/>
                </a:solidFill>
              </a:rPr>
              <a:t>Z. H. Wagner, </a:t>
            </a:r>
            <a:r>
              <a:rPr lang="it-IT" sz="2800" b="1" dirty="0" err="1">
                <a:solidFill>
                  <a:schemeClr val="tx1"/>
                </a:solidFill>
              </a:rPr>
              <a:t>Ph.D</a:t>
            </a:r>
            <a:r>
              <a:rPr lang="it-IT" sz="2800" b="1" dirty="0" err="1" smtClean="0">
                <a:solidFill>
                  <a:schemeClr val="tx1"/>
                </a:solidFill>
              </a:rPr>
              <a:t>.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it-IT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600" b="1" u="sng" dirty="0" smtClean="0">
                <a:solidFill>
                  <a:srgbClr val="FF0000"/>
                </a:solidFill>
              </a:rPr>
              <a:t>L’ Italiano per storici dell’arte / </a:t>
            </a:r>
            <a:r>
              <a:rPr lang="it-IT" sz="2600" b="1" u="sng" dirty="0" err="1" smtClean="0">
                <a:solidFill>
                  <a:srgbClr val="FF0000"/>
                </a:solidFill>
              </a:rPr>
              <a:t>Ital</a:t>
            </a:r>
            <a:r>
              <a:rPr lang="cs-CZ" sz="2600" b="1" u="sng" dirty="0" smtClean="0">
                <a:solidFill>
                  <a:srgbClr val="FF0000"/>
                </a:solidFill>
              </a:rPr>
              <a:t>ština pro historiky umění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900" u="sng" dirty="0" smtClean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 smtClean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it-IT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.5_Gioconda_disegnare_Eserciziario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8609422" cy="4283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0"/>
            <a:ext cx="81014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ESERCIZIO</a:t>
            </a:r>
          </a:p>
          <a:p>
            <a:r>
              <a:rPr lang="it-IT" dirty="0" smtClean="0"/>
              <a:t>Completa la coniugazione al presente indicativo dei seguenti verbi.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0" y="764704"/>
          <a:ext cx="9144000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4496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Disegn</a:t>
                      </a:r>
                      <a:r>
                        <a:rPr lang="it-IT" dirty="0" smtClean="0"/>
                        <a:t> – are  (1.</a:t>
                      </a:r>
                      <a:r>
                        <a:rPr lang="cs-CZ" dirty="0" smtClean="0"/>
                        <a:t>tř.)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Io      </a:t>
                      </a:r>
                      <a:r>
                        <a:rPr lang="it-IT" dirty="0" err="1" smtClean="0"/>
                        <a:t>disegn</a:t>
                      </a:r>
                      <a:r>
                        <a:rPr lang="it-IT" dirty="0" smtClean="0"/>
                        <a:t> - o</a:t>
                      </a:r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Tu     </a:t>
                      </a:r>
                      <a:r>
                        <a:rPr lang="it-IT" dirty="0" err="1" smtClean="0"/>
                        <a:t>disegn</a:t>
                      </a:r>
                      <a:r>
                        <a:rPr lang="it-IT" dirty="0" smtClean="0"/>
                        <a:t> - i</a:t>
                      </a:r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Lui   </a:t>
                      </a:r>
                      <a:r>
                        <a:rPr lang="it-IT" dirty="0" err="1" smtClean="0"/>
                        <a:t>disegn</a:t>
                      </a:r>
                      <a:r>
                        <a:rPr lang="it-IT" dirty="0" smtClean="0"/>
                        <a:t> - a</a:t>
                      </a:r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Noi  </a:t>
                      </a:r>
                      <a:r>
                        <a:rPr lang="it-IT" dirty="0" err="1" smtClean="0"/>
                        <a:t>disegn</a:t>
                      </a:r>
                      <a:r>
                        <a:rPr lang="it-IT" baseline="0" dirty="0" smtClean="0"/>
                        <a:t> - </a:t>
                      </a:r>
                      <a:r>
                        <a:rPr lang="it-IT" baseline="0" dirty="0" err="1" smtClean="0"/>
                        <a:t>iamo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Voi   d</a:t>
                      </a:r>
                      <a:r>
                        <a:rPr lang="cs-CZ" dirty="0" smtClean="0"/>
                        <a:t>ise</a:t>
                      </a:r>
                      <a:r>
                        <a:rPr lang="it-IT" dirty="0" err="1" smtClean="0"/>
                        <a:t>gn</a:t>
                      </a:r>
                      <a:r>
                        <a:rPr lang="it-IT" baseline="0" dirty="0" smtClean="0"/>
                        <a:t> - </a:t>
                      </a:r>
                      <a:r>
                        <a:rPr lang="it-IT" baseline="0" dirty="0" err="1" smtClean="0"/>
                        <a:t>ate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L</a:t>
                      </a:r>
                      <a:r>
                        <a:rPr lang="cs-CZ" dirty="0" smtClean="0"/>
                        <a:t>o</a:t>
                      </a:r>
                      <a:r>
                        <a:rPr lang="it-IT" dirty="0" smtClean="0"/>
                        <a:t>r</a:t>
                      </a:r>
                      <a:r>
                        <a:rPr lang="it-IT" baseline="0" dirty="0" smtClean="0"/>
                        <a:t>o  </a:t>
                      </a:r>
                      <a:r>
                        <a:rPr lang="it-IT" baseline="0" dirty="0" err="1" smtClean="0"/>
                        <a:t>disegn</a:t>
                      </a:r>
                      <a:r>
                        <a:rPr lang="it-IT" baseline="0" dirty="0" smtClean="0"/>
                        <a:t> – ano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Esegu</a:t>
                      </a:r>
                      <a:r>
                        <a:rPr lang="it-IT" dirty="0" smtClean="0"/>
                        <a:t> – ire</a:t>
                      </a:r>
                      <a:r>
                        <a:rPr lang="cs-CZ" dirty="0" smtClean="0"/>
                        <a:t> </a:t>
                      </a:r>
                      <a:r>
                        <a:rPr lang="cs-CZ" baseline="0" dirty="0" smtClean="0"/>
                        <a:t>   (</a:t>
                      </a:r>
                      <a:r>
                        <a:rPr lang="cs-CZ" dirty="0" smtClean="0"/>
                        <a:t>3.)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cs-CZ" dirty="0" smtClean="0"/>
                        <a:t>E</a:t>
                      </a:r>
                      <a:r>
                        <a:rPr lang="it-IT" dirty="0" smtClean="0"/>
                        <a:t>seguo</a:t>
                      </a:r>
                    </a:p>
                    <a:p>
                      <a:r>
                        <a:rPr lang="cs-CZ" dirty="0" smtClean="0"/>
                        <a:t> </a:t>
                      </a:r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Esegu –e</a:t>
                      </a:r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Esegu-ite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Esegu-ono</a:t>
                      </a:r>
                    </a:p>
                    <a:p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Cre</a:t>
                      </a:r>
                      <a:r>
                        <a:rPr lang="cs-CZ" dirty="0" smtClean="0"/>
                        <a:t>-</a:t>
                      </a:r>
                      <a:r>
                        <a:rPr lang="it-IT" dirty="0" smtClean="0"/>
                        <a:t>are</a:t>
                      </a:r>
                      <a:r>
                        <a:rPr lang="cs-CZ" dirty="0" smtClean="0"/>
                        <a:t>   (1.)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cs-CZ" dirty="0" smtClean="0"/>
                        <a:t>C</a:t>
                      </a:r>
                      <a:r>
                        <a:rPr lang="it-IT" dirty="0" smtClean="0"/>
                        <a:t>reo</a:t>
                      </a:r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Cre- a</a:t>
                      </a:r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Crea-ate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Cre-ano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Realizz</a:t>
                      </a:r>
                      <a:r>
                        <a:rPr lang="cs-CZ" dirty="0" smtClean="0"/>
                        <a:t>-</a:t>
                      </a:r>
                      <a:r>
                        <a:rPr lang="it-IT" dirty="0" smtClean="0"/>
                        <a:t>are</a:t>
                      </a:r>
                      <a:r>
                        <a:rPr lang="cs-CZ" dirty="0" smtClean="0"/>
                        <a:t>   (1.)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cs-CZ" dirty="0" smtClean="0"/>
                        <a:t>R</a:t>
                      </a:r>
                      <a:r>
                        <a:rPr lang="it-IT" dirty="0" err="1" smtClean="0"/>
                        <a:t>ealizzo</a:t>
                      </a:r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Realizz –a</a:t>
                      </a:r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Realizz-ate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Realizz-ano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Diping</a:t>
                      </a:r>
                      <a:r>
                        <a:rPr lang="cs-CZ" dirty="0" smtClean="0"/>
                        <a:t>-</a:t>
                      </a:r>
                      <a:r>
                        <a:rPr lang="it-IT" dirty="0" smtClean="0"/>
                        <a:t>ere</a:t>
                      </a:r>
                      <a:r>
                        <a:rPr lang="cs-CZ" dirty="0" smtClean="0"/>
                        <a:t>  (2</a:t>
                      </a:r>
                      <a:r>
                        <a:rPr lang="it-IT" dirty="0" smtClean="0"/>
                        <a:t>.</a:t>
                      </a:r>
                      <a:r>
                        <a:rPr lang="cs-CZ" dirty="0" smtClean="0"/>
                        <a:t>)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cs-CZ" dirty="0" smtClean="0"/>
                        <a:t>D</a:t>
                      </a:r>
                      <a:r>
                        <a:rPr lang="it-IT" dirty="0" err="1" smtClean="0"/>
                        <a:t>ipingo</a:t>
                      </a:r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Diping-i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Diping- e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Diping-iamo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Diping-ete</a:t>
                      </a:r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Diping-ono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7253536" y="5229200"/>
            <a:ext cx="189046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b="1" u="sng" dirty="0" smtClean="0"/>
              <a:t>PRONUNCIA</a:t>
            </a:r>
          </a:p>
          <a:p>
            <a:pPr>
              <a:defRPr/>
            </a:pPr>
            <a:r>
              <a:rPr lang="cs-CZ" dirty="0" smtClean="0"/>
              <a:t>GHI   (</a:t>
            </a:r>
            <a:r>
              <a:rPr lang="cs-CZ" i="1" dirty="0" smtClean="0"/>
              <a:t>GI)</a:t>
            </a:r>
          </a:p>
          <a:p>
            <a:pPr>
              <a:defRPr/>
            </a:pPr>
            <a:r>
              <a:rPr lang="cs-CZ" dirty="0" smtClean="0"/>
              <a:t>GHE  (</a:t>
            </a:r>
            <a:r>
              <a:rPr lang="cs-CZ" i="1" dirty="0" smtClean="0"/>
              <a:t>GE)</a:t>
            </a:r>
          </a:p>
          <a:p>
            <a:pPr>
              <a:defRPr/>
            </a:pPr>
            <a:r>
              <a:rPr lang="cs-CZ" dirty="0" smtClean="0"/>
              <a:t>GI      (</a:t>
            </a:r>
            <a:r>
              <a:rPr lang="cs-CZ" i="1" dirty="0" smtClean="0"/>
              <a:t>DŽI)</a:t>
            </a:r>
          </a:p>
          <a:p>
            <a:pPr>
              <a:defRPr/>
            </a:pPr>
            <a:r>
              <a:rPr lang="cs-CZ" dirty="0" smtClean="0"/>
              <a:t>GE     (</a:t>
            </a:r>
            <a:r>
              <a:rPr lang="cs-CZ" i="1" dirty="0" smtClean="0"/>
              <a:t>DŽE)</a:t>
            </a:r>
          </a:p>
          <a:p>
            <a:pPr>
              <a:defRPr/>
            </a:pPr>
            <a:endParaRPr lang="cs-CZ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.2_Dati arte_opera figurativa_p.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24328" cy="186160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43608" y="5013176"/>
            <a:ext cx="6390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La pittura astratta</a:t>
            </a:r>
          </a:p>
          <a:p>
            <a:r>
              <a:rPr lang="cs-CZ" b="1" dirty="0" smtClean="0"/>
              <a:t>Un</a:t>
            </a:r>
            <a:r>
              <a:rPr lang="it-IT" b="1" i="1" dirty="0" smtClean="0"/>
              <a:t> </a:t>
            </a:r>
            <a:r>
              <a:rPr lang="it-IT" b="1" dirty="0" smtClean="0"/>
              <a:t>quadro astratto</a:t>
            </a:r>
          </a:p>
          <a:p>
            <a:r>
              <a:rPr lang="it-IT" b="1" dirty="0" smtClean="0"/>
              <a:t>L’ astrattismo</a:t>
            </a:r>
          </a:p>
          <a:p>
            <a:r>
              <a:rPr lang="it-IT" b="1" dirty="0" smtClean="0"/>
              <a:t>Un’ opera astratta</a:t>
            </a:r>
            <a:endParaRPr lang="cs-CZ" b="1" dirty="0" smtClean="0"/>
          </a:p>
        </p:txBody>
      </p:sp>
      <p:pic>
        <p:nvPicPr>
          <p:cNvPr id="4" name="Immagine 3" descr="2.2_Paul Gaugin_Mujeres de Thaiti_quadro figurativ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68960"/>
            <a:ext cx="3235091" cy="1728192"/>
          </a:xfrm>
          <a:prstGeom prst="rect">
            <a:avLst/>
          </a:prstGeom>
        </p:spPr>
      </p:pic>
      <p:pic>
        <p:nvPicPr>
          <p:cNvPr id="5" name="Immagine 4" descr="2.3_Botticelli_quadro figurativo_arte figurati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628800"/>
            <a:ext cx="2828925" cy="161925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95536" y="1412776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Che cos</a:t>
            </a:r>
            <a:r>
              <a:rPr lang="it-IT" b="1" dirty="0" smtClean="0"/>
              <a:t>’è ? </a:t>
            </a:r>
          </a:p>
          <a:p>
            <a:r>
              <a:rPr lang="it-IT" b="1" dirty="0" smtClean="0"/>
              <a:t>La pittura figurativa </a:t>
            </a:r>
          </a:p>
          <a:p>
            <a:r>
              <a:rPr lang="it-IT" b="1" dirty="0" smtClean="0"/>
              <a:t>Il figurativismo in pittura</a:t>
            </a:r>
          </a:p>
          <a:p>
            <a:r>
              <a:rPr lang="cs-CZ" b="1" dirty="0" smtClean="0"/>
              <a:t>Un</a:t>
            </a:r>
            <a:r>
              <a:rPr lang="it-IT" b="1" dirty="0" smtClean="0"/>
              <a:t> quadro figurativo</a:t>
            </a:r>
            <a:endParaRPr lang="cs-CZ" b="1" dirty="0" smtClean="0"/>
          </a:p>
          <a:p>
            <a:r>
              <a:rPr lang="cs-CZ" b="1" dirty="0" smtClean="0"/>
              <a:t>Una figura</a:t>
            </a:r>
            <a:endParaRPr lang="it-IT" b="1" dirty="0"/>
          </a:p>
        </p:txBody>
      </p:sp>
      <p:pic>
        <p:nvPicPr>
          <p:cNvPr id="7" name="Immagine 6" descr="2.2_kandinsky_quadro astratto_astrattismo_arte astrat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4114870"/>
            <a:ext cx="3384376" cy="2539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0"/>
            <a:ext cx="9144000" cy="1206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u="sng" dirty="0" smtClean="0">
                <a:solidFill>
                  <a:schemeClr val="accent2"/>
                </a:solidFill>
              </a:rPr>
              <a:t>Č </a:t>
            </a:r>
            <a:r>
              <a:rPr lang="pt-BR" sz="2000" b="1" u="sng" dirty="0">
                <a:solidFill>
                  <a:schemeClr val="accent2"/>
                </a:solidFill>
              </a:rPr>
              <a:t>L E N Y </a:t>
            </a:r>
            <a:r>
              <a:rPr lang="cs-CZ" sz="2000" b="1" u="sng" dirty="0" smtClean="0">
                <a:solidFill>
                  <a:schemeClr val="accent2"/>
                </a:solidFill>
              </a:rPr>
              <a:t>/ </a:t>
            </a:r>
            <a:r>
              <a:rPr lang="pt-BR" sz="2000" b="1" i="1" u="sng" dirty="0" smtClean="0">
                <a:solidFill>
                  <a:schemeClr val="accent2"/>
                </a:solidFill>
              </a:rPr>
              <a:t>A </a:t>
            </a:r>
            <a:r>
              <a:rPr lang="pt-BR" sz="2000" b="1" i="1" u="sng" dirty="0">
                <a:solidFill>
                  <a:schemeClr val="accent2"/>
                </a:solidFill>
              </a:rPr>
              <a:t>R T I C O L I</a:t>
            </a:r>
            <a:r>
              <a:rPr lang="pt-BR" sz="2000" u="sng" dirty="0">
                <a:solidFill>
                  <a:schemeClr val="accent2"/>
                </a:solidFill>
              </a:rPr>
              <a:t> </a:t>
            </a:r>
            <a:r>
              <a:rPr lang="cs-CZ" sz="2000" u="sng" dirty="0" smtClean="0">
                <a:solidFill>
                  <a:schemeClr val="accent2"/>
                </a:solidFill>
              </a:rPr>
              <a:t>:</a:t>
            </a:r>
            <a:r>
              <a:rPr lang="cs-CZ" sz="2000" dirty="0" smtClean="0">
                <a:solidFill>
                  <a:schemeClr val="accent2"/>
                </a:solidFill>
              </a:rPr>
              <a:t>    </a:t>
            </a:r>
            <a:r>
              <a:rPr lang="it-IT" sz="2000" b="1" dirty="0" err="1">
                <a:solidFill>
                  <a:schemeClr val="accent2"/>
                </a:solidFill>
              </a:rPr>
              <a:t>Určitý</a:t>
            </a:r>
            <a:r>
              <a:rPr lang="it-IT" sz="2000" b="1" dirty="0">
                <a:solidFill>
                  <a:schemeClr val="accent2"/>
                </a:solidFill>
              </a:rPr>
              <a:t> </a:t>
            </a:r>
            <a:r>
              <a:rPr lang="cs-CZ" sz="2000" b="1" dirty="0" smtClean="0">
                <a:solidFill>
                  <a:schemeClr val="accent2"/>
                </a:solidFill>
              </a:rPr>
              <a:t>                       </a:t>
            </a:r>
            <a:r>
              <a:rPr lang="it-IT" sz="2000" b="1" dirty="0" err="1" smtClean="0">
                <a:solidFill>
                  <a:schemeClr val="accent2"/>
                </a:solidFill>
              </a:rPr>
              <a:t>Neurčitý</a:t>
            </a:r>
            <a:r>
              <a:rPr lang="it-IT" sz="2000" b="1" dirty="0" smtClean="0">
                <a:solidFill>
                  <a:schemeClr val="accent2"/>
                </a:solidFill>
              </a:rPr>
              <a:t> </a:t>
            </a:r>
            <a:r>
              <a:rPr lang="cs-CZ" sz="2000" b="1" dirty="0" smtClean="0">
                <a:solidFill>
                  <a:schemeClr val="accent2"/>
                </a:solidFill>
              </a:rPr>
              <a:t> </a:t>
            </a:r>
            <a:r>
              <a:rPr lang="it-IT" dirty="0" err="1" smtClean="0"/>
              <a:t>nemá</a:t>
            </a:r>
            <a:r>
              <a:rPr lang="it-IT" dirty="0" smtClean="0"/>
              <a:t> </a:t>
            </a:r>
            <a:r>
              <a:rPr lang="it-IT" dirty="0" err="1" smtClean="0"/>
              <a:t>mn</a:t>
            </a:r>
            <a:r>
              <a:rPr lang="cs-CZ" dirty="0" smtClean="0"/>
              <a:t>ožné </a:t>
            </a:r>
            <a:r>
              <a:rPr lang="it-IT" dirty="0" smtClean="0"/>
              <a:t>č</a:t>
            </a:r>
            <a:r>
              <a:rPr lang="cs-CZ" dirty="0" smtClean="0"/>
              <a:t>íslo</a:t>
            </a:r>
            <a:r>
              <a:rPr lang="it-IT" dirty="0" smtClean="0"/>
              <a:t> </a:t>
            </a:r>
            <a:endParaRPr lang="it-IT" b="1" dirty="0" smtClean="0"/>
          </a:p>
          <a:p>
            <a:pPr>
              <a:defRPr/>
            </a:pPr>
            <a:endParaRPr lang="it-IT" sz="1200" b="1" dirty="0" smtClean="0"/>
          </a:p>
          <a:p>
            <a:pPr>
              <a:defRPr/>
            </a:pPr>
            <a:r>
              <a:rPr lang="it-IT" b="1" dirty="0" err="1" smtClean="0"/>
              <a:t>Podstatné</a:t>
            </a:r>
            <a:r>
              <a:rPr lang="it-IT" b="1" dirty="0" smtClean="0"/>
              <a:t> </a:t>
            </a:r>
            <a:r>
              <a:rPr lang="it-IT" b="1" dirty="0" err="1"/>
              <a:t>jméno</a:t>
            </a:r>
            <a:r>
              <a:rPr lang="it-IT" b="1" dirty="0"/>
              <a:t> </a:t>
            </a:r>
            <a:r>
              <a:rPr lang="it-IT" b="1" dirty="0" err="1"/>
              <a:t>začíná</a:t>
            </a:r>
            <a:r>
              <a:rPr lang="it-IT" b="1" dirty="0"/>
              <a:t>: </a:t>
            </a:r>
            <a:r>
              <a:rPr lang="cs-CZ" b="1" dirty="0" smtClean="0"/>
              <a:t>  </a:t>
            </a:r>
            <a:r>
              <a:rPr lang="it-IT" i="1" dirty="0" err="1" smtClean="0"/>
              <a:t>muž</a:t>
            </a:r>
            <a:r>
              <a:rPr lang="it-IT" i="1" dirty="0" smtClean="0"/>
              <a:t>.</a:t>
            </a:r>
            <a:r>
              <a:rPr lang="cs-CZ" i="1" dirty="0" smtClean="0"/>
              <a:t> </a:t>
            </a:r>
            <a:r>
              <a:rPr lang="it-IT" i="1" dirty="0" smtClean="0"/>
              <a:t>r</a:t>
            </a:r>
            <a:r>
              <a:rPr lang="cs-CZ" i="1" dirty="0" smtClean="0"/>
              <a:t>od        ž</a:t>
            </a:r>
            <a:r>
              <a:rPr lang="it-IT" i="1" dirty="0" smtClean="0"/>
              <a:t>en.</a:t>
            </a:r>
            <a:r>
              <a:rPr lang="cs-CZ" i="1" dirty="0" smtClean="0"/>
              <a:t> </a:t>
            </a:r>
            <a:r>
              <a:rPr lang="it-IT" i="1" dirty="0" smtClean="0"/>
              <a:t>r</a:t>
            </a:r>
            <a:r>
              <a:rPr lang="it-IT" i="1" dirty="0"/>
              <a:t>. </a:t>
            </a:r>
            <a:r>
              <a:rPr lang="cs-CZ" i="1" dirty="0" smtClean="0"/>
              <a:t>             </a:t>
            </a:r>
            <a:r>
              <a:rPr lang="it-IT" i="1" dirty="0" smtClean="0"/>
              <a:t>  </a:t>
            </a:r>
            <a:r>
              <a:rPr lang="cs-CZ" i="1" dirty="0" smtClean="0"/>
              <a:t> </a:t>
            </a:r>
            <a:r>
              <a:rPr lang="it-IT" i="1" dirty="0" err="1" smtClean="0"/>
              <a:t>muž</a:t>
            </a:r>
            <a:r>
              <a:rPr lang="it-IT" i="1" dirty="0" smtClean="0"/>
              <a:t>.</a:t>
            </a:r>
            <a:r>
              <a:rPr lang="cs-CZ" i="1" dirty="0" smtClean="0"/>
              <a:t> </a:t>
            </a:r>
            <a:r>
              <a:rPr lang="it-IT" i="1" dirty="0" smtClean="0"/>
              <a:t>r</a:t>
            </a:r>
            <a:r>
              <a:rPr lang="it-IT" i="1" dirty="0"/>
              <a:t>. </a:t>
            </a:r>
            <a:r>
              <a:rPr lang="cs-CZ" i="1" dirty="0" smtClean="0"/>
              <a:t>         </a:t>
            </a:r>
            <a:r>
              <a:rPr lang="it-IT" i="1" dirty="0" smtClean="0"/>
              <a:t>       </a:t>
            </a:r>
            <a:r>
              <a:rPr lang="cs-CZ" i="1" dirty="0" smtClean="0"/>
              <a:t>   </a:t>
            </a:r>
            <a:r>
              <a:rPr lang="it-IT" i="1" dirty="0" smtClean="0"/>
              <a:t>  </a:t>
            </a:r>
            <a:r>
              <a:rPr lang="it-IT" i="1" dirty="0" err="1" smtClean="0"/>
              <a:t>žen</a:t>
            </a:r>
            <a:r>
              <a:rPr lang="it-IT" i="1" dirty="0" smtClean="0"/>
              <a:t>.</a:t>
            </a:r>
            <a:r>
              <a:rPr lang="cs-CZ" i="1" dirty="0" smtClean="0"/>
              <a:t> </a:t>
            </a:r>
            <a:r>
              <a:rPr lang="it-IT" i="1" dirty="0" smtClean="0"/>
              <a:t>r</a:t>
            </a:r>
            <a:r>
              <a:rPr lang="it-IT" dirty="0" smtClean="0"/>
              <a:t> </a:t>
            </a:r>
            <a:endParaRPr lang="cs-CZ" dirty="0" smtClean="0"/>
          </a:p>
          <a:p>
            <a:pPr>
              <a:defRPr/>
            </a:pPr>
            <a:r>
              <a:rPr lang="it-IT" b="1" i="1" dirty="0" smtClean="0"/>
              <a:t>j</a:t>
            </a:r>
            <a:r>
              <a:rPr lang="cs-CZ" b="1" i="1" dirty="0" smtClean="0"/>
              <a:t>edn</a:t>
            </a:r>
            <a:r>
              <a:rPr lang="it-IT" b="1" i="1" dirty="0" smtClean="0"/>
              <a:t>.č. </a:t>
            </a:r>
            <a:r>
              <a:rPr lang="it-IT" dirty="0" err="1" smtClean="0"/>
              <a:t>na</a:t>
            </a:r>
            <a:r>
              <a:rPr lang="it-IT" dirty="0" smtClean="0"/>
              <a:t> </a:t>
            </a:r>
            <a:r>
              <a:rPr lang="it-IT" dirty="0" err="1"/>
              <a:t>samohlásku</a:t>
            </a:r>
            <a:r>
              <a:rPr lang="it-IT" dirty="0"/>
              <a:t> </a:t>
            </a:r>
            <a:r>
              <a:rPr lang="cs-CZ" i="1" dirty="0" smtClean="0"/>
              <a:t>         </a:t>
            </a:r>
            <a:r>
              <a:rPr lang="it-IT" b="1" dirty="0" smtClean="0"/>
              <a:t>l’</a:t>
            </a:r>
            <a:r>
              <a:rPr lang="cs-CZ" b="1" dirty="0" smtClean="0"/>
              <a:t> uomo    </a:t>
            </a:r>
            <a:r>
              <a:rPr lang="it-IT" b="1" dirty="0" smtClean="0"/>
              <a:t> </a:t>
            </a:r>
            <a:r>
              <a:rPr lang="cs-CZ" b="1" dirty="0" smtClean="0"/>
              <a:t>     </a:t>
            </a:r>
            <a:r>
              <a:rPr lang="it-IT" b="1" dirty="0" smtClean="0"/>
              <a:t>l</a:t>
            </a:r>
            <a:r>
              <a:rPr lang="it-IT" b="1" dirty="0"/>
              <a:t>’ </a:t>
            </a:r>
            <a:r>
              <a:rPr lang="cs-CZ" b="1" dirty="0" smtClean="0"/>
              <a:t>isola             </a:t>
            </a:r>
            <a:r>
              <a:rPr lang="it-IT" b="1" dirty="0" smtClean="0"/>
              <a:t> un </a:t>
            </a:r>
            <a:r>
              <a:rPr lang="cs-CZ" b="1" dirty="0" smtClean="0"/>
              <a:t>uomo      </a:t>
            </a:r>
            <a:r>
              <a:rPr lang="it-IT" b="1" dirty="0" smtClean="0"/>
              <a:t>          un</a:t>
            </a:r>
            <a:r>
              <a:rPr lang="it-IT" b="1" dirty="0"/>
              <a:t>’ </a:t>
            </a:r>
            <a:r>
              <a:rPr lang="cs-CZ" b="1" dirty="0" smtClean="0"/>
              <a:t>isola</a:t>
            </a:r>
          </a:p>
          <a:p>
            <a:pPr>
              <a:defRPr/>
            </a:pPr>
            <a:r>
              <a:rPr lang="cs-CZ" dirty="0" smtClean="0"/>
              <a:t>A, E, I, O, </a:t>
            </a:r>
            <a:r>
              <a:rPr lang="cs-CZ" sz="1600" dirty="0" smtClean="0"/>
              <a:t>U</a:t>
            </a:r>
            <a:r>
              <a:rPr lang="it-IT" sz="1600" dirty="0" smtClean="0"/>
              <a:t>                                                                      </a:t>
            </a:r>
            <a:r>
              <a:rPr lang="cs-CZ" sz="1600" dirty="0" smtClean="0"/>
              <a:t>    </a:t>
            </a:r>
            <a:r>
              <a:rPr lang="it-IT" sz="1600" dirty="0" smtClean="0"/>
              <a:t> </a:t>
            </a:r>
            <a:r>
              <a:rPr lang="cs-CZ" sz="1600" dirty="0" smtClean="0"/>
              <a:t>     </a:t>
            </a:r>
            <a:r>
              <a:rPr lang="it-IT" sz="1600" dirty="0" smtClean="0"/>
              <a:t>         (</a:t>
            </a:r>
            <a:r>
              <a:rPr lang="it-IT" sz="1600" i="1" dirty="0" err="1"/>
              <a:t>muž</a:t>
            </a:r>
            <a:r>
              <a:rPr lang="it-IT" sz="1600" i="1" dirty="0" smtClean="0"/>
              <a:t>.</a:t>
            </a:r>
            <a:r>
              <a:rPr lang="cs-CZ" sz="1600" i="1" dirty="0" smtClean="0"/>
              <a:t> </a:t>
            </a:r>
            <a:r>
              <a:rPr lang="it-IT" sz="1600" i="1" dirty="0" smtClean="0"/>
              <a:t>r</a:t>
            </a:r>
            <a:r>
              <a:rPr lang="it-IT" sz="1600" i="1" dirty="0"/>
              <a:t>. </a:t>
            </a:r>
            <a:r>
              <a:rPr lang="it-IT" sz="1600" dirty="0" smtClean="0"/>
              <a:t>un - </a:t>
            </a:r>
            <a:r>
              <a:rPr lang="it-IT" sz="1600" dirty="0" err="1"/>
              <a:t>začíná</a:t>
            </a:r>
            <a:r>
              <a:rPr lang="it-IT" sz="1600" dirty="0"/>
              <a:t> </a:t>
            </a:r>
            <a:r>
              <a:rPr lang="it-IT" sz="1600" dirty="0" err="1"/>
              <a:t>samohláskou</a:t>
            </a:r>
            <a:r>
              <a:rPr lang="it-IT" sz="1600" dirty="0"/>
              <a:t>)</a:t>
            </a:r>
            <a:endParaRPr lang="it-IT" sz="1600" b="1" dirty="0" smtClean="0"/>
          </a:p>
          <a:p>
            <a:pPr>
              <a:defRPr/>
            </a:pPr>
            <a:r>
              <a:rPr lang="it-IT" b="1" dirty="0"/>
              <a:t> </a:t>
            </a:r>
            <a:r>
              <a:rPr lang="it-IT" b="1" dirty="0" smtClean="0"/>
              <a:t>ante                           l’</a:t>
            </a:r>
            <a:r>
              <a:rPr lang="cs-CZ" b="1" dirty="0" smtClean="0"/>
              <a:t> </a:t>
            </a:r>
            <a:r>
              <a:rPr lang="it-IT" b="1" dirty="0" smtClean="0"/>
              <a:t>insegnante    l’</a:t>
            </a:r>
            <a:r>
              <a:rPr lang="cs-CZ" b="1" dirty="0" smtClean="0"/>
              <a:t> </a:t>
            </a:r>
            <a:r>
              <a:rPr lang="it-IT" b="1" dirty="0" smtClean="0"/>
              <a:t>insegnante        </a:t>
            </a:r>
            <a:r>
              <a:rPr lang="cs-CZ" b="1" dirty="0" smtClean="0"/>
              <a:t> </a:t>
            </a:r>
            <a:r>
              <a:rPr lang="it-IT" b="1" dirty="0" smtClean="0"/>
              <a:t>un insegnante       un’ </a:t>
            </a:r>
            <a:r>
              <a:rPr lang="it-IT" b="1" dirty="0"/>
              <a:t>insegnante </a:t>
            </a:r>
            <a:endParaRPr lang="it-IT" b="1" dirty="0" smtClean="0"/>
          </a:p>
          <a:p>
            <a:pPr>
              <a:defRPr/>
            </a:pPr>
            <a:r>
              <a:rPr lang="it-IT" sz="1600" b="1" dirty="0"/>
              <a:t> </a:t>
            </a:r>
            <a:r>
              <a:rPr lang="it-IT" sz="1600" b="1" dirty="0" smtClean="0"/>
              <a:t>                                                                                     </a:t>
            </a:r>
            <a:r>
              <a:rPr lang="cs-CZ" sz="1600" b="1" dirty="0" smtClean="0"/>
              <a:t>                        </a:t>
            </a:r>
            <a:r>
              <a:rPr lang="it-IT" sz="1600" b="1" dirty="0" smtClean="0"/>
              <a:t>      </a:t>
            </a:r>
            <a:r>
              <a:rPr lang="cs-CZ" sz="1600" b="1" dirty="0" smtClean="0"/>
              <a:t>   </a:t>
            </a:r>
            <a:r>
              <a:rPr lang="it-IT" sz="1600" dirty="0" smtClean="0"/>
              <a:t>(</a:t>
            </a:r>
            <a:r>
              <a:rPr lang="it-IT" sz="1600" i="1" dirty="0" err="1"/>
              <a:t>žen</a:t>
            </a:r>
            <a:r>
              <a:rPr lang="it-IT" sz="1600" i="1" dirty="0" smtClean="0"/>
              <a:t>.</a:t>
            </a:r>
            <a:r>
              <a:rPr lang="cs-CZ" sz="1600" i="1" dirty="0" smtClean="0"/>
              <a:t> </a:t>
            </a:r>
            <a:r>
              <a:rPr lang="it-IT" sz="1600" i="1" dirty="0" smtClean="0"/>
              <a:t>r</a:t>
            </a:r>
            <a:r>
              <a:rPr lang="it-IT" sz="1600" i="1" dirty="0"/>
              <a:t>. </a:t>
            </a:r>
            <a:r>
              <a:rPr lang="it-IT" sz="1600" dirty="0" smtClean="0"/>
              <a:t>una /un’ - </a:t>
            </a:r>
            <a:r>
              <a:rPr lang="it-IT" sz="1600" dirty="0" err="1" smtClean="0"/>
              <a:t>začíná</a:t>
            </a:r>
            <a:r>
              <a:rPr lang="it-IT" sz="1600" dirty="0" smtClean="0"/>
              <a:t> </a:t>
            </a:r>
            <a:r>
              <a:rPr lang="it-IT" sz="1600" dirty="0" err="1"/>
              <a:t>samohláskou</a:t>
            </a:r>
            <a:r>
              <a:rPr lang="it-IT" sz="1600" dirty="0" smtClean="0"/>
              <a:t>)</a:t>
            </a:r>
            <a:endParaRPr lang="it-IT" sz="1600" b="1" dirty="0" smtClean="0"/>
          </a:p>
          <a:p>
            <a:pPr>
              <a:defRPr/>
            </a:pPr>
            <a:r>
              <a:rPr lang="it-IT" b="1" dirty="0" err="1" smtClean="0"/>
              <a:t>podstatné</a:t>
            </a:r>
            <a:r>
              <a:rPr lang="it-IT" b="1" dirty="0" smtClean="0"/>
              <a:t> </a:t>
            </a:r>
            <a:r>
              <a:rPr lang="it-IT" b="1" dirty="0" err="1"/>
              <a:t>jméno</a:t>
            </a:r>
            <a:r>
              <a:rPr lang="it-IT" b="1" dirty="0"/>
              <a:t> </a:t>
            </a:r>
            <a:r>
              <a:rPr lang="it-IT" b="1" dirty="0" err="1"/>
              <a:t>začíná</a:t>
            </a:r>
            <a:r>
              <a:rPr lang="it-IT" b="1" dirty="0"/>
              <a:t>: </a:t>
            </a:r>
            <a:r>
              <a:rPr lang="it-IT" b="1" dirty="0" smtClean="0"/>
              <a:t> </a:t>
            </a:r>
            <a:r>
              <a:rPr lang="it-IT" i="1" dirty="0" err="1" smtClean="0"/>
              <a:t>muž</a:t>
            </a:r>
            <a:r>
              <a:rPr lang="it-IT" i="1" dirty="0" smtClean="0"/>
              <a:t>.</a:t>
            </a:r>
            <a:r>
              <a:rPr lang="cs-CZ" i="1" dirty="0" smtClean="0"/>
              <a:t> </a:t>
            </a:r>
            <a:r>
              <a:rPr lang="it-IT" i="1" dirty="0" smtClean="0"/>
              <a:t>r</a:t>
            </a:r>
            <a:r>
              <a:rPr lang="it-IT" i="1" dirty="0"/>
              <a:t>. </a:t>
            </a:r>
            <a:r>
              <a:rPr lang="it-IT" i="1" dirty="0" smtClean="0"/>
              <a:t>               </a:t>
            </a:r>
            <a:r>
              <a:rPr lang="it-IT" i="1" dirty="0" err="1" smtClean="0"/>
              <a:t>žen</a:t>
            </a:r>
            <a:r>
              <a:rPr lang="it-IT" i="1" dirty="0" smtClean="0"/>
              <a:t>.</a:t>
            </a:r>
            <a:r>
              <a:rPr lang="cs-CZ" i="1" dirty="0" smtClean="0"/>
              <a:t> </a:t>
            </a:r>
            <a:r>
              <a:rPr lang="it-IT" i="1" dirty="0" smtClean="0"/>
              <a:t>r</a:t>
            </a:r>
            <a:r>
              <a:rPr lang="it-IT" i="1" dirty="0"/>
              <a:t>. </a:t>
            </a:r>
            <a:r>
              <a:rPr lang="it-IT" i="1" dirty="0" smtClean="0"/>
              <a:t>              </a:t>
            </a:r>
            <a:r>
              <a:rPr lang="cs-CZ" i="1" dirty="0" smtClean="0"/>
              <a:t>     </a:t>
            </a:r>
            <a:r>
              <a:rPr lang="it-IT" i="1" dirty="0" err="1" smtClean="0"/>
              <a:t>muž</a:t>
            </a:r>
            <a:r>
              <a:rPr lang="it-IT" i="1" dirty="0" smtClean="0"/>
              <a:t>.</a:t>
            </a:r>
            <a:r>
              <a:rPr lang="cs-CZ" i="1" dirty="0" smtClean="0"/>
              <a:t> </a:t>
            </a:r>
            <a:r>
              <a:rPr lang="it-IT" i="1" dirty="0" smtClean="0"/>
              <a:t>r</a:t>
            </a:r>
            <a:r>
              <a:rPr lang="it-IT" i="1" dirty="0"/>
              <a:t>. </a:t>
            </a:r>
            <a:r>
              <a:rPr lang="it-IT" i="1" dirty="0" smtClean="0"/>
              <a:t>                    </a:t>
            </a:r>
            <a:r>
              <a:rPr lang="it-IT" i="1" dirty="0" err="1" smtClean="0"/>
              <a:t>žen</a:t>
            </a:r>
            <a:r>
              <a:rPr lang="it-IT" i="1" dirty="0" smtClean="0"/>
              <a:t>.</a:t>
            </a:r>
            <a:r>
              <a:rPr lang="cs-CZ" i="1" dirty="0" smtClean="0"/>
              <a:t> </a:t>
            </a:r>
            <a:r>
              <a:rPr lang="it-IT" i="1" dirty="0" smtClean="0"/>
              <a:t>r</a:t>
            </a:r>
            <a:r>
              <a:rPr lang="it-IT" i="1" dirty="0"/>
              <a:t>. </a:t>
            </a:r>
            <a:endParaRPr lang="it-IT" dirty="0" smtClean="0"/>
          </a:p>
          <a:p>
            <a:pPr>
              <a:defRPr/>
            </a:pPr>
            <a:r>
              <a:rPr lang="it-IT" b="1" i="1" dirty="0" err="1" smtClean="0"/>
              <a:t>mn</a:t>
            </a:r>
            <a:r>
              <a:rPr lang="it-IT" b="1" i="1" dirty="0" smtClean="0"/>
              <a:t>.</a:t>
            </a:r>
            <a:r>
              <a:rPr lang="cs-CZ" b="1" i="1" dirty="0" smtClean="0"/>
              <a:t> </a:t>
            </a:r>
            <a:r>
              <a:rPr lang="it-IT" b="1" i="1" dirty="0" smtClean="0"/>
              <a:t>č. </a:t>
            </a:r>
            <a:r>
              <a:rPr lang="it-IT" dirty="0" err="1" smtClean="0"/>
              <a:t>na</a:t>
            </a:r>
            <a:r>
              <a:rPr lang="it-IT" dirty="0" smtClean="0"/>
              <a:t> </a:t>
            </a:r>
            <a:r>
              <a:rPr lang="it-IT" dirty="0" err="1"/>
              <a:t>samohlásku</a:t>
            </a:r>
            <a:r>
              <a:rPr lang="it-IT" dirty="0"/>
              <a:t> </a:t>
            </a:r>
            <a:r>
              <a:rPr lang="cs-CZ" dirty="0" smtClean="0"/>
              <a:t>       </a:t>
            </a:r>
            <a:r>
              <a:rPr lang="it-IT" b="1" dirty="0" smtClean="0"/>
              <a:t>gli uomini    </a:t>
            </a:r>
            <a:r>
              <a:rPr lang="cs-CZ" b="1" dirty="0" smtClean="0"/>
              <a:t>    </a:t>
            </a:r>
            <a:r>
              <a:rPr lang="it-IT" b="1" dirty="0" smtClean="0"/>
              <a:t>   le isole                    -                               -</a:t>
            </a:r>
          </a:p>
          <a:p>
            <a:pPr>
              <a:defRPr/>
            </a:pPr>
            <a:r>
              <a:rPr lang="it-IT" b="1" dirty="0" smtClean="0"/>
              <a:t>                                          </a:t>
            </a:r>
            <a:r>
              <a:rPr lang="cs-CZ" b="1" dirty="0" smtClean="0"/>
              <a:t>   </a:t>
            </a:r>
            <a:r>
              <a:rPr lang="it-IT" b="1" dirty="0" smtClean="0"/>
              <a:t> gli insegnanti    le insegnanti         -                              - </a:t>
            </a:r>
            <a:endParaRPr lang="it-IT" b="1" dirty="0"/>
          </a:p>
          <a:p>
            <a:pPr>
              <a:defRPr/>
            </a:pPr>
            <a:r>
              <a:rPr lang="it-IT" b="1" i="1" dirty="0" smtClean="0"/>
              <a:t>j</a:t>
            </a:r>
            <a:r>
              <a:rPr lang="cs-CZ" b="1" i="1" dirty="0" smtClean="0"/>
              <a:t>edn</a:t>
            </a:r>
            <a:r>
              <a:rPr lang="it-IT" b="1" i="1" dirty="0" smtClean="0"/>
              <a:t>.č. </a:t>
            </a:r>
            <a:r>
              <a:rPr lang="cs-CZ" b="1" i="1" dirty="0" smtClean="0"/>
              <a:t>- </a:t>
            </a:r>
            <a:r>
              <a:rPr lang="it-IT" dirty="0" err="1" smtClean="0"/>
              <a:t>na</a:t>
            </a:r>
            <a:r>
              <a:rPr lang="it-IT" dirty="0" smtClean="0"/>
              <a:t> s +</a:t>
            </a:r>
            <a:r>
              <a:rPr lang="cs-CZ" dirty="0" smtClean="0"/>
              <a:t> </a:t>
            </a:r>
            <a:r>
              <a:rPr lang="it-IT" dirty="0" err="1" smtClean="0"/>
              <a:t>souhl</a:t>
            </a:r>
            <a:r>
              <a:rPr lang="it-IT" dirty="0"/>
              <a:t>. </a:t>
            </a:r>
            <a:r>
              <a:rPr lang="it-IT" dirty="0" smtClean="0"/>
              <a:t>či z</a:t>
            </a:r>
            <a:endParaRPr lang="cs-CZ" dirty="0" smtClean="0"/>
          </a:p>
          <a:p>
            <a:pPr>
              <a:defRPr/>
            </a:pPr>
            <a:r>
              <a:rPr lang="cs-CZ" b="1" dirty="0" smtClean="0"/>
              <a:t>                                           </a:t>
            </a:r>
            <a:r>
              <a:rPr lang="it-IT" b="1" dirty="0" smtClean="0"/>
              <a:t> lo studente    la studentessa     uno studente        una</a:t>
            </a:r>
            <a:r>
              <a:rPr lang="it-IT" dirty="0" smtClean="0"/>
              <a:t> </a:t>
            </a:r>
            <a:r>
              <a:rPr lang="it-IT" b="1" dirty="0" smtClean="0"/>
              <a:t>studentessa</a:t>
            </a:r>
          </a:p>
          <a:p>
            <a:pPr>
              <a:defRPr/>
            </a:pPr>
            <a:r>
              <a:rPr lang="it-IT" dirty="0" smtClean="0"/>
              <a:t> </a:t>
            </a:r>
            <a:r>
              <a:rPr lang="it-IT" b="1" i="1" dirty="0" smtClean="0"/>
              <a:t>j</a:t>
            </a:r>
            <a:r>
              <a:rPr lang="cs-CZ" b="1" i="1" dirty="0" smtClean="0"/>
              <a:t>edn</a:t>
            </a:r>
            <a:r>
              <a:rPr lang="it-IT" b="1" i="1" dirty="0" smtClean="0"/>
              <a:t>.č. </a:t>
            </a:r>
            <a:r>
              <a:rPr lang="it-IT" i="1" dirty="0" err="1" smtClean="0"/>
              <a:t>muž</a:t>
            </a:r>
            <a:r>
              <a:rPr lang="it-IT" i="1" dirty="0" smtClean="0"/>
              <a:t>.</a:t>
            </a:r>
            <a:r>
              <a:rPr lang="cs-CZ" i="1" dirty="0" smtClean="0"/>
              <a:t> </a:t>
            </a:r>
            <a:r>
              <a:rPr lang="it-IT" i="1" dirty="0" smtClean="0"/>
              <a:t>r</a:t>
            </a:r>
            <a:r>
              <a:rPr lang="it-IT" i="1" dirty="0"/>
              <a:t>.</a:t>
            </a:r>
            <a:r>
              <a:rPr lang="it-IT" dirty="0" smtClean="0"/>
              <a:t> </a:t>
            </a:r>
            <a:r>
              <a:rPr lang="it-IT" dirty="0" err="1" smtClean="0"/>
              <a:t>gn</a:t>
            </a:r>
            <a:r>
              <a:rPr lang="it-IT" dirty="0" smtClean="0"/>
              <a:t>, ps,</a:t>
            </a:r>
            <a:r>
              <a:rPr lang="cs-CZ" dirty="0" smtClean="0"/>
              <a:t> pn,</a:t>
            </a:r>
            <a:r>
              <a:rPr lang="it-IT" dirty="0" smtClean="0"/>
              <a:t> x                                                    (</a:t>
            </a:r>
            <a:r>
              <a:rPr lang="it-IT" i="1" dirty="0" err="1"/>
              <a:t>muž.r.</a:t>
            </a:r>
            <a:r>
              <a:rPr lang="it-IT" i="1" dirty="0"/>
              <a:t> </a:t>
            </a:r>
            <a:r>
              <a:rPr lang="it-IT" dirty="0" err="1" smtClean="0"/>
              <a:t>začíná</a:t>
            </a:r>
            <a:r>
              <a:rPr lang="it-IT" dirty="0" smtClean="0"/>
              <a:t> </a:t>
            </a:r>
            <a:r>
              <a:rPr lang="it-IT" dirty="0"/>
              <a:t>s + </a:t>
            </a:r>
            <a:r>
              <a:rPr lang="it-IT" dirty="0" err="1"/>
              <a:t>souhláska</a:t>
            </a:r>
            <a:r>
              <a:rPr lang="it-IT" dirty="0"/>
              <a:t>) </a:t>
            </a:r>
            <a:endParaRPr lang="it-IT" dirty="0" smtClean="0"/>
          </a:p>
          <a:p>
            <a:pPr>
              <a:defRPr/>
            </a:pPr>
            <a:r>
              <a:rPr lang="it-IT" dirty="0" smtClean="0"/>
              <a:t>                                                                                               </a:t>
            </a:r>
            <a:r>
              <a:rPr lang="cs-CZ" dirty="0" smtClean="0"/>
              <a:t>        </a:t>
            </a:r>
            <a:r>
              <a:rPr lang="it-IT" dirty="0" smtClean="0"/>
              <a:t> </a:t>
            </a:r>
            <a:r>
              <a:rPr lang="it-IT" b="1" dirty="0" smtClean="0"/>
              <a:t>uno gnocco</a:t>
            </a:r>
          </a:p>
          <a:p>
            <a:pPr>
              <a:defRPr/>
            </a:pPr>
            <a:r>
              <a:rPr lang="it-IT" dirty="0"/>
              <a:t> </a:t>
            </a:r>
            <a:r>
              <a:rPr lang="it-IT" dirty="0" smtClean="0"/>
              <a:t>                                                                                          </a:t>
            </a:r>
            <a:r>
              <a:rPr lang="cs-CZ" dirty="0" smtClean="0"/>
              <a:t>     </a:t>
            </a:r>
            <a:r>
              <a:rPr lang="it-IT" dirty="0" smtClean="0"/>
              <a:t> (</a:t>
            </a:r>
            <a:r>
              <a:rPr lang="it-IT" i="1" dirty="0" err="1"/>
              <a:t>muž.r.</a:t>
            </a:r>
            <a:r>
              <a:rPr lang="it-IT" i="1" dirty="0"/>
              <a:t> </a:t>
            </a:r>
            <a:r>
              <a:rPr lang="it-IT" dirty="0" err="1" smtClean="0"/>
              <a:t>začíná</a:t>
            </a:r>
            <a:r>
              <a:rPr lang="it-IT" dirty="0" smtClean="0"/>
              <a:t> </a:t>
            </a:r>
            <a:r>
              <a:rPr lang="it-IT" dirty="0" err="1" smtClean="0"/>
              <a:t>gn</a:t>
            </a:r>
            <a:r>
              <a:rPr lang="it-IT" dirty="0" smtClean="0"/>
              <a:t>)</a:t>
            </a:r>
          </a:p>
          <a:p>
            <a:pPr>
              <a:defRPr/>
            </a:pPr>
            <a:r>
              <a:rPr lang="it-IT" i="1" dirty="0" err="1"/>
              <a:t>mn.č.</a:t>
            </a:r>
            <a:r>
              <a:rPr lang="it-IT" i="1" dirty="0"/>
              <a:t> </a:t>
            </a:r>
            <a:r>
              <a:rPr lang="it-IT" i="1" dirty="0" smtClean="0"/>
              <a:t>                        </a:t>
            </a:r>
            <a:r>
              <a:rPr lang="cs-CZ" i="1" dirty="0" smtClean="0"/>
              <a:t>            </a:t>
            </a:r>
            <a:r>
              <a:rPr lang="it-IT" b="1" dirty="0" smtClean="0"/>
              <a:t>gli studenti     le studentesse             -                              - </a:t>
            </a:r>
          </a:p>
          <a:p>
            <a:pPr>
              <a:buFontTx/>
              <a:buChar char="-"/>
              <a:defRPr/>
            </a:pPr>
            <a:endParaRPr lang="it-IT" b="1" dirty="0" smtClean="0"/>
          </a:p>
          <a:p>
            <a:pPr>
              <a:defRPr/>
            </a:pPr>
            <a:r>
              <a:rPr lang="it-IT" b="1" i="1" dirty="0" smtClean="0"/>
              <a:t>j</a:t>
            </a:r>
            <a:r>
              <a:rPr lang="cs-CZ" b="1" i="1" dirty="0" smtClean="0"/>
              <a:t>edn</a:t>
            </a:r>
            <a:r>
              <a:rPr lang="it-IT" b="1" i="1" dirty="0" smtClean="0"/>
              <a:t>.č. </a:t>
            </a:r>
            <a:r>
              <a:rPr lang="it-IT" dirty="0" err="1" smtClean="0"/>
              <a:t>na</a:t>
            </a:r>
            <a:r>
              <a:rPr lang="it-IT" dirty="0" smtClean="0"/>
              <a:t> </a:t>
            </a:r>
            <a:r>
              <a:rPr lang="it-IT" dirty="0" err="1"/>
              <a:t>souhlásku</a:t>
            </a:r>
            <a:r>
              <a:rPr lang="it-IT" b="1" dirty="0"/>
              <a:t> </a:t>
            </a:r>
            <a:r>
              <a:rPr lang="it-IT" i="1" dirty="0" err="1"/>
              <a:t>j.č.</a:t>
            </a:r>
            <a:r>
              <a:rPr lang="it-IT" i="1" dirty="0"/>
              <a:t> </a:t>
            </a:r>
            <a:r>
              <a:rPr lang="it-IT" i="1" dirty="0" smtClean="0"/>
              <a:t> </a:t>
            </a:r>
            <a:r>
              <a:rPr lang="cs-CZ" i="1" dirty="0" smtClean="0"/>
              <a:t>     </a:t>
            </a:r>
            <a:r>
              <a:rPr lang="it-IT" b="1" dirty="0" smtClean="0"/>
              <a:t>il quadro          la pittura            un quadro           una</a:t>
            </a:r>
            <a:r>
              <a:rPr lang="it-IT" dirty="0" smtClean="0"/>
              <a:t> </a:t>
            </a:r>
            <a:r>
              <a:rPr lang="it-IT" b="1" dirty="0" smtClean="0"/>
              <a:t>pittura</a:t>
            </a:r>
          </a:p>
          <a:p>
            <a:pPr>
              <a:defRPr/>
            </a:pPr>
            <a:r>
              <a:rPr lang="it-IT" b="1" i="1" dirty="0" err="1"/>
              <a:t>mn.č.</a:t>
            </a:r>
            <a:r>
              <a:rPr lang="it-IT" b="1" i="1" dirty="0"/>
              <a:t> </a:t>
            </a:r>
            <a:r>
              <a:rPr lang="it-IT" b="1" i="1" dirty="0" smtClean="0"/>
              <a:t>                      </a:t>
            </a:r>
            <a:r>
              <a:rPr lang="cs-CZ" b="1" i="1" dirty="0" smtClean="0"/>
              <a:t>              </a:t>
            </a:r>
            <a:r>
              <a:rPr lang="it-IT" b="1" i="1" dirty="0" smtClean="0"/>
              <a:t> </a:t>
            </a:r>
            <a:r>
              <a:rPr lang="cs-CZ" b="1" i="1" dirty="0" smtClean="0"/>
              <a:t> </a:t>
            </a:r>
            <a:r>
              <a:rPr lang="it-IT" b="1" i="1" dirty="0" smtClean="0"/>
              <a:t> </a:t>
            </a:r>
            <a:r>
              <a:rPr lang="it-IT" b="1" dirty="0" smtClean="0"/>
              <a:t>i quadri           le pitture                 -                                   -</a:t>
            </a:r>
            <a:r>
              <a:rPr lang="it-IT" dirty="0" smtClean="0"/>
              <a:t> </a:t>
            </a:r>
          </a:p>
          <a:p>
            <a:pPr>
              <a:defRPr/>
            </a:pPr>
            <a:r>
              <a:rPr lang="cs-CZ" b="1" i="1" dirty="0" smtClean="0"/>
              <a:t>jedn</a:t>
            </a:r>
            <a:r>
              <a:rPr lang="it-IT" b="1" i="1" dirty="0" smtClean="0"/>
              <a:t>.č.</a:t>
            </a:r>
            <a:r>
              <a:rPr lang="it-IT" dirty="0" smtClean="0"/>
              <a:t> </a:t>
            </a:r>
            <a:r>
              <a:rPr lang="cs-CZ" dirty="0" smtClean="0"/>
              <a:t>                                     </a:t>
            </a:r>
            <a:r>
              <a:rPr lang="it-IT" b="1" dirty="0" smtClean="0"/>
              <a:t>il padre            la madre             un padre              una madre</a:t>
            </a:r>
          </a:p>
          <a:p>
            <a:pPr>
              <a:defRPr/>
            </a:pPr>
            <a:r>
              <a:rPr lang="it-IT" b="1" i="1" dirty="0" err="1" smtClean="0"/>
              <a:t>mn.č.</a:t>
            </a:r>
            <a:r>
              <a:rPr lang="it-IT" b="1" dirty="0" smtClean="0"/>
              <a:t> </a:t>
            </a:r>
            <a:r>
              <a:rPr lang="cs-CZ" b="1" dirty="0" smtClean="0"/>
              <a:t>                                       </a:t>
            </a:r>
            <a:r>
              <a:rPr lang="it-IT" b="1" dirty="0" smtClean="0"/>
              <a:t>i padri              le madri                  -                                  -</a:t>
            </a:r>
            <a:endParaRPr lang="it-IT" b="1" dirty="0"/>
          </a:p>
          <a:p>
            <a:pPr>
              <a:buFontTx/>
              <a:buChar char="-"/>
              <a:defRPr/>
            </a:pPr>
            <a:r>
              <a:rPr lang="it-IT" sz="1600" dirty="0"/>
              <a:t>Sono italiano</a:t>
            </a:r>
            <a:r>
              <a:rPr lang="it-IT" sz="1600" dirty="0" smtClean="0"/>
              <a:t>. /  </a:t>
            </a:r>
            <a:r>
              <a:rPr lang="it-IT" sz="1600" dirty="0" err="1"/>
              <a:t>Jsem</a:t>
            </a:r>
            <a:r>
              <a:rPr lang="it-IT" sz="1600" dirty="0"/>
              <a:t> </a:t>
            </a:r>
            <a:r>
              <a:rPr lang="it-IT" sz="1600" dirty="0" err="1"/>
              <a:t>Ital</a:t>
            </a:r>
            <a:r>
              <a:rPr lang="it-IT" sz="1600" dirty="0"/>
              <a:t>. </a:t>
            </a:r>
            <a:endParaRPr lang="it-IT" sz="1600" dirty="0" smtClean="0"/>
          </a:p>
          <a:p>
            <a:pPr>
              <a:defRPr/>
            </a:pPr>
            <a:r>
              <a:rPr lang="cs-CZ" sz="1600" dirty="0" smtClean="0"/>
              <a:t>  </a:t>
            </a:r>
            <a:r>
              <a:rPr lang="it-IT" sz="1600" dirty="0" err="1" smtClean="0"/>
              <a:t>ale</a:t>
            </a:r>
            <a:r>
              <a:rPr lang="it-IT" sz="1600" dirty="0"/>
              <a:t>: E’ </a:t>
            </a:r>
            <a:r>
              <a:rPr lang="it-IT" sz="1600" b="1" dirty="0"/>
              <a:t>un</a:t>
            </a:r>
            <a:r>
              <a:rPr lang="it-IT" sz="1600" dirty="0"/>
              <a:t> italiano. </a:t>
            </a:r>
            <a:r>
              <a:rPr lang="it-IT" sz="1600" dirty="0" smtClean="0"/>
              <a:t> / </a:t>
            </a:r>
            <a:r>
              <a:rPr lang="it-IT" sz="1600" dirty="0" err="1" smtClean="0"/>
              <a:t>Je</a:t>
            </a:r>
            <a:r>
              <a:rPr lang="it-IT" sz="1600" dirty="0" smtClean="0"/>
              <a:t> </a:t>
            </a:r>
            <a:r>
              <a:rPr lang="it-IT" sz="1600" dirty="0" err="1"/>
              <a:t>to</a:t>
            </a:r>
            <a:r>
              <a:rPr lang="it-IT" sz="1600" dirty="0"/>
              <a:t> </a:t>
            </a:r>
            <a:r>
              <a:rPr lang="it-IT" sz="1600" b="1" dirty="0" err="1"/>
              <a:t>nějaký</a:t>
            </a:r>
            <a:r>
              <a:rPr lang="it-IT" sz="1600" b="1" dirty="0" smtClean="0"/>
              <a:t>/ </a:t>
            </a:r>
            <a:r>
              <a:rPr lang="it-IT" sz="1600" b="1" dirty="0" err="1" smtClean="0"/>
              <a:t>jeden</a:t>
            </a:r>
            <a:r>
              <a:rPr lang="it-IT" sz="1600" dirty="0" smtClean="0"/>
              <a:t> </a:t>
            </a:r>
            <a:r>
              <a:rPr lang="it-IT" sz="1600" dirty="0" err="1"/>
              <a:t>Ital</a:t>
            </a:r>
            <a:r>
              <a:rPr lang="it-IT" sz="1600" dirty="0" smtClean="0"/>
              <a:t>. </a:t>
            </a:r>
          </a:p>
          <a:p>
            <a:pPr>
              <a:buFontTx/>
              <a:buChar char="-"/>
              <a:defRPr/>
            </a:pPr>
            <a:r>
              <a:rPr lang="it-IT" sz="1600" dirty="0" err="1"/>
              <a:t>Končí-li</a:t>
            </a:r>
            <a:r>
              <a:rPr lang="it-IT" sz="1600" dirty="0"/>
              <a:t> </a:t>
            </a:r>
            <a:r>
              <a:rPr lang="it-IT" sz="1600" dirty="0" err="1"/>
              <a:t>jméno</a:t>
            </a:r>
            <a:r>
              <a:rPr lang="it-IT" sz="1600" dirty="0"/>
              <a:t> </a:t>
            </a:r>
            <a:r>
              <a:rPr lang="it-IT" sz="1600" dirty="0" err="1"/>
              <a:t>na</a:t>
            </a:r>
            <a:r>
              <a:rPr lang="it-IT" sz="1600" dirty="0"/>
              <a:t> -</a:t>
            </a:r>
            <a:r>
              <a:rPr lang="it-IT" sz="1600" b="1" dirty="0"/>
              <a:t>e</a:t>
            </a:r>
            <a:r>
              <a:rPr lang="it-IT" sz="1600" dirty="0"/>
              <a:t>, </a:t>
            </a:r>
            <a:r>
              <a:rPr lang="it-IT" sz="1600" dirty="0" err="1"/>
              <a:t>může</a:t>
            </a:r>
            <a:r>
              <a:rPr lang="it-IT" sz="1600" dirty="0"/>
              <a:t> </a:t>
            </a:r>
            <a:r>
              <a:rPr lang="it-IT" sz="1600" dirty="0" err="1"/>
              <a:t>mít</a:t>
            </a:r>
            <a:r>
              <a:rPr lang="it-IT" sz="1600" dirty="0"/>
              <a:t> </a:t>
            </a:r>
            <a:r>
              <a:rPr lang="it-IT" sz="1600" dirty="0" err="1"/>
              <a:t>rod</a:t>
            </a:r>
            <a:r>
              <a:rPr lang="it-IT" sz="1600" dirty="0"/>
              <a:t> </a:t>
            </a:r>
            <a:r>
              <a:rPr lang="it-IT" sz="1600" dirty="0" err="1"/>
              <a:t>mužský</a:t>
            </a:r>
            <a:r>
              <a:rPr lang="it-IT" sz="1600" dirty="0"/>
              <a:t> </a:t>
            </a:r>
            <a:r>
              <a:rPr lang="it-IT" sz="1600" dirty="0" err="1"/>
              <a:t>nebo</a:t>
            </a:r>
            <a:r>
              <a:rPr lang="it-IT" sz="1600" dirty="0"/>
              <a:t> </a:t>
            </a:r>
            <a:r>
              <a:rPr lang="it-IT" sz="1600" dirty="0" err="1"/>
              <a:t>ženský</a:t>
            </a:r>
            <a:r>
              <a:rPr lang="it-IT" sz="1600" dirty="0"/>
              <a:t>: </a:t>
            </a:r>
            <a:r>
              <a:rPr lang="it-IT" sz="1600" b="1" dirty="0"/>
              <a:t>uno studente, una croce</a:t>
            </a:r>
            <a:r>
              <a:rPr lang="it-IT" sz="1600" b="1" dirty="0" smtClean="0"/>
              <a:t>.</a:t>
            </a:r>
            <a:endParaRPr lang="it-IT" sz="1600" dirty="0" smtClean="0"/>
          </a:p>
          <a:p>
            <a:pPr>
              <a:buFontTx/>
              <a:buChar char="-"/>
              <a:defRPr/>
            </a:pPr>
            <a:r>
              <a:rPr lang="it-IT" sz="1600" dirty="0" err="1"/>
              <a:t>Končí-li</a:t>
            </a:r>
            <a:r>
              <a:rPr lang="it-IT" sz="1600" dirty="0"/>
              <a:t> </a:t>
            </a:r>
            <a:r>
              <a:rPr lang="it-IT" sz="1600" dirty="0" err="1"/>
              <a:t>jméno</a:t>
            </a:r>
            <a:r>
              <a:rPr lang="it-IT" sz="1600" dirty="0"/>
              <a:t> </a:t>
            </a:r>
            <a:r>
              <a:rPr lang="it-IT" sz="1600" dirty="0" err="1"/>
              <a:t>na</a:t>
            </a:r>
            <a:r>
              <a:rPr lang="it-IT" sz="1600" dirty="0"/>
              <a:t> </a:t>
            </a:r>
            <a:r>
              <a:rPr lang="it-IT" sz="1600" dirty="0" smtClean="0"/>
              <a:t>-</a:t>
            </a:r>
            <a:r>
              <a:rPr lang="it-IT" sz="1600" b="1" dirty="0" smtClean="0"/>
              <a:t>ante</a:t>
            </a:r>
            <a:r>
              <a:rPr lang="it-IT" sz="1600" dirty="0" smtClean="0"/>
              <a:t>,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ista</a:t>
            </a:r>
            <a:r>
              <a:rPr lang="it-IT" sz="1600" b="1" dirty="0" smtClean="0"/>
              <a:t> </a:t>
            </a:r>
            <a:r>
              <a:rPr lang="it-IT" sz="1600" dirty="0" err="1"/>
              <a:t>může</a:t>
            </a:r>
            <a:r>
              <a:rPr lang="it-IT" sz="1600" dirty="0"/>
              <a:t> </a:t>
            </a:r>
            <a:r>
              <a:rPr lang="it-IT" sz="1600" dirty="0" err="1"/>
              <a:t>mít</a:t>
            </a:r>
            <a:r>
              <a:rPr lang="it-IT" sz="1600" dirty="0"/>
              <a:t> </a:t>
            </a:r>
            <a:r>
              <a:rPr lang="it-IT" sz="1600" dirty="0" err="1"/>
              <a:t>rod</a:t>
            </a:r>
            <a:r>
              <a:rPr lang="it-IT" sz="1600" dirty="0"/>
              <a:t> </a:t>
            </a:r>
            <a:r>
              <a:rPr lang="it-IT" sz="1600" dirty="0" err="1"/>
              <a:t>mužský</a:t>
            </a:r>
            <a:r>
              <a:rPr lang="it-IT" sz="1600" dirty="0"/>
              <a:t> </a:t>
            </a:r>
            <a:r>
              <a:rPr lang="it-IT" sz="1600" dirty="0" err="1"/>
              <a:t>nebo</a:t>
            </a:r>
            <a:r>
              <a:rPr lang="it-IT" sz="1600" dirty="0"/>
              <a:t> </a:t>
            </a:r>
            <a:r>
              <a:rPr lang="it-IT" sz="1600" dirty="0" err="1" smtClean="0"/>
              <a:t>ženský</a:t>
            </a:r>
            <a:r>
              <a:rPr lang="it-IT" sz="1600" dirty="0" smtClean="0"/>
              <a:t>:  </a:t>
            </a:r>
            <a:r>
              <a:rPr lang="it-IT" sz="1600" b="1" dirty="0" smtClean="0"/>
              <a:t>l’ insegnante, l’</a:t>
            </a:r>
            <a:r>
              <a:rPr lang="cs-CZ" sz="1600" b="1" dirty="0" smtClean="0"/>
              <a:t> </a:t>
            </a:r>
            <a:r>
              <a:rPr lang="it-IT" sz="1600" b="1" dirty="0" smtClean="0"/>
              <a:t>artista</a:t>
            </a:r>
            <a:r>
              <a:rPr lang="it-IT" sz="1600" dirty="0" smtClean="0"/>
              <a:t>. </a:t>
            </a:r>
          </a:p>
          <a:p>
            <a:pPr>
              <a:buFontTx/>
              <a:buChar char="-"/>
              <a:defRPr/>
            </a:pPr>
            <a:endParaRPr lang="cs-CZ" dirty="0"/>
          </a:p>
          <a:p>
            <a:pPr>
              <a:buFontTx/>
              <a:buChar char="-"/>
              <a:defRPr/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 </a:t>
            </a:r>
            <a:r>
              <a:rPr lang="it-IT" b="1" dirty="0"/>
              <a:t/>
            </a:r>
            <a:br>
              <a:rPr lang="it-IT" b="1" dirty="0"/>
            </a:b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 </a:t>
            </a:r>
            <a:br>
              <a:rPr lang="it-IT" dirty="0"/>
            </a:br>
            <a:endParaRPr lang="cs-CZ" b="1" dirty="0" smtClean="0"/>
          </a:p>
          <a:p>
            <a:pPr>
              <a:defRPr/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pt-BR" dirty="0"/>
              <a:t/>
            </a:r>
            <a:br>
              <a:rPr lang="pt-BR" dirty="0"/>
            </a:br>
            <a:endParaRPr lang="cs-CZ" dirty="0" smtClean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it-IT" sz="2000" dirty="0"/>
          </a:p>
          <a:p>
            <a:pPr fontAlgn="auto">
              <a:spcAft>
                <a:spcPts val="0"/>
              </a:spcAft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defRPr/>
            </a:pPr>
            <a:endParaRPr lang="cs-CZ" sz="2000" b="1" u="sng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cs-CZ" b="1" u="sng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8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.5_Pittura_scultura_architet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04664"/>
            <a:ext cx="5868144" cy="286737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11560" y="188640"/>
            <a:ext cx="2548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 GENERI ARTISTICI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2.6_Collage_arte_italian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132856"/>
            <a:ext cx="5580112" cy="450912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95936" y="256490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56176" y="256490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B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452320" y="2636912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C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076056" y="4005064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D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084168" y="3573016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452320" y="400506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F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211960" y="6093296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G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406730" y="3244334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H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724128" y="5661248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H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524328" y="5229200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I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0"/>
            <a:ext cx="13919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Tvoření</a:t>
            </a:r>
            <a:r>
              <a:rPr lang="it-IT" b="1" dirty="0" smtClean="0"/>
              <a:t> </a:t>
            </a:r>
            <a:r>
              <a:rPr lang="it-IT" b="1" dirty="0" err="1" smtClean="0"/>
              <a:t>slov</a:t>
            </a:r>
            <a:r>
              <a:rPr lang="it-IT" b="1" dirty="0" smtClean="0"/>
              <a:t>:</a:t>
            </a:r>
          </a:p>
          <a:p>
            <a:r>
              <a:rPr lang="it-IT" b="1" dirty="0" err="1" smtClean="0"/>
              <a:t>Prefix</a:t>
            </a:r>
            <a:endParaRPr lang="it-IT" b="1" dirty="0" smtClean="0"/>
          </a:p>
          <a:p>
            <a:r>
              <a:rPr lang="it-IT" dirty="0" smtClean="0"/>
              <a:t>(</a:t>
            </a:r>
            <a:r>
              <a:rPr lang="it-IT" dirty="0" err="1" smtClean="0"/>
              <a:t>předpony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5" name="Immagine 4" descr="prefissoidi_slovnik 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24744"/>
            <a:ext cx="6954808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efissi parole e aggettivi_slovnik 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04664"/>
            <a:ext cx="6230048" cy="613636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23528" y="908720"/>
            <a:ext cx="13919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Tvoření</a:t>
            </a:r>
            <a:r>
              <a:rPr lang="it-IT" b="1" dirty="0" smtClean="0"/>
              <a:t> </a:t>
            </a:r>
            <a:r>
              <a:rPr lang="it-IT" b="1" dirty="0" err="1" smtClean="0"/>
              <a:t>slov</a:t>
            </a:r>
            <a:r>
              <a:rPr lang="it-IT" b="1" dirty="0" smtClean="0"/>
              <a:t>:</a:t>
            </a:r>
          </a:p>
          <a:p>
            <a:r>
              <a:rPr lang="it-IT" b="1" dirty="0" err="1" smtClean="0"/>
              <a:t>Sufix</a:t>
            </a:r>
            <a:endParaRPr lang="it-IT" b="1" dirty="0" smtClean="0"/>
          </a:p>
          <a:p>
            <a:r>
              <a:rPr lang="it-IT" dirty="0" smtClean="0"/>
              <a:t>(</a:t>
            </a:r>
            <a:r>
              <a:rPr lang="it-IT" dirty="0" err="1" smtClean="0"/>
              <a:t>přípony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404664"/>
            <a:ext cx="1972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 GENERI ARTISTICI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" name="Immagine 2" descr="2.8_Generi pittorici_Eserciziario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436364"/>
            <a:ext cx="9144001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980728"/>
            <a:ext cx="56166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b="1" dirty="0" err="1" smtClean="0"/>
              <a:t>Jaký</a:t>
            </a:r>
            <a:r>
              <a:rPr lang="it-IT" b="1" dirty="0" smtClean="0"/>
              <a:t> </a:t>
            </a:r>
            <a:r>
              <a:rPr lang="it-IT" b="1" dirty="0" err="1" smtClean="0"/>
              <a:t>je</a:t>
            </a:r>
            <a:r>
              <a:rPr lang="it-IT" b="1" dirty="0" smtClean="0"/>
              <a:t> </a:t>
            </a:r>
            <a:r>
              <a:rPr lang="it-IT" b="1" dirty="0" err="1" smtClean="0"/>
              <a:t>rozdíl</a:t>
            </a:r>
            <a:r>
              <a:rPr lang="it-IT" b="1" dirty="0" smtClean="0"/>
              <a:t> </a:t>
            </a:r>
            <a:r>
              <a:rPr lang="it-IT" dirty="0" err="1" smtClean="0"/>
              <a:t>mezi</a:t>
            </a:r>
            <a:r>
              <a:rPr lang="it-IT" dirty="0" smtClean="0"/>
              <a:t> </a:t>
            </a:r>
            <a:r>
              <a:rPr lang="it-IT" dirty="0" err="1" smtClean="0"/>
              <a:t>kresbou</a:t>
            </a:r>
            <a:r>
              <a:rPr lang="it-IT" dirty="0" smtClean="0"/>
              <a:t>, </a:t>
            </a:r>
            <a:r>
              <a:rPr lang="it-IT" dirty="0" err="1" smtClean="0"/>
              <a:t>malbou</a:t>
            </a:r>
            <a:r>
              <a:rPr lang="it-IT" dirty="0" smtClean="0"/>
              <a:t> a </a:t>
            </a:r>
            <a:r>
              <a:rPr lang="it-IT" dirty="0" err="1" smtClean="0"/>
              <a:t>grafikou</a:t>
            </a:r>
            <a:r>
              <a:rPr lang="it-IT" dirty="0" smtClean="0"/>
              <a:t>? 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b="1" dirty="0" err="1" smtClean="0"/>
              <a:t>Jaké</a:t>
            </a:r>
            <a:r>
              <a:rPr lang="it-IT" dirty="0" smtClean="0"/>
              <a:t> </a:t>
            </a:r>
            <a:r>
              <a:rPr lang="it-IT" dirty="0" err="1" smtClean="0"/>
              <a:t>znáš</a:t>
            </a:r>
            <a:r>
              <a:rPr lang="it-IT" dirty="0" smtClean="0"/>
              <a:t> </a:t>
            </a:r>
            <a:r>
              <a:rPr lang="it-IT" dirty="0" err="1" smtClean="0"/>
              <a:t>druhy</a:t>
            </a:r>
            <a:r>
              <a:rPr lang="it-IT" dirty="0" smtClean="0"/>
              <a:t> </a:t>
            </a:r>
            <a:r>
              <a:rPr lang="it-IT" dirty="0" err="1" smtClean="0"/>
              <a:t>malby</a:t>
            </a:r>
            <a:r>
              <a:rPr lang="it-IT" dirty="0" smtClean="0"/>
              <a:t>? 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b="1" dirty="0" err="1" smtClean="0"/>
              <a:t>Jaký</a:t>
            </a:r>
            <a:r>
              <a:rPr lang="it-IT" dirty="0" smtClean="0"/>
              <a:t> </a:t>
            </a:r>
            <a:r>
              <a:rPr lang="it-IT" dirty="0" err="1" smtClean="0"/>
              <a:t>je</a:t>
            </a:r>
            <a:r>
              <a:rPr lang="it-IT" dirty="0" smtClean="0"/>
              <a:t> </a:t>
            </a:r>
            <a:r>
              <a:rPr lang="it-IT" dirty="0" err="1" smtClean="0"/>
              <a:t>rozdíl</a:t>
            </a:r>
            <a:r>
              <a:rPr lang="it-IT" dirty="0" smtClean="0"/>
              <a:t> </a:t>
            </a:r>
            <a:r>
              <a:rPr lang="it-IT" dirty="0" err="1" smtClean="0"/>
              <a:t>mezi</a:t>
            </a:r>
            <a:r>
              <a:rPr lang="it-IT" dirty="0" smtClean="0"/>
              <a:t> </a:t>
            </a:r>
            <a:r>
              <a:rPr lang="it-IT" dirty="0" err="1" smtClean="0"/>
              <a:t>podložkou</a:t>
            </a:r>
            <a:r>
              <a:rPr lang="it-IT" dirty="0" smtClean="0"/>
              <a:t> a </a:t>
            </a:r>
            <a:r>
              <a:rPr lang="it-IT" dirty="0" err="1" smtClean="0"/>
              <a:t>podkladem</a:t>
            </a:r>
            <a:r>
              <a:rPr lang="it-IT" dirty="0" smtClean="0"/>
              <a:t> pro </a:t>
            </a:r>
            <a:r>
              <a:rPr lang="it-IT" dirty="0" err="1" smtClean="0"/>
              <a:t>malbu</a:t>
            </a:r>
            <a:r>
              <a:rPr lang="it-IT" dirty="0" smtClean="0"/>
              <a:t>? 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b="1" dirty="0" smtClean="0"/>
              <a:t>Co </a:t>
            </a:r>
            <a:r>
              <a:rPr lang="it-IT" b="1" dirty="0" err="1" smtClean="0"/>
              <a:t>je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</a:t>
            </a:r>
            <a:r>
              <a:rPr lang="it-IT" dirty="0" err="1" smtClean="0"/>
              <a:t>lokální</a:t>
            </a:r>
            <a:r>
              <a:rPr lang="it-IT" dirty="0" smtClean="0"/>
              <a:t> </a:t>
            </a:r>
            <a:r>
              <a:rPr lang="it-IT" dirty="0" err="1" smtClean="0"/>
              <a:t>barva</a:t>
            </a:r>
            <a:r>
              <a:rPr lang="it-IT" dirty="0" smtClean="0"/>
              <a:t> a </a:t>
            </a:r>
            <a:r>
              <a:rPr lang="it-IT" dirty="0" err="1" smtClean="0"/>
              <a:t>co</a:t>
            </a:r>
            <a:r>
              <a:rPr lang="it-IT" dirty="0" smtClean="0"/>
              <a:t> </a:t>
            </a:r>
            <a:r>
              <a:rPr lang="it-IT" dirty="0" err="1" smtClean="0"/>
              <a:t>jsou</a:t>
            </a:r>
            <a:r>
              <a:rPr lang="it-IT" dirty="0" smtClean="0"/>
              <a:t> </a:t>
            </a:r>
            <a:r>
              <a:rPr lang="it-IT" dirty="0" err="1" smtClean="0"/>
              <a:t>barvy</a:t>
            </a:r>
            <a:r>
              <a:rPr lang="it-IT" dirty="0" smtClean="0"/>
              <a:t> </a:t>
            </a:r>
            <a:r>
              <a:rPr lang="it-IT" dirty="0" err="1" smtClean="0"/>
              <a:t>jevové</a:t>
            </a:r>
            <a:r>
              <a:rPr lang="it-IT" dirty="0" smtClean="0"/>
              <a:t>? 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it-IT" b="1" dirty="0" err="1" smtClean="0"/>
              <a:t>Jaký</a:t>
            </a:r>
            <a:r>
              <a:rPr lang="it-IT" dirty="0" smtClean="0"/>
              <a:t> </a:t>
            </a:r>
            <a:r>
              <a:rPr lang="it-IT" dirty="0" err="1" smtClean="0"/>
              <a:t>může</a:t>
            </a:r>
            <a:r>
              <a:rPr lang="it-IT" dirty="0" smtClean="0"/>
              <a:t> být </a:t>
            </a:r>
            <a:r>
              <a:rPr lang="it-IT" dirty="0" err="1" smtClean="0"/>
              <a:t>malířský</a:t>
            </a:r>
            <a:r>
              <a:rPr lang="it-IT" dirty="0" smtClean="0"/>
              <a:t> </a:t>
            </a:r>
            <a:r>
              <a:rPr lang="it-IT" dirty="0" err="1" smtClean="0"/>
              <a:t>rukopis</a:t>
            </a:r>
            <a:r>
              <a:rPr lang="it-IT" dirty="0" smtClean="0"/>
              <a:t>?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95536" y="404664"/>
            <a:ext cx="3322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ESERCIZIO</a:t>
            </a:r>
            <a:r>
              <a:rPr lang="it-IT" b="1" dirty="0" smtClean="0"/>
              <a:t>: combinate le frasi.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251520" y="3212976"/>
            <a:ext cx="80648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/>
              <a:t>A- Che cosa </a:t>
            </a:r>
            <a:r>
              <a:rPr lang="it-IT" dirty="0" smtClean="0"/>
              <a:t>è il colore locale e cosa sono i fenomeni cromatici ?</a:t>
            </a:r>
          </a:p>
          <a:p>
            <a:pPr>
              <a:lnSpc>
                <a:spcPct val="150000"/>
              </a:lnSpc>
            </a:pPr>
            <a:r>
              <a:rPr lang="it-IT" b="1" dirty="0" smtClean="0"/>
              <a:t>B- Come </a:t>
            </a:r>
            <a:r>
              <a:rPr lang="cs-CZ" b="1" dirty="0" smtClean="0"/>
              <a:t>(</a:t>
            </a:r>
            <a:r>
              <a:rPr lang="cs-CZ" b="1" dirty="0" err="1" smtClean="0"/>
              <a:t>Quale</a:t>
            </a:r>
            <a:r>
              <a:rPr lang="cs-CZ" b="1" smtClean="0"/>
              <a:t>) </a:t>
            </a:r>
            <a:r>
              <a:rPr lang="it-IT" smtClean="0"/>
              <a:t>può </a:t>
            </a:r>
            <a:r>
              <a:rPr lang="it-IT" dirty="0" smtClean="0"/>
              <a:t>essere lo stile pittorico  (la mano) dell’artista ?</a:t>
            </a:r>
          </a:p>
          <a:p>
            <a:pPr>
              <a:lnSpc>
                <a:spcPct val="150000"/>
              </a:lnSpc>
            </a:pPr>
            <a:r>
              <a:rPr lang="it-IT" b="1" dirty="0" smtClean="0"/>
              <a:t>C- </a:t>
            </a:r>
            <a:r>
              <a:rPr lang="cs-CZ" b="1" dirty="0" smtClean="0"/>
              <a:t>Qual </a:t>
            </a:r>
            <a:r>
              <a:rPr lang="it-IT" b="1" dirty="0" smtClean="0"/>
              <a:t>è </a:t>
            </a:r>
            <a:r>
              <a:rPr lang="it-IT" dirty="0" smtClean="0"/>
              <a:t>la differenza tra il disegno, la pittura e la grafica ?</a:t>
            </a:r>
          </a:p>
          <a:p>
            <a:pPr>
              <a:lnSpc>
                <a:spcPct val="150000"/>
              </a:lnSpc>
            </a:pPr>
            <a:r>
              <a:rPr lang="it-IT" b="1" dirty="0" smtClean="0"/>
              <a:t>D- Quali tipi </a:t>
            </a:r>
            <a:r>
              <a:rPr lang="it-IT" dirty="0" smtClean="0"/>
              <a:t>di pittura conosci ?</a:t>
            </a:r>
          </a:p>
          <a:p>
            <a:pPr>
              <a:lnSpc>
                <a:spcPct val="150000"/>
              </a:lnSpc>
            </a:pPr>
            <a:r>
              <a:rPr lang="it-IT" b="1" dirty="0" smtClean="0"/>
              <a:t>E- Qual è </a:t>
            </a:r>
            <a:r>
              <a:rPr lang="it-IT" dirty="0" smtClean="0"/>
              <a:t>la differenza tra la superficie e la base (preparatoria) del dipinto ?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1520" y="5517232"/>
            <a:ext cx="8389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/>
              <a:t>TEORIA DEI COLORI</a:t>
            </a:r>
          </a:p>
          <a:p>
            <a:r>
              <a:rPr lang="it-IT" sz="1400" dirty="0" smtClean="0">
                <a:hlinkClick r:id="rId3"/>
              </a:rPr>
              <a:t>http://technologie-2.blogspot.com/2016/05/</a:t>
            </a:r>
            <a:r>
              <a:rPr lang="it-IT" sz="1400" dirty="0" err="1" smtClean="0">
                <a:hlinkClick r:id="rId3"/>
              </a:rPr>
              <a:t>barvy-umelecke-tempera-akryl.html</a:t>
            </a:r>
            <a:endParaRPr lang="it-IT" sz="1400" dirty="0" smtClean="0"/>
          </a:p>
          <a:p>
            <a:r>
              <a:rPr lang="it-IT" sz="1400" dirty="0" smtClean="0">
                <a:hlinkClick r:id="rId4"/>
              </a:rPr>
              <a:t>http://www.inftub.com/storia/arte/IL-COLORE-Fattori-che-influenz61683.php</a:t>
            </a:r>
            <a:endParaRPr lang="it-IT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0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b="1" dirty="0" smtClean="0"/>
          </a:p>
          <a:p>
            <a:pPr>
              <a:defRPr/>
            </a:pPr>
            <a:endParaRPr lang="it-IT" b="1" dirty="0" smtClean="0"/>
          </a:p>
          <a:p>
            <a:pPr>
              <a:defRPr/>
            </a:pPr>
            <a:endParaRPr lang="it-IT" b="1" dirty="0" smtClean="0"/>
          </a:p>
          <a:p>
            <a:pPr>
              <a:defRPr/>
            </a:pPr>
            <a:endParaRPr lang="it-IT" b="1" i="1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b="1" i="1" dirty="0"/>
          </a:p>
          <a:p>
            <a:pPr>
              <a:defRPr/>
            </a:pPr>
            <a:r>
              <a:rPr lang="cs-CZ" b="1" dirty="0" smtClean="0"/>
              <a:t> </a:t>
            </a:r>
            <a:r>
              <a:rPr lang="it-IT" b="1" dirty="0" smtClean="0"/>
              <a:t> </a:t>
            </a:r>
            <a:endParaRPr lang="cs-CZ" b="1" dirty="0" smtClean="0"/>
          </a:p>
          <a:p>
            <a:pPr>
              <a:lnSpc>
                <a:spcPct val="150000"/>
              </a:lnSpc>
              <a:defRPr/>
            </a:pPr>
            <a:endParaRPr lang="cs-CZ" b="1" dirty="0" smtClean="0"/>
          </a:p>
          <a:p>
            <a:pPr>
              <a:lnSpc>
                <a:spcPct val="150000"/>
              </a:lnSpc>
              <a:defRPr/>
            </a:pPr>
            <a:endParaRPr lang="cs-CZ" b="1" dirty="0" smtClean="0"/>
          </a:p>
        </p:txBody>
      </p:sp>
      <p:pic>
        <p:nvPicPr>
          <p:cNvPr id="5" name="Immagine 4" descr="2.0_Genere pittorico_p.5_Italiano dell A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755576" y="0"/>
            <a:ext cx="4947781" cy="685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300192" y="836712"/>
            <a:ext cx="1941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smtClean="0"/>
              <a:t>I GENERI PITTORICI </a:t>
            </a:r>
            <a:r>
              <a:rPr lang="cs-CZ" sz="1600" dirty="0" smtClean="0"/>
              <a:t>/ </a:t>
            </a:r>
          </a:p>
          <a:p>
            <a:r>
              <a:rPr lang="cs-CZ" sz="1600" dirty="0" smtClean="0"/>
              <a:t>MALÍŘSKÉ ŽÁNRY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.5_Generi pittorici_tabe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710" y="0"/>
            <a:ext cx="88205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0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b="1" dirty="0" smtClean="0"/>
          </a:p>
          <a:p>
            <a:pPr>
              <a:defRPr/>
            </a:pPr>
            <a:endParaRPr lang="it-IT" b="1" dirty="0" smtClean="0"/>
          </a:p>
          <a:p>
            <a:pPr>
              <a:defRPr/>
            </a:pPr>
            <a:endParaRPr lang="it-IT" b="1" dirty="0" smtClean="0"/>
          </a:p>
          <a:p>
            <a:pPr>
              <a:defRPr/>
            </a:pPr>
            <a:endParaRPr lang="it-IT" b="1" i="1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b="1" i="1" dirty="0"/>
          </a:p>
          <a:p>
            <a:pPr>
              <a:defRPr/>
            </a:pPr>
            <a:r>
              <a:rPr lang="cs-CZ" b="1" dirty="0" smtClean="0"/>
              <a:t> </a:t>
            </a:r>
            <a:r>
              <a:rPr lang="it-IT" b="1" dirty="0" smtClean="0"/>
              <a:t> </a:t>
            </a:r>
            <a:endParaRPr lang="cs-CZ" b="1" dirty="0" smtClean="0"/>
          </a:p>
          <a:p>
            <a:pPr>
              <a:lnSpc>
                <a:spcPct val="150000"/>
              </a:lnSpc>
              <a:defRPr/>
            </a:pPr>
            <a:endParaRPr lang="cs-CZ" b="1" dirty="0" smtClean="0"/>
          </a:p>
          <a:p>
            <a:pPr>
              <a:lnSpc>
                <a:spcPct val="150000"/>
              </a:lnSpc>
              <a:defRPr/>
            </a:pPr>
            <a:endParaRPr lang="cs-CZ" b="1" dirty="0" smtClean="0"/>
          </a:p>
        </p:txBody>
      </p:sp>
      <p:pic>
        <p:nvPicPr>
          <p:cNvPr id="3" name="Immagine 2" descr="2.1_Scheda_genere data_p.6_Italiano dell 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0"/>
            <a:ext cx="51018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0"/>
            <a:ext cx="8496944" cy="1084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b="1" dirty="0" smtClean="0"/>
              <a:t>I </a:t>
            </a:r>
            <a:r>
              <a:rPr lang="it-IT" b="1" dirty="0" smtClean="0"/>
              <a:t>DATI DELL’ OPERA D’ ARTE – LA SCHEDA DELL’OPERA</a:t>
            </a:r>
            <a:endParaRPr lang="it-IT" sz="1000" b="1" dirty="0" smtClean="0"/>
          </a:p>
          <a:p>
            <a:pPr>
              <a:lnSpc>
                <a:spcPct val="150000"/>
              </a:lnSpc>
              <a:defRPr/>
            </a:pPr>
            <a:r>
              <a:rPr lang="it-IT" b="1" dirty="0" smtClean="0"/>
              <a:t>DIMENSIONI, DATA E UBICAZIONE</a:t>
            </a:r>
          </a:p>
          <a:p>
            <a:pPr>
              <a:lnSpc>
                <a:spcPct val="150000"/>
              </a:lnSpc>
              <a:defRPr/>
            </a:pPr>
            <a:r>
              <a:rPr lang="it-IT" i="1" dirty="0" smtClean="0"/>
              <a:t>La Gioconda </a:t>
            </a:r>
            <a:r>
              <a:rPr lang="it-IT" dirty="0" smtClean="0"/>
              <a:t>è un dipinto su tavola a olio (77 x 53 cm)  databile</a:t>
            </a:r>
          </a:p>
          <a:p>
            <a:pPr>
              <a:lnSpc>
                <a:spcPct val="150000"/>
              </a:lnSpc>
              <a:defRPr/>
            </a:pPr>
            <a:r>
              <a:rPr lang="it-IT" dirty="0" smtClean="0"/>
              <a:t> tra il 1503 e il 1515, conservato al Museo del Louvre a Parigi.</a:t>
            </a:r>
          </a:p>
          <a:p>
            <a:pPr>
              <a:lnSpc>
                <a:spcPct val="150000"/>
              </a:lnSpc>
              <a:defRPr/>
            </a:pPr>
            <a:endParaRPr lang="it-IT" dirty="0" smtClean="0"/>
          </a:p>
          <a:p>
            <a:pPr>
              <a:lnSpc>
                <a:spcPct val="150000"/>
              </a:lnSpc>
              <a:defRPr/>
            </a:pPr>
            <a:r>
              <a:rPr lang="it-IT" dirty="0" smtClean="0"/>
              <a:t>1- </a:t>
            </a:r>
            <a:r>
              <a:rPr lang="it-IT" b="1" dirty="0" smtClean="0"/>
              <a:t>Su che cosa </a:t>
            </a:r>
            <a:r>
              <a:rPr lang="it-IT" dirty="0" smtClean="0"/>
              <a:t>è dipinto il quadro La Gioconda ?</a:t>
            </a:r>
            <a:r>
              <a:rPr lang="cs-CZ" dirty="0" smtClean="0"/>
              <a:t> (Na čem)</a:t>
            </a:r>
            <a:endParaRPr lang="it-IT" dirty="0" smtClean="0"/>
          </a:p>
          <a:p>
            <a:pPr>
              <a:lnSpc>
                <a:spcPct val="150000"/>
              </a:lnSpc>
              <a:defRPr/>
            </a:pPr>
            <a:r>
              <a:rPr lang="it-IT" dirty="0" smtClean="0"/>
              <a:t>2 – </a:t>
            </a:r>
            <a:r>
              <a:rPr lang="it-IT" b="1" dirty="0" smtClean="0"/>
              <a:t>Come</a:t>
            </a:r>
            <a:r>
              <a:rPr lang="it-IT" dirty="0" smtClean="0"/>
              <a:t> ? Con quale tecnica pittorica ?</a:t>
            </a:r>
            <a:r>
              <a:rPr lang="cs-CZ" dirty="0" smtClean="0"/>
              <a:t> (Jakou technikou?)</a:t>
            </a:r>
            <a:endParaRPr lang="it-IT" dirty="0" smtClean="0"/>
          </a:p>
          <a:p>
            <a:pPr>
              <a:lnSpc>
                <a:spcPct val="150000"/>
              </a:lnSpc>
              <a:defRPr/>
            </a:pPr>
            <a:r>
              <a:rPr lang="it-IT" dirty="0" smtClean="0"/>
              <a:t>3 – </a:t>
            </a:r>
            <a:r>
              <a:rPr lang="it-IT" b="1" dirty="0" smtClean="0"/>
              <a:t>Quando </a:t>
            </a:r>
            <a:r>
              <a:rPr lang="it-IT" dirty="0" smtClean="0"/>
              <a:t>?</a:t>
            </a:r>
            <a:r>
              <a:rPr lang="cs-CZ" dirty="0" smtClean="0"/>
              <a:t> (Kdy)</a:t>
            </a:r>
            <a:endParaRPr lang="it-IT" dirty="0" smtClean="0"/>
          </a:p>
          <a:p>
            <a:pPr>
              <a:lnSpc>
                <a:spcPct val="150000"/>
              </a:lnSpc>
              <a:defRPr/>
            </a:pPr>
            <a:r>
              <a:rPr lang="it-IT" dirty="0" smtClean="0"/>
              <a:t>4 – </a:t>
            </a:r>
            <a:r>
              <a:rPr lang="it-IT" b="1" dirty="0" smtClean="0"/>
              <a:t>Quanto </a:t>
            </a:r>
            <a:r>
              <a:rPr lang="it-IT" dirty="0" smtClean="0"/>
              <a:t>è grande il quadro ?</a:t>
            </a:r>
            <a:r>
              <a:rPr lang="cs-CZ" dirty="0" smtClean="0"/>
              <a:t> (Jak? )</a:t>
            </a:r>
            <a:endParaRPr lang="it-IT" dirty="0" smtClean="0"/>
          </a:p>
          <a:p>
            <a:pPr>
              <a:lnSpc>
                <a:spcPct val="150000"/>
              </a:lnSpc>
              <a:defRPr/>
            </a:pPr>
            <a:r>
              <a:rPr lang="it-IT" dirty="0" smtClean="0"/>
              <a:t>5 – </a:t>
            </a:r>
            <a:r>
              <a:rPr lang="it-IT" b="1" dirty="0" smtClean="0"/>
              <a:t>Dove</a:t>
            </a:r>
            <a:r>
              <a:rPr lang="it-IT" dirty="0" smtClean="0"/>
              <a:t> si trova ?</a:t>
            </a:r>
            <a:r>
              <a:rPr lang="cs-CZ" dirty="0" smtClean="0"/>
              <a:t> (Kde?)</a:t>
            </a:r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6- </a:t>
            </a:r>
            <a:r>
              <a:rPr lang="cs-CZ" b="1" dirty="0" smtClean="0"/>
              <a:t>Con che cosa </a:t>
            </a:r>
            <a:r>
              <a:rPr lang="cs-CZ" dirty="0" smtClean="0"/>
              <a:t>dipinge il pittore? </a:t>
            </a:r>
            <a:r>
              <a:rPr lang="it-IT" dirty="0" smtClean="0"/>
              <a:t>Dipinge c</a:t>
            </a:r>
            <a:r>
              <a:rPr lang="cs-CZ" dirty="0" smtClean="0"/>
              <a:t>on il pennello ? (Čím? </a:t>
            </a:r>
            <a:r>
              <a:rPr lang="it-IT" dirty="0" smtClean="0"/>
              <a:t>)</a:t>
            </a:r>
            <a:endParaRPr lang="cs-CZ" dirty="0" smtClean="0"/>
          </a:p>
          <a:p>
            <a:pPr>
              <a:lnSpc>
                <a:spcPct val="150000"/>
              </a:lnSpc>
              <a:defRPr/>
            </a:pPr>
            <a:endParaRPr lang="cs-CZ" sz="900" dirty="0" smtClean="0"/>
          </a:p>
          <a:p>
            <a:pPr>
              <a:lnSpc>
                <a:spcPct val="150000"/>
              </a:lnSpc>
              <a:defRPr/>
            </a:pPr>
            <a:r>
              <a:rPr lang="cs-CZ" sz="1600" b="1" dirty="0" smtClean="0"/>
              <a:t>Dipingere</a:t>
            </a:r>
            <a:r>
              <a:rPr lang="cs-CZ" sz="1600" dirty="0" smtClean="0"/>
              <a:t> – Io dipingo / malovat</a:t>
            </a:r>
          </a:p>
          <a:p>
            <a:pPr>
              <a:lnSpc>
                <a:spcPct val="150000"/>
              </a:lnSpc>
              <a:defRPr/>
            </a:pPr>
            <a:r>
              <a:rPr lang="cs-CZ" sz="1600" dirty="0" smtClean="0"/>
              <a:t>Il quadro dipinto / malovaný obraz </a:t>
            </a:r>
          </a:p>
          <a:p>
            <a:pPr>
              <a:lnSpc>
                <a:spcPct val="150000"/>
              </a:lnSpc>
              <a:defRPr/>
            </a:pPr>
            <a:r>
              <a:rPr lang="cs-CZ" sz="1600" b="1" dirty="0" smtClean="0"/>
              <a:t>Il dipinto dipinto su tela </a:t>
            </a:r>
            <a:r>
              <a:rPr lang="cs-CZ" sz="1600" dirty="0" smtClean="0"/>
              <a:t>/ obraz namalovaný na plátně</a:t>
            </a:r>
          </a:p>
          <a:p>
            <a:pPr>
              <a:lnSpc>
                <a:spcPct val="150000"/>
              </a:lnSpc>
              <a:defRPr/>
            </a:pPr>
            <a:r>
              <a:rPr lang="cs-CZ" sz="1600" b="1" dirty="0" smtClean="0"/>
              <a:t>Il pittore </a:t>
            </a:r>
            <a:r>
              <a:rPr lang="cs-CZ" sz="1600" dirty="0" smtClean="0"/>
              <a:t>/ malíř</a:t>
            </a:r>
            <a:endParaRPr lang="it-IT" sz="1600" dirty="0" smtClean="0"/>
          </a:p>
          <a:p>
            <a:pPr>
              <a:lnSpc>
                <a:spcPct val="150000"/>
              </a:lnSpc>
              <a:defRPr/>
            </a:pPr>
            <a:r>
              <a:rPr lang="it-IT" sz="1600" b="1" dirty="0" smtClean="0"/>
              <a:t>Il pennello </a:t>
            </a:r>
            <a:r>
              <a:rPr lang="it-IT" sz="1600" dirty="0" smtClean="0"/>
              <a:t>/ </a:t>
            </a:r>
            <a:r>
              <a:rPr lang="it-IT" sz="1600" dirty="0" err="1" smtClean="0"/>
              <a:t>štětec</a:t>
            </a:r>
            <a:endParaRPr lang="it-IT" sz="1600" dirty="0" smtClean="0"/>
          </a:p>
          <a:p>
            <a:pPr>
              <a:lnSpc>
                <a:spcPct val="150000"/>
              </a:lnSpc>
              <a:defRPr/>
            </a:pPr>
            <a:endParaRPr lang="it-IT" dirty="0" smtClean="0"/>
          </a:p>
          <a:p>
            <a:pPr>
              <a:lnSpc>
                <a:spcPct val="150000"/>
              </a:lnSpc>
              <a:defRPr/>
            </a:pPr>
            <a:endParaRPr lang="it-IT" dirty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b="1" dirty="0" smtClean="0"/>
          </a:p>
          <a:p>
            <a:pPr>
              <a:defRPr/>
            </a:pPr>
            <a:endParaRPr lang="it-IT" b="1" dirty="0" smtClean="0"/>
          </a:p>
          <a:p>
            <a:pPr>
              <a:defRPr/>
            </a:pPr>
            <a:endParaRPr lang="it-IT" b="1" dirty="0" smtClean="0"/>
          </a:p>
          <a:p>
            <a:pPr>
              <a:defRPr/>
            </a:pPr>
            <a:endParaRPr lang="it-IT" b="1" i="1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b="1" i="1" dirty="0"/>
          </a:p>
          <a:p>
            <a:pPr>
              <a:defRPr/>
            </a:pPr>
            <a:r>
              <a:rPr lang="cs-CZ" b="1" dirty="0" smtClean="0"/>
              <a:t> </a:t>
            </a:r>
            <a:r>
              <a:rPr lang="it-IT" b="1" dirty="0" smtClean="0"/>
              <a:t> </a:t>
            </a:r>
            <a:endParaRPr lang="cs-CZ" b="1" dirty="0" smtClean="0"/>
          </a:p>
          <a:p>
            <a:pPr>
              <a:lnSpc>
                <a:spcPct val="150000"/>
              </a:lnSpc>
              <a:defRPr/>
            </a:pPr>
            <a:endParaRPr lang="cs-CZ" b="1" dirty="0" smtClean="0"/>
          </a:p>
          <a:p>
            <a:pPr>
              <a:lnSpc>
                <a:spcPct val="150000"/>
              </a:lnSpc>
              <a:defRPr/>
            </a:pPr>
            <a:endParaRPr lang="cs-CZ" b="1" dirty="0" smtClean="0"/>
          </a:p>
        </p:txBody>
      </p:sp>
      <p:pic>
        <p:nvPicPr>
          <p:cNvPr id="3" name="Immagine 2" descr="Mona_Lisa,_by_Leonardo_da_Vin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32656"/>
            <a:ext cx="2062605" cy="3073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332656"/>
            <a:ext cx="8496944" cy="832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b="1" dirty="0" smtClean="0"/>
              <a:t>I </a:t>
            </a:r>
            <a:r>
              <a:rPr lang="it-IT" b="1" dirty="0" smtClean="0"/>
              <a:t>DATI DELL’ OPERA D’ ARTE – LA SCHEDA DELL’OPERA</a:t>
            </a:r>
          </a:p>
          <a:p>
            <a:pPr>
              <a:lnSpc>
                <a:spcPct val="150000"/>
              </a:lnSpc>
              <a:defRPr/>
            </a:pPr>
            <a:endParaRPr lang="it-IT" sz="1000" b="1" dirty="0"/>
          </a:p>
          <a:p>
            <a:pPr>
              <a:defRPr/>
            </a:pPr>
            <a:r>
              <a:rPr lang="it-IT" b="1" dirty="0" smtClean="0"/>
              <a:t>Conosci quest’opera d’arte ?            </a:t>
            </a:r>
          </a:p>
          <a:p>
            <a:pPr>
              <a:lnSpc>
                <a:spcPct val="150000"/>
              </a:lnSpc>
              <a:defRPr/>
            </a:pPr>
            <a:r>
              <a:rPr lang="it-IT" dirty="0" smtClean="0"/>
              <a:t>1- Che cos’è ?</a:t>
            </a:r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 Un dipinto</a:t>
            </a:r>
            <a:endParaRPr lang="it-IT" dirty="0" smtClean="0"/>
          </a:p>
          <a:p>
            <a:pPr>
              <a:lnSpc>
                <a:spcPct val="150000"/>
              </a:lnSpc>
              <a:defRPr/>
            </a:pPr>
            <a:r>
              <a:rPr lang="it-IT" dirty="0" smtClean="0"/>
              <a:t>2- Come si chiama?</a:t>
            </a:r>
            <a:r>
              <a:rPr lang="cs-CZ" dirty="0" smtClean="0"/>
              <a:t> </a:t>
            </a:r>
            <a:endParaRPr lang="it-IT" dirty="0" smtClean="0"/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La Gioconda</a:t>
            </a:r>
            <a:endParaRPr lang="it-IT" dirty="0" smtClean="0"/>
          </a:p>
          <a:p>
            <a:pPr>
              <a:lnSpc>
                <a:spcPct val="150000"/>
              </a:lnSpc>
              <a:defRPr/>
            </a:pPr>
            <a:r>
              <a:rPr lang="it-IT" dirty="0" smtClean="0"/>
              <a:t>3-Chi è l’autore ?</a:t>
            </a:r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 Leonardo Da Vinci</a:t>
            </a:r>
            <a:endParaRPr lang="it-IT" dirty="0" smtClean="0"/>
          </a:p>
          <a:p>
            <a:pPr>
              <a:lnSpc>
                <a:spcPct val="150000"/>
              </a:lnSpc>
              <a:defRPr/>
            </a:pPr>
            <a:r>
              <a:rPr lang="it-IT" dirty="0" smtClean="0"/>
              <a:t>4- Dove si trova ?</a:t>
            </a:r>
            <a:r>
              <a:rPr lang="cs-CZ" dirty="0" smtClean="0"/>
              <a:t> </a:t>
            </a:r>
            <a:endParaRPr lang="it-IT" dirty="0" smtClean="0"/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Al Museo Louvre</a:t>
            </a:r>
            <a:endParaRPr lang="it-IT" dirty="0" smtClean="0"/>
          </a:p>
          <a:p>
            <a:pPr>
              <a:lnSpc>
                <a:spcPct val="150000"/>
              </a:lnSpc>
              <a:defRPr/>
            </a:pPr>
            <a:r>
              <a:rPr lang="it-IT" dirty="0" smtClean="0"/>
              <a:t>5- E’ un’opera figurativa o astratta?</a:t>
            </a:r>
            <a:r>
              <a:rPr lang="cs-CZ" dirty="0" smtClean="0"/>
              <a:t> </a:t>
            </a:r>
            <a:endParaRPr lang="it-IT" dirty="0" smtClean="0"/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Un</a:t>
            </a:r>
            <a:r>
              <a:rPr lang="it-IT" dirty="0" smtClean="0"/>
              <a:t>’opera figurativa</a:t>
            </a:r>
          </a:p>
          <a:p>
            <a:pPr>
              <a:defRPr/>
            </a:pPr>
            <a:endParaRPr lang="it-IT" dirty="0"/>
          </a:p>
          <a:p>
            <a:pPr>
              <a:lnSpc>
                <a:spcPct val="150000"/>
              </a:lnSpc>
              <a:defRPr/>
            </a:pPr>
            <a:endParaRPr lang="it-IT" b="1" dirty="0" smtClean="0"/>
          </a:p>
          <a:p>
            <a:pPr>
              <a:defRPr/>
            </a:pPr>
            <a:endParaRPr lang="it-IT" sz="1600" b="1" dirty="0" smtClean="0"/>
          </a:p>
          <a:p>
            <a:pPr>
              <a:defRPr/>
            </a:pPr>
            <a:endParaRPr lang="it-IT" b="1" dirty="0" smtClean="0"/>
          </a:p>
          <a:p>
            <a:pPr>
              <a:defRPr/>
            </a:pPr>
            <a:endParaRPr lang="it-IT" b="1" i="1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b="1" i="1" dirty="0"/>
          </a:p>
          <a:p>
            <a:pPr>
              <a:defRPr/>
            </a:pPr>
            <a:r>
              <a:rPr lang="cs-CZ" b="1" dirty="0" smtClean="0"/>
              <a:t> </a:t>
            </a:r>
            <a:r>
              <a:rPr lang="it-IT" b="1" dirty="0" smtClean="0"/>
              <a:t> </a:t>
            </a:r>
            <a:endParaRPr lang="cs-CZ" b="1" dirty="0" smtClean="0"/>
          </a:p>
          <a:p>
            <a:pPr>
              <a:lnSpc>
                <a:spcPct val="150000"/>
              </a:lnSpc>
              <a:defRPr/>
            </a:pPr>
            <a:endParaRPr lang="cs-CZ" b="1" dirty="0" smtClean="0"/>
          </a:p>
          <a:p>
            <a:pPr>
              <a:lnSpc>
                <a:spcPct val="150000"/>
              </a:lnSpc>
              <a:defRPr/>
            </a:pPr>
            <a:endParaRPr lang="cs-CZ" b="1" dirty="0" smtClean="0"/>
          </a:p>
        </p:txBody>
      </p:sp>
      <p:pic>
        <p:nvPicPr>
          <p:cNvPr id="3" name="Immagine 2" descr="Mona_Lisa,_by_Leonardo_da_Vin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620688"/>
            <a:ext cx="2494653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.3_Dati opera_generi artistici e allegoria_p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7669294" cy="1988840"/>
          </a:xfrm>
          <a:prstGeom prst="rect">
            <a:avLst/>
          </a:prstGeom>
        </p:spPr>
      </p:pic>
      <p:pic>
        <p:nvPicPr>
          <p:cNvPr id="5" name="Immagine 4" descr="2.4_Botticelli_Primavera_quadro allegori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12976"/>
            <a:ext cx="4032448" cy="2647974"/>
          </a:xfrm>
          <a:prstGeom prst="rect">
            <a:avLst/>
          </a:prstGeom>
        </p:spPr>
      </p:pic>
      <p:pic>
        <p:nvPicPr>
          <p:cNvPr id="6" name="Immagine 5" descr="0_Gioconda_Leonardo_da_Vinc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348880"/>
            <a:ext cx="2591308" cy="386104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83568" y="2276872"/>
            <a:ext cx="1275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Che cos</a:t>
            </a:r>
            <a:r>
              <a:rPr lang="it-IT" b="1" dirty="0" smtClean="0"/>
              <a:t>’è ?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0"/>
            <a:ext cx="8568952" cy="943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b="1" dirty="0" smtClean="0"/>
              <a:t>I</a:t>
            </a:r>
            <a:r>
              <a:rPr lang="cs-CZ" b="1" dirty="0" smtClean="0"/>
              <a:t> </a:t>
            </a:r>
            <a:r>
              <a:rPr lang="it-IT" b="1" dirty="0" smtClean="0"/>
              <a:t>GENER</a:t>
            </a:r>
            <a:r>
              <a:rPr lang="cs-CZ" b="1" dirty="0" smtClean="0"/>
              <a:t>I</a:t>
            </a:r>
            <a:r>
              <a:rPr lang="it-IT" b="1" dirty="0" smtClean="0"/>
              <a:t> </a:t>
            </a:r>
            <a:r>
              <a:rPr lang="cs-CZ" b="1" dirty="0" smtClean="0"/>
              <a:t>ARTISTICI </a:t>
            </a:r>
            <a:r>
              <a:rPr lang="it-IT" b="1" dirty="0" smtClean="0"/>
              <a:t>/ </a:t>
            </a:r>
            <a:r>
              <a:rPr lang="cs-CZ" b="1" dirty="0" smtClean="0"/>
              <a:t>UMĚLECKÉ ŽÁNRY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 smtClean="0"/>
              <a:t>L’ </a:t>
            </a:r>
            <a:r>
              <a:rPr lang="cs-CZ" sz="1600" dirty="0" smtClean="0"/>
              <a:t>a</a:t>
            </a:r>
            <a:r>
              <a:rPr lang="it-IT" sz="1600" dirty="0" err="1" smtClean="0"/>
              <a:t>llegoria</a:t>
            </a:r>
            <a:endParaRPr lang="it-IT" sz="1600" dirty="0" smtClean="0"/>
          </a:p>
          <a:p>
            <a:pPr>
              <a:lnSpc>
                <a:spcPct val="150000"/>
              </a:lnSpc>
              <a:defRPr/>
            </a:pPr>
            <a:r>
              <a:rPr lang="it-IT" sz="1600" dirty="0" smtClean="0"/>
              <a:t>La </a:t>
            </a:r>
            <a:r>
              <a:rPr lang="cs-CZ" sz="1600" dirty="0" smtClean="0"/>
              <a:t>n</a:t>
            </a:r>
            <a:r>
              <a:rPr lang="it-IT" sz="1600" dirty="0" err="1" smtClean="0"/>
              <a:t>atura</a:t>
            </a:r>
            <a:r>
              <a:rPr lang="it-IT" sz="1600" dirty="0" smtClean="0"/>
              <a:t> morta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 smtClean="0"/>
              <a:t>Il </a:t>
            </a:r>
            <a:r>
              <a:rPr lang="cs-CZ" sz="1600" dirty="0" smtClean="0"/>
              <a:t>r</a:t>
            </a:r>
            <a:r>
              <a:rPr lang="it-IT" sz="1600" dirty="0" err="1" smtClean="0"/>
              <a:t>itratto</a:t>
            </a:r>
            <a:endParaRPr lang="it-IT" sz="1600" dirty="0" smtClean="0"/>
          </a:p>
          <a:p>
            <a:pPr>
              <a:lnSpc>
                <a:spcPct val="150000"/>
              </a:lnSpc>
              <a:defRPr/>
            </a:pPr>
            <a:r>
              <a:rPr lang="it-IT" sz="1600" dirty="0" smtClean="0"/>
              <a:t>L’</a:t>
            </a:r>
            <a:r>
              <a:rPr lang="cs-CZ" sz="1600" dirty="0" smtClean="0"/>
              <a:t> a</a:t>
            </a:r>
            <a:r>
              <a:rPr lang="it-IT" sz="1600" dirty="0" err="1" smtClean="0"/>
              <a:t>utoritratto</a:t>
            </a:r>
            <a:endParaRPr lang="it-IT" sz="1600" dirty="0" smtClean="0"/>
          </a:p>
          <a:p>
            <a:pPr>
              <a:lnSpc>
                <a:spcPct val="150000"/>
              </a:lnSpc>
              <a:defRPr/>
            </a:pPr>
            <a:r>
              <a:rPr lang="it-IT" sz="1600" dirty="0" smtClean="0"/>
              <a:t>La </a:t>
            </a:r>
            <a:r>
              <a:rPr lang="cs-CZ" sz="1600" dirty="0" smtClean="0"/>
              <a:t>s</a:t>
            </a:r>
            <a:r>
              <a:rPr lang="it-IT" sz="1600" dirty="0" smtClean="0"/>
              <a:t>cena sacra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 smtClean="0"/>
              <a:t>Il </a:t>
            </a:r>
            <a:r>
              <a:rPr lang="cs-CZ" sz="1600" dirty="0" smtClean="0"/>
              <a:t>p</a:t>
            </a:r>
            <a:r>
              <a:rPr lang="it-IT" sz="1600" dirty="0" err="1" smtClean="0"/>
              <a:t>aesaggio</a:t>
            </a:r>
            <a:endParaRPr lang="it-IT" sz="1600" dirty="0" smtClean="0"/>
          </a:p>
          <a:p>
            <a:pPr>
              <a:lnSpc>
                <a:spcPct val="150000"/>
              </a:lnSpc>
              <a:defRPr/>
            </a:pPr>
            <a:r>
              <a:rPr lang="cs-CZ" sz="1600" dirty="0" smtClean="0"/>
              <a:t>La veduta</a:t>
            </a:r>
            <a:endParaRPr lang="it-IT" sz="1600" dirty="0" smtClean="0"/>
          </a:p>
          <a:p>
            <a:pPr>
              <a:lnSpc>
                <a:spcPct val="150000"/>
              </a:lnSpc>
              <a:defRPr/>
            </a:pPr>
            <a:r>
              <a:rPr lang="it-IT" sz="1600" dirty="0" smtClean="0"/>
              <a:t>Il genere sacro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 smtClean="0"/>
              <a:t>Il genere mitologico 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 smtClean="0"/>
              <a:t>Il genere profano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 smtClean="0"/>
              <a:t>Il genere allegorico</a:t>
            </a:r>
          </a:p>
          <a:p>
            <a:pPr>
              <a:lnSpc>
                <a:spcPct val="150000"/>
              </a:lnSpc>
              <a:defRPr/>
            </a:pPr>
            <a:r>
              <a:rPr lang="cs-CZ" sz="1600" dirty="0" smtClean="0"/>
              <a:t>L</a:t>
            </a:r>
            <a:r>
              <a:rPr lang="it-IT" sz="1600" dirty="0" smtClean="0"/>
              <a:t>a</a:t>
            </a:r>
            <a:r>
              <a:rPr lang="cs-CZ" sz="1600" dirty="0" smtClean="0"/>
              <a:t> s</a:t>
            </a:r>
            <a:r>
              <a:rPr lang="it-IT" sz="1600" dirty="0" smtClean="0"/>
              <a:t>cena di genere</a:t>
            </a:r>
            <a:endParaRPr lang="cs-CZ" sz="1600" dirty="0" smtClean="0"/>
          </a:p>
          <a:p>
            <a:pPr>
              <a:lnSpc>
                <a:spcPct val="150000"/>
              </a:lnSpc>
              <a:defRPr/>
            </a:pPr>
            <a:endParaRPr lang="it-IT" sz="1600" dirty="0" smtClean="0"/>
          </a:p>
          <a:p>
            <a:pPr>
              <a:lnSpc>
                <a:spcPct val="150000"/>
              </a:lnSpc>
              <a:defRPr/>
            </a:pPr>
            <a:endParaRPr lang="it-IT" sz="1600" dirty="0" smtClean="0"/>
          </a:p>
          <a:p>
            <a:pPr>
              <a:lnSpc>
                <a:spcPct val="150000"/>
              </a:lnSpc>
              <a:defRPr/>
            </a:pPr>
            <a:r>
              <a:rPr lang="it-IT" sz="1600" dirty="0" smtClean="0"/>
              <a:t> </a:t>
            </a:r>
          </a:p>
          <a:p>
            <a:pPr>
              <a:defRPr/>
            </a:pPr>
            <a:endParaRPr lang="it-IT" sz="1600" dirty="0" smtClean="0"/>
          </a:p>
          <a:p>
            <a:pPr>
              <a:defRPr/>
            </a:pPr>
            <a:endParaRPr lang="cs-CZ" sz="1600" dirty="0" smtClean="0"/>
          </a:p>
          <a:p>
            <a:pPr>
              <a:defRPr/>
            </a:pPr>
            <a:endParaRPr lang="it-IT" sz="1600" dirty="0" smtClean="0"/>
          </a:p>
          <a:p>
            <a:pPr>
              <a:defRPr/>
            </a:pPr>
            <a:endParaRPr lang="it-IT" sz="1600" b="1" dirty="0" smtClean="0"/>
          </a:p>
          <a:p>
            <a:pPr>
              <a:defRPr/>
            </a:pPr>
            <a:endParaRPr lang="it-IT" sz="1600" b="1" dirty="0" smtClean="0"/>
          </a:p>
          <a:p>
            <a:pPr>
              <a:defRPr/>
            </a:pPr>
            <a:endParaRPr lang="it-IT" sz="1600" b="1" dirty="0" smtClean="0"/>
          </a:p>
          <a:p>
            <a:pPr>
              <a:defRPr/>
            </a:pPr>
            <a:endParaRPr lang="it-IT" sz="1600" b="1" i="1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b="1" i="1" dirty="0" smtClean="0"/>
          </a:p>
          <a:p>
            <a:pPr>
              <a:defRPr/>
            </a:pPr>
            <a:r>
              <a:rPr lang="cs-CZ" b="1" dirty="0" smtClean="0"/>
              <a:t> </a:t>
            </a:r>
            <a:r>
              <a:rPr lang="it-IT" b="1" dirty="0" smtClean="0"/>
              <a:t> </a:t>
            </a:r>
            <a:endParaRPr lang="cs-CZ" b="1" dirty="0" smtClean="0"/>
          </a:p>
          <a:p>
            <a:pPr>
              <a:lnSpc>
                <a:spcPct val="150000"/>
              </a:lnSpc>
              <a:defRPr/>
            </a:pPr>
            <a:endParaRPr lang="cs-CZ" b="1" dirty="0" smtClean="0"/>
          </a:p>
          <a:p>
            <a:pPr>
              <a:lnSpc>
                <a:spcPct val="150000"/>
              </a:lnSpc>
              <a:defRPr/>
            </a:pPr>
            <a:endParaRPr lang="cs-CZ" b="1" dirty="0" smtClean="0"/>
          </a:p>
        </p:txBody>
      </p:sp>
      <p:pic>
        <p:nvPicPr>
          <p:cNvPr id="5" name="Immagine 4" descr="2.8_Collage_arte_itali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3145" y="1"/>
            <a:ext cx="3508488" cy="62373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427984" y="476672"/>
            <a:ext cx="4154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B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C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D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604448" y="188640"/>
            <a:ext cx="3818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E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F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G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H</a:t>
            </a:r>
            <a:endParaRPr lang="it-IT" dirty="0"/>
          </a:p>
        </p:txBody>
      </p:sp>
      <p:pic>
        <p:nvPicPr>
          <p:cNvPr id="7" name="Immagine 6" descr="amor sacro e amor profano Tizia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013176"/>
            <a:ext cx="3024336" cy="119448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79512" y="6165304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 smtClean="0"/>
              <a:t>L'Amor sacro e Amor profano</a:t>
            </a:r>
            <a:r>
              <a:rPr lang="it-IT" sz="1400" dirty="0" smtClean="0"/>
              <a:t> è un dipinto a olio su tela (118 × 279 cm) di Tiziano, databile al 1515 circa e conservato nella Galleria Borghese di Roma.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esente indicativo_slovnik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87533"/>
            <a:ext cx="7776864" cy="5865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823</Words>
  <Application>Microsoft Office PowerPoint</Application>
  <PresentationFormat>Předvádění na obrazovce (4:3)</PresentationFormat>
  <Paragraphs>299</Paragraphs>
  <Slides>18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di Office</vt:lpstr>
      <vt:lpstr> SYLLABUS: 1- I dati dell’opera d’arte, la scheda tecnica / Inventární karta uměleckého díla 2- I generi artistici: il ritratto, il paesaggio.. / Umělecké žánry: portrét, krajina.. 3- Le tecniche, forme e colori / Techniky, formy a barvy 4- L’identificazione dei personaggi / Identifikace postav  5- La posizione delle figure nel quadro / Pozice postav v obrazu 6- La descrizione della scena / Popsání scény 7- Stili e periodi / Styly a období 8- L’architettura / Architektura 9- La scultura/ Sochařství 10- Attributi e modelli iconografici / Atributy a ikonografické modely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requirements: a visit to museum and gallery, a short presentation, a  written test and the active participation of students in class.</dc:title>
  <dc:creator>Susi</dc:creator>
  <cp:lastModifiedBy>Zuzana Wagner</cp:lastModifiedBy>
  <cp:revision>346</cp:revision>
  <dcterms:created xsi:type="dcterms:W3CDTF">2019-09-20T10:52:13Z</dcterms:created>
  <dcterms:modified xsi:type="dcterms:W3CDTF">2019-10-08T06:57:55Z</dcterms:modified>
</cp:coreProperties>
</file>