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00" r:id="rId3"/>
    <p:sldId id="317" r:id="rId4"/>
    <p:sldId id="303" r:id="rId5"/>
    <p:sldId id="291" r:id="rId6"/>
    <p:sldId id="306" r:id="rId7"/>
    <p:sldId id="315" r:id="rId8"/>
    <p:sldId id="308" r:id="rId9"/>
    <p:sldId id="302" r:id="rId10"/>
    <p:sldId id="307" r:id="rId11"/>
    <p:sldId id="30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Spojte a přeložte do češtiny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www.adgblog.it/wp-content/uploads/2011/06/tempera.jpg" TargetMode="External"/><Relationship Id="rId18" Type="http://schemas.openxmlformats.org/officeDocument/2006/relationships/image" Target="../media/image14.jpeg"/><Relationship Id="rId3" Type="http://schemas.openxmlformats.org/officeDocument/2006/relationships/hyperlink" Target="https://www.adgblog.it/wp-content/uploads/2011/06/carta.jpg" TargetMode="External"/><Relationship Id="rId21" Type="http://schemas.openxmlformats.org/officeDocument/2006/relationships/hyperlink" Target="https://www.adgblog.it/2011/07/05/litaliano-con-larte-il-materiale-per-dipingere/" TargetMode="External"/><Relationship Id="rId7" Type="http://schemas.openxmlformats.org/officeDocument/2006/relationships/hyperlink" Target="https://www.adgblog.it/wp-content/uploads/2011/06/tela.jpg" TargetMode="External"/><Relationship Id="rId12" Type="http://schemas.openxmlformats.org/officeDocument/2006/relationships/image" Target="../media/image11.jpeg"/><Relationship Id="rId17" Type="http://schemas.openxmlformats.org/officeDocument/2006/relationships/hyperlink" Target="https://www.adgblog.it/wp-content/uploads/2011/06/pigmenti.jpg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www.adgblog.it/wp-content/uploads/2011/06/cornice.jpg" TargetMode="External"/><Relationship Id="rId5" Type="http://schemas.openxmlformats.org/officeDocument/2006/relationships/hyperlink" Target="https://www.adgblog.it/wp-content/uploads/2011/06/pennelli.jpg" TargetMode="External"/><Relationship Id="rId15" Type="http://schemas.openxmlformats.org/officeDocument/2006/relationships/hyperlink" Target="https://www.adgblog.it/wp-content/uploads/2011/06/acquerello.jpg" TargetMode="External"/><Relationship Id="rId23" Type="http://schemas.openxmlformats.org/officeDocument/2006/relationships/image" Target="../media/image16.jpeg"/><Relationship Id="rId10" Type="http://schemas.openxmlformats.org/officeDocument/2006/relationships/image" Target="../media/image10.jpeg"/><Relationship Id="rId19" Type="http://schemas.openxmlformats.org/officeDocument/2006/relationships/hyperlink" Target="https://www.adgblog.it/wp-content/uploads/2011/06/tavola.gif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www.adgblog.it/wp-content/uploads/2011/06/affresco.jpg" TargetMode="External"/><Relationship Id="rId14" Type="http://schemas.openxmlformats.org/officeDocument/2006/relationships/image" Target="../media/image12.jpeg"/><Relationship Id="rId22" Type="http://schemas.openxmlformats.org/officeDocument/2006/relationships/hyperlink" Target="https://www.adgblog.it/wp-content/uploads/2011/06/pastello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adgblog.it/wp-content/uploads/2011/06/tela.jpg" TargetMode="External"/><Relationship Id="rId7" Type="http://schemas.openxmlformats.org/officeDocument/2006/relationships/hyperlink" Target="https://www.adgblog.it/wp-content/uploads/2011/06/acquerello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5.jpeg"/><Relationship Id="rId5" Type="http://schemas.openxmlformats.org/officeDocument/2006/relationships/hyperlink" Target="https://www.adgblog.it/wp-content/uploads/2011/06/affresco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s://www.adgblog.it/wp-content/uploads/2011/06/temper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>
                <a:solidFill>
                  <a:srgbClr val="FF0000"/>
                </a:solidFill>
              </a:rPr>
              <a:t/>
            </a: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>
                <a:solidFill>
                  <a:srgbClr val="FF0000"/>
                </a:solidFill>
              </a:rPr>
              <a:t>SYLLABUS</a:t>
            </a:r>
            <a:r>
              <a:rPr lang="it-IT" sz="1800" dirty="0">
                <a:solidFill>
                  <a:srgbClr val="FF0000"/>
                </a:solidFill>
              </a:rPr>
              <a:t>: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I</a:t>
            </a:r>
            <a:r>
              <a:rPr lang="cs-CZ" sz="1800" b="1" dirty="0"/>
              <a:t> dati dell</a:t>
            </a:r>
            <a:r>
              <a:rPr lang="it-IT" sz="1800" b="1" dirty="0"/>
              <a:t>’opera d’arte</a:t>
            </a:r>
            <a:r>
              <a:rPr lang="it-IT" sz="1800" dirty="0"/>
              <a:t>, la scheda tecnica / </a:t>
            </a:r>
            <a:r>
              <a:rPr lang="cs-CZ" sz="1800" dirty="0"/>
              <a:t>Inventární karta uměleckého díla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</a:t>
            </a:r>
            <a:r>
              <a:rPr lang="it-IT" sz="1800" dirty="0"/>
              <a:t>: il ritratto, il paesaggio.. /</a:t>
            </a:r>
            <a:r>
              <a:rPr lang="cs-CZ" sz="1800" dirty="0"/>
              <a:t> Umělecké žánry: portrét, krajina..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</a:t>
            </a:r>
            <a:r>
              <a:rPr lang="it-IT" sz="1800" dirty="0"/>
              <a:t>, forme e colori /</a:t>
            </a:r>
            <a:r>
              <a:rPr lang="cs-CZ" sz="1800" dirty="0"/>
              <a:t> Techniky, formy a barvy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</a:t>
            </a:r>
            <a:r>
              <a:rPr lang="it-IT" sz="1800" dirty="0"/>
              <a:t>nel quadro /</a:t>
            </a:r>
            <a:r>
              <a:rPr lang="cs-CZ" sz="1800" dirty="0"/>
              <a:t> Pozice postav v obrazu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cs-CZ" sz="1800" b="1" dirty="0"/>
              <a:t>S</a:t>
            </a:r>
            <a:r>
              <a:rPr lang="it-IT" sz="1800" b="1" dirty="0" err="1"/>
              <a:t>tili</a:t>
            </a:r>
            <a:r>
              <a:rPr lang="it-IT" sz="1800" b="1" dirty="0"/>
              <a:t> e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</a:t>
            </a:r>
            <a:r>
              <a:rPr lang="cs-CZ" sz="1800" dirty="0"/>
              <a:t>/ Sochařství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Attributi e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.7_Dati opera_genere allegorico_p.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137"/>
            <a:ext cx="8903687" cy="51328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.2_Genere e identificazione delle figure_Eserciziario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5394"/>
            <a:ext cx="8208912" cy="577287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27584" y="188640"/>
            <a:ext cx="2946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Spojte a přeložte slova do češtiny</a:t>
            </a:r>
            <a:endParaRPr lang="it-IT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.0_Tecniche pittoriche_dati arte_p.7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603" y="0"/>
            <a:ext cx="489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_superficie pittorica_esercizio p.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1755000"/>
          </a:xfrm>
          <a:prstGeom prst="rect">
            <a:avLst/>
          </a:prstGeom>
        </p:spPr>
      </p:pic>
      <p:pic>
        <p:nvPicPr>
          <p:cNvPr id="4" name="Immagine 3" descr="1_Pittura_Dizionario illustr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4195176" cy="3924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.1_Gioconda_dati arte_p.8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496944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/>
              <a:t>I </a:t>
            </a:r>
            <a:r>
              <a:rPr lang="it-IT" b="1" dirty="0"/>
              <a:t>DATI DELL’ OPERA D’ ARTE – LA SCHEDA DELL’OPERA</a:t>
            </a:r>
            <a:endParaRPr lang="it-IT" sz="1000" b="1" dirty="0"/>
          </a:p>
          <a:p>
            <a:pPr>
              <a:defRPr/>
            </a:pPr>
            <a:r>
              <a:rPr lang="it-IT" b="1" dirty="0"/>
              <a:t>Conosci quest’opera d’arte ?           </a:t>
            </a:r>
          </a:p>
          <a:p>
            <a:pPr>
              <a:lnSpc>
                <a:spcPct val="150000"/>
              </a:lnSpc>
              <a:defRPr/>
            </a:pPr>
            <a:r>
              <a:rPr lang="it-IT" dirty="0"/>
              <a:t>1- Che cos’è ?</a:t>
            </a:r>
            <a:r>
              <a:rPr lang="cs-CZ" dirty="0"/>
              <a:t> </a:t>
            </a:r>
            <a:r>
              <a:rPr lang="it-IT" dirty="0"/>
              <a:t>E’ U</a:t>
            </a:r>
            <a:r>
              <a:rPr lang="cs-CZ" dirty="0"/>
              <a:t>n dipinto</a:t>
            </a:r>
            <a:endParaRPr lang="it-IT" dirty="0"/>
          </a:p>
          <a:p>
            <a:pPr>
              <a:lnSpc>
                <a:spcPct val="150000"/>
              </a:lnSpc>
              <a:defRPr/>
            </a:pPr>
            <a:r>
              <a:rPr lang="it-IT" dirty="0"/>
              <a:t>2- Come si chiama il quadro?</a:t>
            </a:r>
            <a:r>
              <a:rPr lang="cs-CZ" dirty="0"/>
              <a:t> </a:t>
            </a:r>
            <a:r>
              <a:rPr lang="it-IT" dirty="0"/>
              <a:t>Si chiama </a:t>
            </a:r>
            <a:r>
              <a:rPr lang="cs-CZ" dirty="0"/>
              <a:t>La Gioconda</a:t>
            </a:r>
            <a:endParaRPr lang="it-IT" dirty="0"/>
          </a:p>
          <a:p>
            <a:pPr>
              <a:lnSpc>
                <a:spcPct val="150000"/>
              </a:lnSpc>
              <a:defRPr/>
            </a:pPr>
            <a:r>
              <a:rPr lang="it-IT" dirty="0"/>
              <a:t>3-Chi è l’autore ?</a:t>
            </a:r>
            <a:r>
              <a:rPr lang="cs-CZ" dirty="0"/>
              <a:t> </a:t>
            </a:r>
            <a:r>
              <a:rPr lang="it-IT" dirty="0"/>
              <a:t>E’ </a:t>
            </a:r>
            <a:r>
              <a:rPr lang="cs-CZ" dirty="0"/>
              <a:t>Leonardo Da Vinci</a:t>
            </a:r>
            <a:endParaRPr lang="it-IT" dirty="0"/>
          </a:p>
          <a:p>
            <a:pPr>
              <a:lnSpc>
                <a:spcPct val="150000"/>
              </a:lnSpc>
              <a:defRPr/>
            </a:pPr>
            <a:r>
              <a:rPr lang="it-IT" dirty="0"/>
              <a:t>4- Dove si trova ?</a:t>
            </a:r>
            <a:r>
              <a:rPr lang="cs-CZ" dirty="0"/>
              <a:t> </a:t>
            </a:r>
            <a:r>
              <a:rPr lang="it-IT" dirty="0"/>
              <a:t>Si trova a</a:t>
            </a:r>
            <a:r>
              <a:rPr lang="cs-CZ" dirty="0"/>
              <a:t>l Museo del Louvre</a:t>
            </a:r>
            <a:endParaRPr lang="it-IT" dirty="0"/>
          </a:p>
          <a:p>
            <a:pPr>
              <a:lnSpc>
                <a:spcPct val="150000"/>
              </a:lnSpc>
              <a:defRPr/>
            </a:pPr>
            <a:r>
              <a:rPr lang="it-IT" dirty="0"/>
              <a:t>5- E’ un’opera figurativa o astratta?</a:t>
            </a:r>
            <a:r>
              <a:rPr lang="cs-CZ" dirty="0"/>
              <a:t> </a:t>
            </a:r>
            <a:r>
              <a:rPr lang="it-IT" dirty="0"/>
              <a:t>E’ u</a:t>
            </a:r>
            <a:r>
              <a:rPr lang="cs-CZ" dirty="0"/>
              <a:t>n</a:t>
            </a:r>
            <a:r>
              <a:rPr lang="it-IT" dirty="0"/>
              <a:t>’ opera figurativa</a:t>
            </a:r>
          </a:p>
          <a:p>
            <a:pPr>
              <a:lnSpc>
                <a:spcPct val="150000"/>
              </a:lnSpc>
              <a:defRPr/>
            </a:pPr>
            <a:r>
              <a:rPr lang="it-IT" dirty="0"/>
              <a:t>6- Che cosa raffigura? (Co </a:t>
            </a:r>
            <a:r>
              <a:rPr lang="cs-CZ" dirty="0"/>
              <a:t>zobrazuje?)</a:t>
            </a:r>
          </a:p>
          <a:p>
            <a:pPr>
              <a:lnSpc>
                <a:spcPct val="150000"/>
              </a:lnSpc>
              <a:defRPr/>
            </a:pPr>
            <a:r>
              <a:rPr lang="it-IT" dirty="0"/>
              <a:t>Raffigura la Monna Lisa </a:t>
            </a:r>
            <a:r>
              <a:rPr lang="cs-CZ" dirty="0" smtClean="0"/>
              <a:t>(</a:t>
            </a:r>
            <a:r>
              <a:rPr lang="it-IT" dirty="0" smtClean="0"/>
              <a:t>la Gioconda</a:t>
            </a:r>
            <a:r>
              <a:rPr lang="cs-CZ" dirty="0" smtClean="0"/>
              <a:t>)</a:t>
            </a:r>
            <a:r>
              <a:rPr lang="it-IT" dirty="0" smtClean="0"/>
              <a:t> </a:t>
            </a:r>
            <a:r>
              <a:rPr lang="it-IT" b="1" dirty="0" smtClean="0"/>
              <a:t> </a:t>
            </a:r>
            <a:endParaRPr lang="cs-CZ" b="1" dirty="0"/>
          </a:p>
          <a:p>
            <a:pPr>
              <a:lnSpc>
                <a:spcPct val="150000"/>
              </a:lnSpc>
              <a:defRPr/>
            </a:pPr>
            <a:endParaRPr lang="cs-CZ" sz="1100" b="1" dirty="0"/>
          </a:p>
          <a:p>
            <a:pPr>
              <a:lnSpc>
                <a:spcPct val="150000"/>
              </a:lnSpc>
              <a:defRPr/>
            </a:pPr>
            <a:r>
              <a:rPr lang="cs-CZ" sz="1600" b="1" dirty="0"/>
              <a:t>Raffigurare </a:t>
            </a:r>
            <a:r>
              <a:rPr lang="cs-CZ" sz="1600" dirty="0"/>
              <a:t>un ritratto con</a:t>
            </a:r>
            <a:r>
              <a:rPr lang="cs-CZ" sz="1600" b="1" dirty="0"/>
              <a:t> </a:t>
            </a:r>
            <a:r>
              <a:rPr lang="cs-CZ" sz="1600" dirty="0"/>
              <a:t>un dipinto / </a:t>
            </a:r>
            <a:r>
              <a:rPr lang="it-IT" sz="1600" dirty="0" err="1"/>
              <a:t>zpodobnit</a:t>
            </a:r>
            <a:r>
              <a:rPr lang="cs-CZ" sz="1600" dirty="0"/>
              <a:t>, </a:t>
            </a:r>
            <a:r>
              <a:rPr lang="it-IT" sz="1600" dirty="0" err="1"/>
              <a:t>zobrazit</a:t>
            </a:r>
            <a:r>
              <a:rPr lang="cs-CZ" sz="1600" dirty="0"/>
              <a:t> portrét obrazem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/>
              <a:t>La raffigurazione </a:t>
            </a:r>
            <a:r>
              <a:rPr lang="cs-CZ" sz="1600" dirty="0"/>
              <a:t>di un dipinto / </a:t>
            </a:r>
            <a:r>
              <a:rPr lang="cs-CZ" sz="1600" dirty="0" smtClean="0"/>
              <a:t>zobrazení, vyobrazení, </a:t>
            </a:r>
            <a:r>
              <a:rPr lang="cs-CZ" sz="1600" dirty="0"/>
              <a:t>znázornění obrazu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/>
              <a:t>Rappresentare </a:t>
            </a:r>
            <a:r>
              <a:rPr lang="cs-CZ" sz="1600" dirty="0"/>
              <a:t>un quadro / </a:t>
            </a:r>
            <a:r>
              <a:rPr lang="it-IT" sz="1600" dirty="0" err="1"/>
              <a:t>zobraz</a:t>
            </a:r>
            <a:r>
              <a:rPr lang="cs-CZ" sz="1600" dirty="0"/>
              <a:t>ova</a:t>
            </a:r>
            <a:r>
              <a:rPr lang="it-IT" sz="1600" dirty="0" smtClean="0"/>
              <a:t>t</a:t>
            </a:r>
            <a:r>
              <a:rPr lang="cs-CZ" sz="1600" dirty="0" smtClean="0"/>
              <a:t>, </a:t>
            </a:r>
            <a:r>
              <a:rPr lang="it-IT" sz="1600" dirty="0" err="1"/>
              <a:t>znázornit</a:t>
            </a:r>
            <a:r>
              <a:rPr lang="cs-CZ" sz="1600" dirty="0"/>
              <a:t>, zachycovat o obrazu, </a:t>
            </a:r>
            <a:r>
              <a:rPr lang="cs-CZ" sz="1600" dirty="0" smtClean="0"/>
              <a:t>symbolizovat, </a:t>
            </a:r>
            <a:r>
              <a:rPr lang="cs-CZ" sz="1600" dirty="0"/>
              <a:t>přestavovat   (Rappresentare una ditta / zastupovat </a:t>
            </a:r>
            <a:r>
              <a:rPr lang="it-IT" sz="1600" dirty="0"/>
              <a:t> </a:t>
            </a:r>
            <a:r>
              <a:rPr lang="cs-CZ" sz="1600" dirty="0"/>
              <a:t>firmu)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/>
              <a:t>La rappresentazione </a:t>
            </a:r>
            <a:r>
              <a:rPr lang="cs-CZ" sz="1600" dirty="0"/>
              <a:t>di un quadro / </a:t>
            </a:r>
            <a:r>
              <a:rPr lang="cs-CZ" sz="1600" dirty="0" smtClean="0"/>
              <a:t>zobrazení, </a:t>
            </a:r>
            <a:r>
              <a:rPr lang="cs-CZ" sz="1600" dirty="0"/>
              <a:t>zpodobnění, znázornění obrazu (zachycení krajiny)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La rappresentazione teatrale / divadelní představení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/>
              <a:t>Visualizzare</a:t>
            </a:r>
            <a:r>
              <a:rPr lang="cs-CZ" sz="1600" dirty="0"/>
              <a:t> </a:t>
            </a:r>
            <a:r>
              <a:rPr lang="cs-CZ" sz="1600" b="1" dirty="0"/>
              <a:t>un</a:t>
            </a:r>
            <a:r>
              <a:rPr lang="it-IT" sz="1600" b="1" dirty="0"/>
              <a:t>’immagine </a:t>
            </a:r>
            <a:r>
              <a:rPr lang="it-IT" sz="1600" dirty="0"/>
              <a:t>sul</a:t>
            </a:r>
            <a:r>
              <a:rPr lang="cs-CZ" sz="1600" dirty="0"/>
              <a:t>lo </a:t>
            </a:r>
            <a:r>
              <a:rPr lang="cs-CZ" sz="1600" b="1" dirty="0"/>
              <a:t>schermo</a:t>
            </a:r>
            <a:r>
              <a:rPr lang="cs-CZ" sz="1600" dirty="0"/>
              <a:t> del</a:t>
            </a:r>
            <a:r>
              <a:rPr lang="it-IT" sz="1600" dirty="0"/>
              <a:t> computer / </a:t>
            </a:r>
            <a:r>
              <a:rPr lang="it-IT" sz="1600" dirty="0" err="1"/>
              <a:t>zobrazit</a:t>
            </a:r>
            <a:r>
              <a:rPr lang="it-IT" sz="1600" dirty="0"/>
              <a:t> </a:t>
            </a:r>
            <a:r>
              <a:rPr lang="cs-CZ" sz="1600" dirty="0"/>
              <a:t> obrázek </a:t>
            </a:r>
            <a:r>
              <a:rPr lang="it-IT" sz="1600" dirty="0" err="1"/>
              <a:t>na</a:t>
            </a:r>
            <a:r>
              <a:rPr lang="it-IT" sz="1600" dirty="0"/>
              <a:t> </a:t>
            </a:r>
            <a:r>
              <a:rPr lang="it-IT" sz="1600" dirty="0" err="1"/>
              <a:t>obrazovce</a:t>
            </a:r>
            <a:r>
              <a:rPr lang="it-IT" sz="1600" dirty="0"/>
              <a:t> </a:t>
            </a:r>
            <a:r>
              <a:rPr lang="it-IT" sz="1600" dirty="0" err="1"/>
              <a:t>počítače</a:t>
            </a:r>
            <a:endParaRPr lang="it-IT" sz="1600" dirty="0"/>
          </a:p>
          <a:p>
            <a:pPr>
              <a:defRPr/>
            </a:pPr>
            <a:endParaRPr lang="it-IT" sz="1600" b="1" dirty="0"/>
          </a:p>
          <a:p>
            <a:pPr>
              <a:defRPr/>
            </a:pPr>
            <a:endParaRPr lang="it-IT" sz="1600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i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b="1" i="1" dirty="0"/>
          </a:p>
          <a:p>
            <a:pPr>
              <a:defRPr/>
            </a:pPr>
            <a:r>
              <a:rPr lang="cs-CZ" b="1" dirty="0"/>
              <a:t> </a:t>
            </a:r>
            <a:r>
              <a:rPr lang="it-IT" b="1" dirty="0"/>
              <a:t> </a:t>
            </a:r>
            <a:endParaRPr lang="cs-CZ" b="1" dirty="0"/>
          </a:p>
          <a:p>
            <a:pPr>
              <a:lnSpc>
                <a:spcPct val="150000"/>
              </a:lnSpc>
              <a:defRPr/>
            </a:pPr>
            <a:endParaRPr lang="cs-CZ" b="1" dirty="0"/>
          </a:p>
          <a:p>
            <a:pPr>
              <a:lnSpc>
                <a:spcPct val="150000"/>
              </a:lnSpc>
              <a:defRPr/>
            </a:pPr>
            <a:endParaRPr lang="cs-CZ" b="1" dirty="0"/>
          </a:p>
        </p:txBody>
      </p:sp>
      <p:pic>
        <p:nvPicPr>
          <p:cNvPr id="3" name="Immagine 2" descr="Mona_Lisa,_by_Leonardo_da_V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60648"/>
            <a:ext cx="2494653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.7_Disegno_Dizionario illus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4083"/>
            <a:ext cx="5472608" cy="6304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016" y="188640"/>
            <a:ext cx="8856984" cy="826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ESERCIZIO</a:t>
            </a:r>
            <a:r>
              <a:rPr lang="cs-CZ" b="1" dirty="0"/>
              <a:t>. Traducete le parole con l</a:t>
            </a:r>
            <a:r>
              <a:rPr lang="it-IT" b="1" dirty="0"/>
              <a:t>’aiuto delle parole date</a:t>
            </a:r>
            <a:r>
              <a:rPr lang="cs-CZ" b="1" dirty="0"/>
              <a:t> / přeložte </a:t>
            </a:r>
            <a:r>
              <a:rPr lang="it-IT" b="1" dirty="0"/>
              <a:t>a </a:t>
            </a:r>
            <a:r>
              <a:rPr lang="it-IT" b="1" dirty="0" err="1"/>
              <a:t>spojte</a:t>
            </a:r>
            <a:r>
              <a:rPr lang="it-IT" b="1" dirty="0"/>
              <a:t> </a:t>
            </a:r>
            <a:r>
              <a:rPr lang="it-IT" b="1" dirty="0" err="1"/>
              <a:t>slova</a:t>
            </a:r>
            <a:r>
              <a:rPr lang="it-IT" b="1" dirty="0"/>
              <a:t> a v</a:t>
            </a:r>
            <a:r>
              <a:rPr lang="cs-CZ" b="1" dirty="0"/>
              <a:t>ěty</a:t>
            </a:r>
            <a:r>
              <a:rPr lang="it-IT" b="1" dirty="0"/>
              <a:t>:</a:t>
            </a:r>
            <a:endParaRPr lang="cs-CZ" dirty="0"/>
          </a:p>
          <a:p>
            <a:r>
              <a:rPr lang="it-IT" b="1" dirty="0"/>
              <a:t>1- O</a:t>
            </a:r>
            <a:r>
              <a:rPr lang="it-IT" dirty="0"/>
              <a:t> </a:t>
            </a:r>
            <a:r>
              <a:rPr lang="it-IT" b="1" dirty="0" err="1"/>
              <a:t>jaký</a:t>
            </a:r>
            <a:r>
              <a:rPr lang="cs-CZ" b="1" dirty="0"/>
              <a:t> </a:t>
            </a:r>
            <a:r>
              <a:rPr lang="it-IT" b="1" dirty="0" err="1"/>
              <a:t>obraz</a:t>
            </a:r>
            <a:r>
              <a:rPr lang="it-IT" dirty="0"/>
              <a:t> se </a:t>
            </a:r>
            <a:r>
              <a:rPr lang="it-IT" dirty="0" err="1"/>
              <a:t>bude</a:t>
            </a:r>
            <a:r>
              <a:rPr lang="it-IT" dirty="0"/>
              <a:t> </a:t>
            </a:r>
            <a:r>
              <a:rPr lang="it-IT" dirty="0" err="1"/>
              <a:t>jednat</a:t>
            </a:r>
            <a:r>
              <a:rPr lang="it-IT" dirty="0"/>
              <a:t>? </a:t>
            </a:r>
          </a:p>
          <a:p>
            <a:endParaRPr lang="cs-CZ" dirty="0"/>
          </a:p>
          <a:p>
            <a:r>
              <a:rPr lang="it-IT" b="1" dirty="0"/>
              <a:t>2</a:t>
            </a:r>
            <a:r>
              <a:rPr lang="it-IT" dirty="0"/>
              <a:t>- </a:t>
            </a:r>
            <a:r>
              <a:rPr lang="it-IT" dirty="0" err="1"/>
              <a:t>Bude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b="1" dirty="0" err="1"/>
              <a:t>obraz</a:t>
            </a:r>
            <a:r>
              <a:rPr lang="it-IT" dirty="0"/>
              <a:t> </a:t>
            </a:r>
            <a:r>
              <a:rPr lang="it-IT" b="1" dirty="0" err="1"/>
              <a:t>malovaný</a:t>
            </a:r>
            <a:r>
              <a:rPr lang="it-IT" dirty="0"/>
              <a:t>, </a:t>
            </a:r>
            <a:r>
              <a:rPr lang="cs-CZ" dirty="0"/>
              <a:t>bude </a:t>
            </a:r>
            <a:r>
              <a:rPr lang="it-IT" b="1" dirty="0" err="1"/>
              <a:t>kopie</a:t>
            </a:r>
            <a:r>
              <a:rPr lang="it-IT" b="1" dirty="0"/>
              <a:t> </a:t>
            </a:r>
            <a:r>
              <a:rPr lang="it-IT" b="1" dirty="0" err="1"/>
              <a:t>obrazu</a:t>
            </a:r>
            <a:r>
              <a:rPr lang="it-IT" b="1" dirty="0"/>
              <a:t> </a:t>
            </a:r>
            <a:r>
              <a:rPr lang="it-IT" b="1" dirty="0" err="1"/>
              <a:t>slavného</a:t>
            </a:r>
            <a:r>
              <a:rPr lang="cs-CZ" b="1" dirty="0"/>
              <a:t> </a:t>
            </a:r>
            <a:r>
              <a:rPr lang="it-IT" b="1" dirty="0" err="1"/>
              <a:t>mistra</a:t>
            </a:r>
            <a:r>
              <a:rPr lang="it-IT" dirty="0"/>
              <a:t>,</a:t>
            </a:r>
            <a:r>
              <a:rPr lang="it-IT" b="1" dirty="0"/>
              <a:t> </a:t>
            </a:r>
            <a:r>
              <a:rPr lang="it-IT" dirty="0" err="1"/>
              <a:t>nebo</a:t>
            </a:r>
            <a:r>
              <a:rPr lang="it-IT" dirty="0"/>
              <a:t> </a:t>
            </a:r>
            <a:r>
              <a:rPr lang="it-IT" b="1" dirty="0" err="1"/>
              <a:t>abstrakce</a:t>
            </a:r>
            <a:r>
              <a:rPr lang="it-IT" dirty="0"/>
              <a:t>? </a:t>
            </a:r>
            <a:endParaRPr lang="cs-CZ" dirty="0"/>
          </a:p>
          <a:p>
            <a:endParaRPr lang="cs-CZ" b="1" dirty="0"/>
          </a:p>
          <a:p>
            <a:r>
              <a:rPr lang="it-IT" b="1" dirty="0"/>
              <a:t>3- </a:t>
            </a:r>
            <a:r>
              <a:rPr lang="it-IT" b="1" dirty="0" err="1"/>
              <a:t>Jakou</a:t>
            </a:r>
            <a:r>
              <a:rPr lang="it-IT" b="1" dirty="0"/>
              <a:t> </a:t>
            </a:r>
            <a:r>
              <a:rPr lang="it-IT" dirty="0" err="1"/>
              <a:t>technik</a:t>
            </a:r>
            <a:r>
              <a:rPr lang="cs-CZ" dirty="0"/>
              <a:t>o</a:t>
            </a:r>
            <a:r>
              <a:rPr lang="it-IT" dirty="0"/>
              <a:t>u </a:t>
            </a:r>
            <a:r>
              <a:rPr lang="it-IT" dirty="0" err="1"/>
              <a:t>malujete</a:t>
            </a:r>
            <a:r>
              <a:rPr lang="it-IT" dirty="0"/>
              <a:t>? </a:t>
            </a:r>
            <a:r>
              <a:rPr lang="cs-CZ" dirty="0"/>
              <a:t> </a:t>
            </a:r>
            <a:endParaRPr lang="it-IT" dirty="0"/>
          </a:p>
          <a:p>
            <a:endParaRPr lang="it-IT" b="1" dirty="0"/>
          </a:p>
          <a:p>
            <a:r>
              <a:rPr lang="it-IT" b="1" dirty="0"/>
              <a:t>4-</a:t>
            </a:r>
            <a:r>
              <a:rPr lang="it-IT" dirty="0"/>
              <a:t>Technika </a:t>
            </a:r>
            <a:r>
              <a:rPr lang="it-IT" dirty="0" err="1"/>
              <a:t>malování</a:t>
            </a:r>
            <a:r>
              <a:rPr lang="it-IT" dirty="0"/>
              <a:t> </a:t>
            </a:r>
            <a:r>
              <a:rPr lang="it-IT" b="1" dirty="0" err="1"/>
              <a:t>olejem</a:t>
            </a:r>
            <a:r>
              <a:rPr lang="it-IT" b="1" dirty="0"/>
              <a:t>, </a:t>
            </a:r>
            <a:r>
              <a:rPr lang="it-IT" b="1" dirty="0" err="1"/>
              <a:t>akrylem</a:t>
            </a:r>
            <a:r>
              <a:rPr lang="it-IT" b="1" dirty="0"/>
              <a:t>, </a:t>
            </a:r>
            <a:r>
              <a:rPr lang="it-IT" b="1" dirty="0" err="1"/>
              <a:t>akvarelem</a:t>
            </a:r>
            <a:r>
              <a:rPr lang="it-IT" b="1" dirty="0"/>
              <a:t> </a:t>
            </a:r>
            <a:r>
              <a:rPr lang="it-IT" dirty="0"/>
              <a:t>či</a:t>
            </a:r>
            <a:r>
              <a:rPr lang="it-IT" b="1" dirty="0"/>
              <a:t> </a:t>
            </a:r>
            <a:r>
              <a:rPr lang="it-IT" b="1" dirty="0" err="1"/>
              <a:t>pastelem</a:t>
            </a:r>
            <a:endParaRPr lang="cs-CZ" b="1" dirty="0"/>
          </a:p>
          <a:p>
            <a:endParaRPr lang="cs-CZ" dirty="0"/>
          </a:p>
          <a:p>
            <a:r>
              <a:rPr lang="it-IT" b="1" dirty="0"/>
              <a:t>5</a:t>
            </a:r>
            <a:r>
              <a:rPr lang="it-IT" dirty="0"/>
              <a:t>- </a:t>
            </a:r>
            <a:r>
              <a:rPr lang="it-IT" dirty="0" err="1"/>
              <a:t>Podle</a:t>
            </a:r>
            <a:r>
              <a:rPr lang="it-IT" dirty="0"/>
              <a:t> </a:t>
            </a:r>
            <a:r>
              <a:rPr lang="it-IT" dirty="0" err="1"/>
              <a:t>druhu</a:t>
            </a:r>
            <a:r>
              <a:rPr lang="it-IT" dirty="0"/>
              <a:t> </a:t>
            </a:r>
            <a:r>
              <a:rPr lang="it-IT" b="1" dirty="0" err="1"/>
              <a:t>povrchu</a:t>
            </a:r>
            <a:r>
              <a:rPr lang="it-IT" b="1" dirty="0"/>
              <a:t> </a:t>
            </a:r>
            <a:r>
              <a:rPr lang="it-IT" dirty="0"/>
              <a:t>se </a:t>
            </a:r>
            <a:r>
              <a:rPr lang="it-IT" dirty="0" err="1"/>
              <a:t>vybírá</a:t>
            </a:r>
            <a:r>
              <a:rPr lang="it-IT" dirty="0"/>
              <a:t> i </a:t>
            </a:r>
            <a:r>
              <a:rPr lang="it-IT" b="1" dirty="0" err="1"/>
              <a:t>druh</a:t>
            </a:r>
            <a:r>
              <a:rPr lang="it-IT" b="1" dirty="0"/>
              <a:t> </a:t>
            </a:r>
            <a:r>
              <a:rPr lang="it-IT" b="1" dirty="0" err="1"/>
              <a:t>barvy</a:t>
            </a:r>
            <a:r>
              <a:rPr lang="it-IT" dirty="0"/>
              <a:t>, </a:t>
            </a:r>
            <a:r>
              <a:rPr lang="it-IT" dirty="0" err="1"/>
              <a:t>kterou</a:t>
            </a:r>
            <a:r>
              <a:rPr lang="it-IT" dirty="0"/>
              <a:t> se </a:t>
            </a:r>
            <a:r>
              <a:rPr lang="it-IT" dirty="0" err="1"/>
              <a:t>maluje</a:t>
            </a:r>
            <a:r>
              <a:rPr lang="it-IT" dirty="0"/>
              <a:t>.</a:t>
            </a:r>
          </a:p>
          <a:p>
            <a:endParaRPr lang="it-IT" b="1" dirty="0"/>
          </a:p>
          <a:p>
            <a:r>
              <a:rPr lang="it-IT" b="1" dirty="0"/>
              <a:t>6</a:t>
            </a:r>
            <a:r>
              <a:rPr lang="it-IT" dirty="0"/>
              <a:t>- </a:t>
            </a:r>
            <a:r>
              <a:rPr lang="it-IT" dirty="0" err="1"/>
              <a:t>Hlavní</a:t>
            </a:r>
            <a:r>
              <a:rPr lang="it-IT" dirty="0"/>
              <a:t> </a:t>
            </a:r>
            <a:r>
              <a:rPr lang="it-IT" b="1" dirty="0" err="1"/>
              <a:t>obraz</a:t>
            </a:r>
            <a:r>
              <a:rPr lang="it-IT" dirty="0"/>
              <a:t> </a:t>
            </a:r>
            <a:r>
              <a:rPr lang="it-IT" dirty="0" err="1"/>
              <a:t>může</a:t>
            </a:r>
            <a:r>
              <a:rPr lang="it-IT" dirty="0"/>
              <a:t> </a:t>
            </a:r>
            <a:r>
              <a:rPr lang="it-IT" b="1" dirty="0"/>
              <a:t>být </a:t>
            </a:r>
            <a:r>
              <a:rPr lang="it-IT" b="1" dirty="0" err="1"/>
              <a:t>zobrazen</a:t>
            </a:r>
            <a:r>
              <a:rPr lang="it-IT" b="1" dirty="0"/>
              <a:t> </a:t>
            </a:r>
            <a:r>
              <a:rPr lang="it-IT" dirty="0" err="1"/>
              <a:t>přes</a:t>
            </a:r>
            <a:r>
              <a:rPr lang="it-IT" dirty="0"/>
              <a:t> </a:t>
            </a:r>
            <a:r>
              <a:rPr lang="it-IT" dirty="0" err="1"/>
              <a:t>celou</a:t>
            </a:r>
            <a:r>
              <a:rPr lang="it-IT" dirty="0"/>
              <a:t> </a:t>
            </a:r>
            <a:r>
              <a:rPr lang="it-IT" dirty="0" err="1"/>
              <a:t>obrazovku</a:t>
            </a:r>
            <a:r>
              <a:rPr lang="it-IT" dirty="0"/>
              <a:t>.</a:t>
            </a:r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A</a:t>
            </a:r>
            <a:r>
              <a:rPr lang="it-IT" dirty="0"/>
              <a:t>- Sarà un quadro dipinto, sarà una copia del quadro di un famoso maestro, oppure un </a:t>
            </a:r>
            <a:r>
              <a:rPr lang="cs-CZ" dirty="0"/>
              <a:t>(</a:t>
            </a:r>
            <a:r>
              <a:rPr lang="it-IT" dirty="0"/>
              <a:t>quadro</a:t>
            </a:r>
            <a:r>
              <a:rPr lang="cs-CZ" dirty="0"/>
              <a:t>)</a:t>
            </a:r>
            <a:r>
              <a:rPr lang="it-IT" dirty="0"/>
              <a:t> astratto</a:t>
            </a:r>
            <a:r>
              <a:rPr lang="cs-CZ" dirty="0"/>
              <a:t> 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b="1" dirty="0"/>
              <a:t>B</a:t>
            </a:r>
            <a:r>
              <a:rPr lang="it-IT" dirty="0"/>
              <a:t> – Di quale quadro si tratterà</a:t>
            </a:r>
            <a:r>
              <a:rPr lang="cs-CZ" dirty="0"/>
              <a:t> </a:t>
            </a:r>
            <a:r>
              <a:rPr lang="it-IT" dirty="0"/>
              <a:t>?</a:t>
            </a:r>
            <a:r>
              <a:rPr lang="cs-CZ" dirty="0"/>
              <a:t>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C</a:t>
            </a:r>
            <a:r>
              <a:rPr lang="it-IT" dirty="0"/>
              <a:t> -  </a:t>
            </a:r>
            <a:r>
              <a:rPr lang="cs-CZ" dirty="0"/>
              <a:t>L</a:t>
            </a:r>
            <a:r>
              <a:rPr lang="it-IT" dirty="0"/>
              <a:t>’immagine principale può essere visualizzata</a:t>
            </a:r>
            <a:r>
              <a:rPr lang="cs-CZ" dirty="0"/>
              <a:t> su tutto lo schermo.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D</a:t>
            </a:r>
            <a:r>
              <a:rPr lang="it-IT" dirty="0"/>
              <a:t>- Con quale tecnica dipingete</a:t>
            </a:r>
            <a:r>
              <a:rPr lang="cs-CZ" dirty="0"/>
              <a:t> </a:t>
            </a:r>
            <a:r>
              <a:rPr lang="it-IT" dirty="0"/>
              <a:t>?</a:t>
            </a:r>
          </a:p>
          <a:p>
            <a:pPr>
              <a:lnSpc>
                <a:spcPct val="150000"/>
              </a:lnSpc>
            </a:pPr>
            <a:r>
              <a:rPr lang="it-IT" b="1" dirty="0"/>
              <a:t>E</a:t>
            </a:r>
            <a:r>
              <a:rPr lang="it-IT" dirty="0"/>
              <a:t> – La tecnica pittorica a olio, ad acrilico, ad acquarello oppure </a:t>
            </a:r>
            <a:r>
              <a:rPr lang="cs-CZ" dirty="0"/>
              <a:t>a</a:t>
            </a:r>
            <a:r>
              <a:rPr lang="it-IT" dirty="0"/>
              <a:t> </a:t>
            </a:r>
            <a:r>
              <a:rPr lang="it-IT" dirty="0" err="1"/>
              <a:t>pastell</a:t>
            </a:r>
            <a:r>
              <a:rPr lang="cs-CZ" dirty="0"/>
              <a:t>o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b="1" dirty="0"/>
              <a:t>F</a:t>
            </a:r>
            <a:r>
              <a:rPr lang="it-IT" dirty="0"/>
              <a:t> – Se</a:t>
            </a:r>
            <a:r>
              <a:rPr lang="cs-CZ" dirty="0"/>
              <a:t>condo il tipo di superficie si sceglie anche il tipo di color</a:t>
            </a:r>
            <a:r>
              <a:rPr lang="it-IT" dirty="0"/>
              <a:t>e con cui si dipinge</a:t>
            </a:r>
            <a:r>
              <a:rPr lang="cs-CZ" dirty="0"/>
              <a:t>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cs-CZ" dirty="0"/>
          </a:p>
          <a:p>
            <a:endParaRPr lang="cs-CZ" b="1" dirty="0"/>
          </a:p>
          <a:p>
            <a:endParaRPr lang="it-IT" b="1" dirty="0"/>
          </a:p>
          <a:p>
            <a:endParaRPr lang="it-IT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Immagine 1" descr="https://www.adgblog.it/wp-content/uploads/2011/06/car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6672"/>
            <a:ext cx="1495425" cy="1333500"/>
          </a:xfrm>
          <a:prstGeom prst="rect">
            <a:avLst/>
          </a:prstGeom>
          <a:noFill/>
        </p:spPr>
      </p:pic>
      <p:pic>
        <p:nvPicPr>
          <p:cNvPr id="1033" name="Immagine 2" descr="https://www.adgblog.it/wp-content/uploads/2011/06/pennell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060848"/>
            <a:ext cx="1524000" cy="1323975"/>
          </a:xfrm>
          <a:prstGeom prst="rect">
            <a:avLst/>
          </a:prstGeom>
          <a:noFill/>
        </p:spPr>
      </p:pic>
      <p:pic>
        <p:nvPicPr>
          <p:cNvPr id="1032" name="Immagine 3" descr="https://www.adgblog.it/wp-content/uploads/2011/06/tel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284984"/>
            <a:ext cx="1209675" cy="1333500"/>
          </a:xfrm>
          <a:prstGeom prst="rect">
            <a:avLst/>
          </a:prstGeom>
          <a:noFill/>
        </p:spPr>
      </p:pic>
      <p:pic>
        <p:nvPicPr>
          <p:cNvPr id="1031" name="Immagine 4" descr="https://www.adgblog.it/wp-content/uploads/2011/06/affresc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725144"/>
            <a:ext cx="1704625" cy="1512168"/>
          </a:xfrm>
          <a:prstGeom prst="rect">
            <a:avLst/>
          </a:prstGeom>
          <a:noFill/>
        </p:spPr>
      </p:pic>
      <p:pic>
        <p:nvPicPr>
          <p:cNvPr id="1030" name="Immagine 5" descr="https://www.adgblog.it/wp-content/uploads/2011/06/cornic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5301208"/>
            <a:ext cx="1333500" cy="1333500"/>
          </a:xfrm>
          <a:prstGeom prst="rect">
            <a:avLst/>
          </a:prstGeom>
          <a:noFill/>
        </p:spPr>
      </p:pic>
      <p:pic>
        <p:nvPicPr>
          <p:cNvPr id="1029" name="Immagine 6" descr="https://www.adgblog.it/wp-content/uploads/2011/06/temper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864" y="4653136"/>
            <a:ext cx="1333500" cy="1428750"/>
          </a:xfrm>
          <a:prstGeom prst="rect">
            <a:avLst/>
          </a:prstGeom>
          <a:noFill/>
        </p:spPr>
      </p:pic>
      <p:pic>
        <p:nvPicPr>
          <p:cNvPr id="1028" name="Immagine 7" descr="https://www.adgblog.it/wp-content/uploads/2011/06/acquerell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584" y="4828013"/>
            <a:ext cx="1610361" cy="1265283"/>
          </a:xfrm>
          <a:prstGeom prst="rect">
            <a:avLst/>
          </a:prstGeom>
          <a:noFill/>
        </p:spPr>
      </p:pic>
      <p:pic>
        <p:nvPicPr>
          <p:cNvPr id="1027" name="Immagine 8" descr="https://www.adgblog.it/wp-content/uploads/2011/06/pigmenti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6" y="2780928"/>
            <a:ext cx="1333500" cy="1476375"/>
          </a:xfrm>
          <a:prstGeom prst="rect">
            <a:avLst/>
          </a:prstGeom>
          <a:noFill/>
        </p:spPr>
      </p:pic>
      <p:pic>
        <p:nvPicPr>
          <p:cNvPr id="1026" name="Immagine 9" descr="https://www.adgblog.it/wp-content/uploads/2011/06/tavola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35696" y="2348880"/>
            <a:ext cx="2295525" cy="10668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23528" y="492060"/>
            <a:ext cx="605646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italiano con l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arte: il materiale per dipingere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Uni</a:t>
            </a:r>
            <a:r>
              <a:rPr lang="cs-CZ" sz="14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le parole alle</a:t>
            </a:r>
            <a:r>
              <a:rPr kumimoji="0" lang="cs-CZ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immagini.</a:t>
            </a:r>
            <a:r>
              <a:rPr lang="cs-CZ" sz="14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/ Spojte slova s obrázky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acquerello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affresco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carta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cornice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pastello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pennello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7.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pigmento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tavola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tela</a:t>
            </a:r>
            <a:b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10.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tempera</a:t>
            </a:r>
            <a:r>
              <a:rPr kumimoji="0" lang="it-IT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595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728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71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76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123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230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 flipV="1">
            <a:off x="1043608" y="7389440"/>
            <a:ext cx="81003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1"/>
              </a:rPr>
              <a:t>https://www.adgblog.it/2011/07/05/litaliano-con-larte-il-materiale-per-dipingere/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23528" y="6211669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u="sng" dirty="0">
                <a:hlinkClick r:id="rId21"/>
              </a:rPr>
              <a:t>https://www.adgblog.it/2011/07/05/litaliano-con-larte-il-materiale-per-dipingere</a:t>
            </a:r>
            <a:r>
              <a:rPr lang="it-IT" u="sng" dirty="0">
                <a:hlinkClick r:id="rId21"/>
              </a:rPr>
              <a:t>/</a:t>
            </a:r>
            <a:endParaRPr lang="it-IT" dirty="0"/>
          </a:p>
        </p:txBody>
      </p:sp>
      <p:pic>
        <p:nvPicPr>
          <p:cNvPr id="25" name="Immagine 10" descr="https://www.adgblog.it/wp-content/uploads/2011/06/pastello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1268760"/>
            <a:ext cx="1314450" cy="1304925"/>
          </a:xfrm>
          <a:prstGeom prst="rect">
            <a:avLst/>
          </a:prstGeom>
          <a:noFill/>
        </p:spPr>
      </p:pic>
      <p:sp>
        <p:nvSpPr>
          <p:cNvPr id="26" name="Rettangolo 25"/>
          <p:cNvSpPr/>
          <p:nvPr/>
        </p:nvSpPr>
        <p:spPr>
          <a:xfrm>
            <a:off x="2843808" y="184482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A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4860032" y="162880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6588224" y="76470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8028384" y="0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5796136" y="386104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E</a:t>
            </a: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8172400" y="278092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2411760" y="515719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4716016" y="479715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</a:t>
            </a:r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6948264" y="479715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I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8676456" y="5445224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352928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b="1" dirty="0"/>
              <a:t>LE TECNICHE PITTORICHE</a:t>
            </a:r>
            <a:r>
              <a:rPr lang="cs-CZ" sz="2000" b="1" dirty="0"/>
              <a:t> / Přeložte a spojte s obrázkem</a:t>
            </a:r>
            <a:r>
              <a:rPr lang="it-IT" sz="2000" b="1" dirty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Quadro a tempera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Quadro a</a:t>
            </a:r>
            <a:r>
              <a:rPr lang="it-IT" sz="1600" dirty="0"/>
              <a:t> olio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Quadro ad</a:t>
            </a:r>
            <a:r>
              <a:rPr lang="it-IT" sz="1600" dirty="0"/>
              <a:t> acrilico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Acquarello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Miniatura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Acquaforte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Affresco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Affresco murale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Graffito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/>
              <a:t>Mosaico</a:t>
            </a:r>
            <a:endParaRPr lang="cs-CZ" sz="1600" dirty="0"/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Pennello  e tavolozza</a:t>
            </a:r>
            <a:endParaRPr lang="it-IT" sz="1600" dirty="0"/>
          </a:p>
          <a:p>
            <a:pPr>
              <a:lnSpc>
                <a:spcPct val="150000"/>
              </a:lnSpc>
              <a:defRPr/>
            </a:pPr>
            <a:r>
              <a:rPr lang="cs-CZ" sz="1600" b="1" dirty="0"/>
              <a:t>Tipo di s</a:t>
            </a:r>
            <a:r>
              <a:rPr lang="it-IT" sz="1600" b="1" dirty="0" err="1"/>
              <a:t>uperficie</a:t>
            </a:r>
            <a:r>
              <a:rPr lang="cs-CZ" sz="1600" b="1" dirty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A</a:t>
            </a:r>
            <a:r>
              <a:rPr lang="it-IT" sz="1600" dirty="0" err="1"/>
              <a:t>ffresco</a:t>
            </a:r>
            <a:r>
              <a:rPr lang="it-IT" sz="1600" dirty="0"/>
              <a:t> a parete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P</a:t>
            </a:r>
            <a:r>
              <a:rPr lang="it-IT" sz="1600" dirty="0" err="1"/>
              <a:t>ittura</a:t>
            </a:r>
            <a:r>
              <a:rPr lang="it-IT" sz="1600" dirty="0"/>
              <a:t> </a:t>
            </a:r>
            <a:r>
              <a:rPr lang="cs-CZ" sz="1600" dirty="0" err="1"/>
              <a:t>su</a:t>
            </a:r>
            <a:r>
              <a:rPr lang="it-IT" sz="1600" dirty="0"/>
              <a:t> tavola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P</a:t>
            </a:r>
            <a:r>
              <a:rPr lang="it-IT" sz="1600" dirty="0" err="1"/>
              <a:t>ittura</a:t>
            </a:r>
            <a:r>
              <a:rPr lang="it-IT" sz="1600" dirty="0"/>
              <a:t> </a:t>
            </a:r>
            <a:r>
              <a:rPr lang="cs-CZ" sz="1600" dirty="0" err="1"/>
              <a:t>su</a:t>
            </a:r>
            <a:r>
              <a:rPr lang="it-IT" sz="1600" dirty="0"/>
              <a:t> tela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A</a:t>
            </a:r>
            <a:r>
              <a:rPr lang="it-IT" sz="1600" dirty="0" err="1"/>
              <a:t>cquarello</a:t>
            </a:r>
            <a:r>
              <a:rPr lang="it-IT" sz="1600" dirty="0"/>
              <a:t> su carta</a:t>
            </a:r>
            <a:endParaRPr lang="cs-CZ" sz="1600" dirty="0"/>
          </a:p>
          <a:p>
            <a:pPr>
              <a:lnSpc>
                <a:spcPct val="150000"/>
              </a:lnSpc>
              <a:defRPr/>
            </a:pPr>
            <a:r>
              <a:rPr lang="cs-CZ" sz="1600" dirty="0"/>
              <a:t>Tavolozza dei colori</a:t>
            </a:r>
          </a:p>
          <a:p>
            <a:pPr>
              <a:lnSpc>
                <a:spcPct val="150000"/>
              </a:lnSpc>
              <a:defRPr/>
            </a:pPr>
            <a:endParaRPr lang="it-IT" sz="1600" b="1" dirty="0"/>
          </a:p>
          <a:p>
            <a:pPr>
              <a:lnSpc>
                <a:spcPct val="150000"/>
              </a:lnSpc>
              <a:defRPr/>
            </a:pPr>
            <a:endParaRPr lang="it-IT" sz="1600" b="1" dirty="0"/>
          </a:p>
          <a:p>
            <a:pPr>
              <a:lnSpc>
                <a:spcPct val="150000"/>
              </a:lnSpc>
              <a:defRPr/>
            </a:pPr>
            <a:endParaRPr lang="it-IT" sz="1600" dirty="0"/>
          </a:p>
          <a:p>
            <a:pPr>
              <a:lnSpc>
                <a:spcPct val="150000"/>
              </a:lnSpc>
              <a:defRPr/>
            </a:pPr>
            <a:endParaRPr lang="it-IT" sz="1600" dirty="0"/>
          </a:p>
          <a:p>
            <a:pPr>
              <a:defRPr/>
            </a:pPr>
            <a:endParaRPr lang="it-IT" sz="1600" dirty="0"/>
          </a:p>
          <a:p>
            <a:pPr>
              <a:defRPr/>
            </a:pPr>
            <a:endParaRPr lang="it-IT" sz="1600" b="1" dirty="0"/>
          </a:p>
          <a:p>
            <a:pPr>
              <a:defRPr/>
            </a:pPr>
            <a:endParaRPr lang="it-IT" sz="1600" b="1" dirty="0"/>
          </a:p>
          <a:p>
            <a:pPr>
              <a:defRPr/>
            </a:pPr>
            <a:endParaRPr lang="it-IT" sz="1600" b="1" dirty="0"/>
          </a:p>
          <a:p>
            <a:pPr>
              <a:defRPr/>
            </a:pPr>
            <a:endParaRPr lang="it-IT" sz="1600" b="1" i="1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b="1" i="1" dirty="0"/>
          </a:p>
          <a:p>
            <a:pPr>
              <a:defRPr/>
            </a:pPr>
            <a:r>
              <a:rPr lang="cs-CZ" sz="1600" b="1" dirty="0"/>
              <a:t> </a:t>
            </a:r>
            <a:r>
              <a:rPr lang="it-IT" sz="1600" b="1" dirty="0"/>
              <a:t> </a:t>
            </a:r>
            <a:endParaRPr lang="cs-CZ" sz="1600" b="1" dirty="0"/>
          </a:p>
          <a:p>
            <a:pPr>
              <a:lnSpc>
                <a:spcPct val="150000"/>
              </a:lnSpc>
              <a:defRPr/>
            </a:pPr>
            <a:endParaRPr lang="cs-CZ" sz="1400" b="1" dirty="0"/>
          </a:p>
          <a:p>
            <a:pPr>
              <a:lnSpc>
                <a:spcPct val="150000"/>
              </a:lnSpc>
              <a:defRPr/>
            </a:pPr>
            <a:r>
              <a:rPr lang="cs-CZ" sz="1400" b="1" dirty="0"/>
              <a:t>T</a:t>
            </a:r>
          </a:p>
        </p:txBody>
      </p:sp>
      <p:pic>
        <p:nvPicPr>
          <p:cNvPr id="4" name="Immagine 3" descr="6_tempera su tavola_foto dei col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48680"/>
            <a:ext cx="5724128" cy="3219822"/>
          </a:xfrm>
          <a:prstGeom prst="rect">
            <a:avLst/>
          </a:prstGeom>
        </p:spPr>
      </p:pic>
      <p:pic>
        <p:nvPicPr>
          <p:cNvPr id="5" name="Immagine 3" descr="https://www.adgblog.it/wp-content/uploads/2011/06/te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01208"/>
            <a:ext cx="1209675" cy="1333500"/>
          </a:xfrm>
          <a:prstGeom prst="rect">
            <a:avLst/>
          </a:prstGeom>
          <a:noFill/>
        </p:spPr>
      </p:pic>
      <p:pic>
        <p:nvPicPr>
          <p:cNvPr id="6" name="Immagine 4" descr="https://www.adgblog.it/wp-content/uploads/2011/06/affresc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933056"/>
            <a:ext cx="1461107" cy="1296144"/>
          </a:xfrm>
          <a:prstGeom prst="rect">
            <a:avLst/>
          </a:prstGeom>
          <a:noFill/>
        </p:spPr>
      </p:pic>
      <p:pic>
        <p:nvPicPr>
          <p:cNvPr id="7" name="Immagine 7" descr="https://www.adgblog.it/wp-content/uploads/2011/06/acquerell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005064"/>
            <a:ext cx="1466345" cy="1152128"/>
          </a:xfrm>
          <a:prstGeom prst="rect">
            <a:avLst/>
          </a:prstGeom>
          <a:noFill/>
        </p:spPr>
      </p:pic>
      <p:pic>
        <p:nvPicPr>
          <p:cNvPr id="8" name="Immagine 6" descr="https://www.adgblog.it/wp-content/uploads/2011/06/temper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71830" y="5301209"/>
            <a:ext cx="1209734" cy="1296144"/>
          </a:xfrm>
          <a:prstGeom prst="rect">
            <a:avLst/>
          </a:prstGeom>
          <a:noFill/>
        </p:spPr>
      </p:pic>
      <p:pic>
        <p:nvPicPr>
          <p:cNvPr id="10" name="Immagine 9" descr="Mona_Lisa,_by_Leonardo_da_Vinc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4005064"/>
            <a:ext cx="1656184" cy="2467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Předvádění na obrazovce (4:3)</PresentationFormat>
  <Paragraphs>105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Tema di Office</vt:lpstr>
      <vt:lpstr> SYLLABUS: 1- I dati dell’opera d’arte, la scheda tecnica / Inventární karta uměleckého díla 2- I generi artistici: il ritratto, il paesaggio.. / Umělecké žánry: portrét, krajina.. 3- Le tecniche, forme e colori / Techniky, formy a barvy 4- L’identificazione dei personaggi / Identifikace postav  5- La posizione delle figure nel quadro / Pozice postav v obrazu 6- La descrizione della scena / Popsání scény 7- Stili e periodi / Styly a období 8- L’architettura / Architektura 9- La scultura/ Sochařství 10- Attributi e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399</cp:revision>
  <dcterms:created xsi:type="dcterms:W3CDTF">2019-09-20T10:52:13Z</dcterms:created>
  <dcterms:modified xsi:type="dcterms:W3CDTF">2019-10-08T07:01:05Z</dcterms:modified>
</cp:coreProperties>
</file>