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52" r:id="rId2"/>
    <p:sldId id="334" r:id="rId3"/>
    <p:sldId id="335" r:id="rId4"/>
    <p:sldId id="356" r:id="rId5"/>
    <p:sldId id="355" r:id="rId6"/>
    <p:sldId id="353" r:id="rId7"/>
    <p:sldId id="354" r:id="rId8"/>
    <p:sldId id="348" r:id="rId9"/>
    <p:sldId id="349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E3BAC-E5FA-43F4-81CF-F3540A4B6C6E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0892E-DBBC-4705-A81D-85FC705AD4A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52928" cy="4752528"/>
          </a:xfrm>
        </p:spPr>
        <p:txBody>
          <a:bodyPr rtlCol="0">
            <a:noAutofit/>
          </a:bodyPr>
          <a:lstStyle/>
          <a:p>
            <a:pPr algn="l">
              <a:lnSpc>
                <a:spcPct val="150000"/>
              </a:lnSpc>
            </a:pPr>
            <a:br>
              <a:rPr lang="cs-CZ" sz="1800" b="1" dirty="0">
                <a:solidFill>
                  <a:srgbClr val="FF0000"/>
                </a:solidFill>
              </a:rPr>
            </a:br>
            <a:r>
              <a:rPr lang="it-IT" sz="1800" b="1" dirty="0"/>
              <a:t>SYLLABUS:</a:t>
            </a:r>
            <a:br>
              <a:rPr lang="it-IT" sz="1800" dirty="0"/>
            </a:br>
            <a:r>
              <a:rPr lang="it-IT" sz="1800" dirty="0"/>
              <a:t>1-</a:t>
            </a:r>
            <a:r>
              <a:rPr lang="cs-CZ" sz="1800" dirty="0"/>
              <a:t> </a:t>
            </a:r>
            <a:r>
              <a:rPr lang="it-IT" sz="1800" b="1" dirty="0"/>
              <a:t>La scheda dell’ opera d’ arte </a:t>
            </a:r>
            <a:r>
              <a:rPr lang="it-IT" sz="1800" dirty="0"/>
              <a:t>/ </a:t>
            </a:r>
            <a:r>
              <a:rPr lang="cs-CZ" sz="1800" dirty="0"/>
              <a:t>Inventární karta uměleckého díla</a:t>
            </a:r>
            <a:br>
              <a:rPr lang="it-IT" sz="1800" dirty="0"/>
            </a:br>
            <a:r>
              <a:rPr lang="it-IT" sz="1800" dirty="0"/>
              <a:t>2-</a:t>
            </a:r>
            <a:r>
              <a:rPr lang="cs-CZ" sz="1800" dirty="0"/>
              <a:t> </a:t>
            </a:r>
            <a:r>
              <a:rPr lang="it-IT" sz="1800" b="1" dirty="0"/>
              <a:t>I generi artistici: il ritratto, il paesaggio</a:t>
            </a:r>
            <a:r>
              <a:rPr lang="it-IT" sz="1800" dirty="0"/>
              <a:t>.. /</a:t>
            </a:r>
            <a:r>
              <a:rPr lang="cs-CZ" sz="1800" dirty="0"/>
              <a:t> Umělecké žánry: portrét, krajina..</a:t>
            </a:r>
            <a:br>
              <a:rPr lang="it-IT" sz="1800" dirty="0"/>
            </a:br>
            <a:r>
              <a:rPr lang="it-IT" sz="1800" dirty="0"/>
              <a:t>3- </a:t>
            </a:r>
            <a:r>
              <a:rPr lang="it-IT" sz="1800" b="1" dirty="0"/>
              <a:t>Le tecniche, forme e colori </a:t>
            </a:r>
            <a:r>
              <a:rPr lang="it-IT" sz="1800" dirty="0"/>
              <a:t>/</a:t>
            </a:r>
            <a:r>
              <a:rPr lang="cs-CZ" sz="1800" dirty="0"/>
              <a:t> Techniky, formy a barvy</a:t>
            </a:r>
            <a:br>
              <a:rPr lang="it-IT" sz="1800" dirty="0"/>
            </a:br>
            <a:r>
              <a:rPr lang="it-IT" sz="1800" dirty="0"/>
              <a:t>4-</a:t>
            </a:r>
            <a:r>
              <a:rPr lang="cs-CZ" sz="1800" dirty="0"/>
              <a:t> </a:t>
            </a:r>
            <a:r>
              <a:rPr lang="it-IT" sz="1800" b="1" dirty="0"/>
              <a:t>L’ identificazione de</a:t>
            </a:r>
            <a:r>
              <a:rPr lang="cs-CZ" sz="1800" b="1" dirty="0"/>
              <a:t>i personaggi </a:t>
            </a:r>
            <a:r>
              <a:rPr lang="it-IT" sz="1800" dirty="0"/>
              <a:t>/</a:t>
            </a:r>
            <a:r>
              <a:rPr lang="cs-CZ" sz="1800" dirty="0"/>
              <a:t> Identifikace postav </a:t>
            </a:r>
            <a:br>
              <a:rPr lang="it-IT" sz="1800" dirty="0"/>
            </a:br>
            <a:r>
              <a:rPr lang="it-IT" sz="1800" dirty="0"/>
              <a:t>5- </a:t>
            </a:r>
            <a:r>
              <a:rPr lang="it-IT" sz="1800" b="1" dirty="0"/>
              <a:t>La posizione delle figure nel quadro </a:t>
            </a:r>
            <a:r>
              <a:rPr lang="it-IT" sz="1800" dirty="0"/>
              <a:t>/</a:t>
            </a:r>
            <a:r>
              <a:rPr lang="cs-CZ" sz="1800" dirty="0"/>
              <a:t> Pozice postav v obrazu</a:t>
            </a:r>
            <a:br>
              <a:rPr lang="it-IT" sz="1800" dirty="0"/>
            </a:br>
            <a:r>
              <a:rPr lang="it-IT" sz="1800" dirty="0"/>
              <a:t>6- </a:t>
            </a:r>
            <a:r>
              <a:rPr lang="it-IT" sz="1800" b="1" dirty="0"/>
              <a:t>La descrizione della scena</a:t>
            </a:r>
            <a:r>
              <a:rPr lang="cs-CZ" sz="1800" b="1" dirty="0"/>
              <a:t> </a:t>
            </a:r>
            <a:r>
              <a:rPr lang="it-IT" sz="1800" dirty="0"/>
              <a:t>/ </a:t>
            </a:r>
            <a:r>
              <a:rPr lang="cs-CZ" sz="1800" dirty="0"/>
              <a:t>Popsání scény</a:t>
            </a:r>
            <a:br>
              <a:rPr lang="it-IT" sz="1800" dirty="0"/>
            </a:br>
            <a:r>
              <a:rPr lang="it-IT" sz="1800" dirty="0"/>
              <a:t>7- </a:t>
            </a:r>
            <a:r>
              <a:rPr lang="it-IT" sz="1800" b="1" dirty="0"/>
              <a:t>Gli stili e i periodi </a:t>
            </a:r>
            <a:r>
              <a:rPr lang="it-IT" sz="1800" dirty="0"/>
              <a:t>/</a:t>
            </a:r>
            <a:r>
              <a:rPr lang="cs-CZ" sz="1800" dirty="0"/>
              <a:t> Styly a období</a:t>
            </a:r>
            <a:br>
              <a:rPr lang="it-IT" sz="1800" dirty="0"/>
            </a:br>
            <a:r>
              <a:rPr lang="it-IT" sz="1800" dirty="0"/>
              <a:t>8- </a:t>
            </a:r>
            <a:r>
              <a:rPr lang="it-IT" sz="1800" b="1" dirty="0"/>
              <a:t>L’ architettura</a:t>
            </a:r>
            <a:r>
              <a:rPr lang="cs-CZ" sz="1800" dirty="0"/>
              <a:t> </a:t>
            </a:r>
            <a:r>
              <a:rPr lang="it-IT" sz="1800" dirty="0"/>
              <a:t>/</a:t>
            </a:r>
            <a:r>
              <a:rPr lang="cs-CZ" sz="1800" dirty="0"/>
              <a:t> Architektura</a:t>
            </a:r>
            <a:br>
              <a:rPr lang="it-IT" sz="1800" dirty="0"/>
            </a:br>
            <a:r>
              <a:rPr lang="it-IT" sz="1800" dirty="0"/>
              <a:t>9- </a:t>
            </a:r>
            <a:r>
              <a:rPr lang="it-IT" sz="1800" b="1" dirty="0"/>
              <a:t>La scultura </a:t>
            </a:r>
            <a:r>
              <a:rPr lang="cs-CZ" sz="1800" dirty="0"/>
              <a:t>/ Sochařství</a:t>
            </a:r>
            <a:br>
              <a:rPr lang="it-IT" sz="1800" dirty="0"/>
            </a:br>
            <a:r>
              <a:rPr lang="it-IT" sz="1800" dirty="0"/>
              <a:t>10- </a:t>
            </a:r>
            <a:r>
              <a:rPr lang="it-IT" sz="1800" b="1" dirty="0"/>
              <a:t>Gli attributi e i modelli iconografici </a:t>
            </a:r>
            <a:r>
              <a:rPr lang="it-IT" sz="1800" dirty="0"/>
              <a:t>/</a:t>
            </a:r>
            <a:r>
              <a:rPr lang="cs-CZ" sz="1800" dirty="0"/>
              <a:t> Atributy a ikonografické modely</a:t>
            </a:r>
            <a:br>
              <a:rPr lang="cs-CZ" sz="1800" dirty="0"/>
            </a:br>
            <a:br>
              <a:rPr lang="cs-CZ" sz="1800" dirty="0"/>
            </a:br>
            <a:br>
              <a:rPr lang="it-IT" sz="1800" dirty="0"/>
            </a:b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8640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Mgr. </a:t>
            </a:r>
            <a:r>
              <a:rPr lang="it-IT" sz="2800" b="1" dirty="0">
                <a:solidFill>
                  <a:schemeClr val="tx1"/>
                </a:solidFill>
              </a:rPr>
              <a:t>Susanna Z. H. Wagner, </a:t>
            </a:r>
            <a:r>
              <a:rPr lang="it-IT" sz="2800" b="1" dirty="0" err="1">
                <a:solidFill>
                  <a:schemeClr val="tx1"/>
                </a:solidFill>
              </a:rPr>
              <a:t>Ph.D.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it-IT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600" b="1" u="sng" dirty="0">
                <a:solidFill>
                  <a:srgbClr val="FF0000"/>
                </a:solidFill>
              </a:rPr>
              <a:t>L’ Italiano per storici dell’arte / </a:t>
            </a:r>
            <a:r>
              <a:rPr lang="it-IT" sz="2600" b="1" u="sng" dirty="0" err="1">
                <a:solidFill>
                  <a:srgbClr val="FF0000"/>
                </a:solidFill>
              </a:rPr>
              <a:t>Ital</a:t>
            </a:r>
            <a:r>
              <a:rPr lang="cs-CZ" sz="2600" b="1" u="sng" dirty="0">
                <a:solidFill>
                  <a:srgbClr val="FF0000"/>
                </a:solidFill>
              </a:rPr>
              <a:t>ština pro historiky umění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900" u="sng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it-IT" sz="2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4_Madonna Sistina_posizione e sfondo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663778" y="332656"/>
            <a:ext cx="4480222" cy="6209928"/>
          </a:xfrm>
          <a:prstGeom prst="rect">
            <a:avLst/>
          </a:prstGeom>
        </p:spPr>
      </p:pic>
      <p:pic>
        <p:nvPicPr>
          <p:cNvPr id="3" name="Immagine 2" descr="11.0_Madonna Sistina_Italiano dell A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4290781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1.4_Madonna Sistina_posizione e sfondo_tes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8943"/>
            <a:ext cx="9143999" cy="4359057"/>
          </a:xfrm>
          <a:prstGeom prst="rect">
            <a:avLst/>
          </a:prstGeom>
        </p:spPr>
      </p:pic>
      <p:pic>
        <p:nvPicPr>
          <p:cNvPr id="4" name="Immagine 3" descr="11.0_Madonna Sistina_immag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88640"/>
            <a:ext cx="1977032" cy="2733346"/>
          </a:xfrm>
          <a:prstGeom prst="rect">
            <a:avLst/>
          </a:prstGeom>
        </p:spPr>
      </p:pic>
      <p:pic>
        <p:nvPicPr>
          <p:cNvPr id="6" name="Immagine 5" descr="11_Corpo_Dizionario illustra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8562" y="149785"/>
            <a:ext cx="2666584" cy="32072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699792" y="0"/>
            <a:ext cx="3194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I COMPARATIVI E I SUPERLATIVI</a:t>
            </a:r>
          </a:p>
        </p:txBody>
      </p:sp>
      <p:pic>
        <p:nvPicPr>
          <p:cNvPr id="4" name="Immagine 3" descr="comparativo e superlati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7766750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mparativi di maggioranza e minoran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5580112" cy="5234700"/>
          </a:xfrm>
          <a:prstGeom prst="rect">
            <a:avLst/>
          </a:prstGeom>
        </p:spPr>
      </p:pic>
      <p:pic>
        <p:nvPicPr>
          <p:cNvPr id="3" name="Immagine 2" descr="comparativi di maggioranza e superlati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7662" y="476672"/>
            <a:ext cx="3816338" cy="54006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699792" y="260648"/>
            <a:ext cx="3194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I COMPARATIVI E I SUPERLATIVI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4_Madonna Sistina_posizione e sf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7293555" cy="6597352"/>
          </a:xfrm>
          <a:prstGeom prst="rect">
            <a:avLst/>
          </a:prstGeom>
        </p:spPr>
      </p:pic>
      <p:pic>
        <p:nvPicPr>
          <p:cNvPr id="3" name="Immagine 2" descr="11.0_Madonna Sistina_immag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260648"/>
            <a:ext cx="1614587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1.2_Preposizioni_preposizioni_diziona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0"/>
            <a:ext cx="5467161" cy="686483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51520" y="0"/>
            <a:ext cx="457200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cs-CZ" sz="1200" b="1" dirty="0">
                <a:solidFill>
                  <a:srgbClr val="FF0000"/>
                </a:solidFill>
              </a:rPr>
              <a:t>LE PREPOSIZIONI ARTICOLATE</a:t>
            </a:r>
          </a:p>
          <a:p>
            <a:pPr fontAlgn="ctr"/>
            <a:r>
              <a:rPr lang="it-IT" sz="1400" b="1" dirty="0"/>
              <a:t>di+il=del        pittore        </a:t>
            </a:r>
            <a:br>
              <a:rPr lang="it-IT" sz="1400" dirty="0"/>
            </a:br>
            <a:r>
              <a:rPr lang="it-IT" sz="1400" dirty="0"/>
              <a:t>di+l'</a:t>
            </a:r>
            <a:r>
              <a:rPr lang="it-IT" sz="1400" dirty="0" err="1"/>
              <a:t>=dell</a:t>
            </a:r>
            <a:r>
              <a:rPr lang="it-IT" sz="1400" dirty="0"/>
              <a:t>‘      </a:t>
            </a:r>
            <a:r>
              <a:rPr lang="it-IT" sz="1400" b="1" dirty="0"/>
              <a:t>a</a:t>
            </a:r>
            <a:r>
              <a:rPr lang="it-IT" sz="1400" dirty="0"/>
              <a:t>rt</a:t>
            </a:r>
            <a:r>
              <a:rPr lang="it-IT" sz="1400" b="1" dirty="0"/>
              <a:t>ista - o</a:t>
            </a:r>
            <a:r>
              <a:rPr lang="it-IT" sz="1400" dirty="0"/>
              <a:t>raf</a:t>
            </a:r>
            <a:r>
              <a:rPr lang="it-IT" sz="1400" b="1" dirty="0"/>
              <a:t>o</a:t>
            </a:r>
            <a:br>
              <a:rPr lang="it-IT" sz="1400" dirty="0"/>
            </a:br>
            <a:r>
              <a:rPr lang="it-IT" sz="1400" dirty="0"/>
              <a:t>di+lo=dello   </a:t>
            </a:r>
            <a:r>
              <a:rPr lang="it-IT" sz="1400" b="1" dirty="0"/>
              <a:t>sc</a:t>
            </a:r>
            <a:r>
              <a:rPr lang="it-IT" sz="1400" dirty="0"/>
              <a:t>ultor</a:t>
            </a:r>
            <a:r>
              <a:rPr lang="it-IT" sz="1400" b="1" dirty="0"/>
              <a:t>e</a:t>
            </a:r>
            <a:br>
              <a:rPr lang="it-IT" sz="1400" dirty="0"/>
            </a:br>
            <a:r>
              <a:rPr lang="it-IT" sz="1400" dirty="0"/>
              <a:t>di+i=dei         </a:t>
            </a:r>
            <a:r>
              <a:rPr lang="it-IT" sz="1400" b="1" dirty="0"/>
              <a:t> pittori </a:t>
            </a:r>
            <a:br>
              <a:rPr lang="it-IT" sz="1400" dirty="0"/>
            </a:br>
            <a:r>
              <a:rPr lang="it-IT" sz="1400" dirty="0"/>
              <a:t>di+gli=degli   </a:t>
            </a:r>
            <a:r>
              <a:rPr lang="it-IT" sz="1400" b="1" dirty="0"/>
              <a:t>sc</a:t>
            </a:r>
            <a:r>
              <a:rPr lang="it-IT" sz="1400" dirty="0"/>
              <a:t>ultor</a:t>
            </a:r>
            <a:r>
              <a:rPr lang="it-IT" sz="1400" b="1" dirty="0"/>
              <a:t>i</a:t>
            </a:r>
            <a:br>
              <a:rPr lang="it-IT" sz="1400" dirty="0"/>
            </a:br>
            <a:r>
              <a:rPr lang="it-IT" sz="1400" dirty="0"/>
              <a:t>di+la=della    art</a:t>
            </a:r>
            <a:r>
              <a:rPr lang="it-IT" sz="1400" b="1" dirty="0"/>
              <a:t>ista</a:t>
            </a:r>
            <a:r>
              <a:rPr lang="it-IT" sz="1400" dirty="0"/>
              <a:t> - pittur</a:t>
            </a:r>
            <a:r>
              <a:rPr lang="it-IT" sz="1400" b="1" dirty="0"/>
              <a:t>a</a:t>
            </a:r>
            <a:r>
              <a:rPr lang="it-IT" sz="1400" dirty="0"/>
              <a:t> </a:t>
            </a:r>
            <a:br>
              <a:rPr lang="it-IT" sz="1400" dirty="0"/>
            </a:br>
            <a:r>
              <a:rPr lang="it-IT" sz="1400" dirty="0"/>
              <a:t>di+le=delle    art</a:t>
            </a:r>
            <a:r>
              <a:rPr lang="it-IT" sz="1400" b="1" dirty="0"/>
              <a:t>iste </a:t>
            </a:r>
            <a:r>
              <a:rPr lang="it-IT" sz="1400" dirty="0"/>
              <a:t>- pittur</a:t>
            </a:r>
            <a:r>
              <a:rPr lang="it-IT" sz="1400" b="1" dirty="0"/>
              <a:t>e</a:t>
            </a:r>
            <a:endParaRPr lang="cs-CZ" sz="1400" b="1" dirty="0"/>
          </a:p>
          <a:p>
            <a:pPr fontAlgn="ctr"/>
            <a:r>
              <a:rPr lang="it-IT" sz="1400" b="1" dirty="0"/>
              <a:t>a+il=al           pittore</a:t>
            </a:r>
            <a:br>
              <a:rPr lang="it-IT" sz="1400" dirty="0"/>
            </a:br>
            <a:r>
              <a:rPr lang="it-IT" sz="1400" dirty="0"/>
              <a:t>a+l'</a:t>
            </a:r>
            <a:r>
              <a:rPr lang="it-IT" sz="1400" dirty="0" err="1"/>
              <a:t>=all</a:t>
            </a:r>
            <a:r>
              <a:rPr lang="it-IT" sz="1400" dirty="0"/>
              <a:t>‘         </a:t>
            </a:r>
            <a:r>
              <a:rPr lang="it-IT" sz="1400" b="1" dirty="0"/>
              <a:t>a</a:t>
            </a:r>
            <a:r>
              <a:rPr lang="it-IT" sz="1400" dirty="0"/>
              <a:t>rt</a:t>
            </a:r>
            <a:r>
              <a:rPr lang="it-IT" sz="1400" b="1" dirty="0"/>
              <a:t>ista - </a:t>
            </a:r>
            <a:r>
              <a:rPr lang="it-IT" sz="1400" dirty="0"/>
              <a:t>oraf</a:t>
            </a:r>
            <a:r>
              <a:rPr lang="it-IT" sz="1400" b="1" dirty="0"/>
              <a:t>o</a:t>
            </a:r>
            <a:br>
              <a:rPr lang="it-IT" sz="1400" dirty="0"/>
            </a:br>
            <a:r>
              <a:rPr lang="it-IT" sz="1400" dirty="0"/>
              <a:t>a+lo=allo       scultor</a:t>
            </a:r>
            <a:r>
              <a:rPr lang="it-IT" sz="1400" b="1" dirty="0"/>
              <a:t>e</a:t>
            </a:r>
            <a:br>
              <a:rPr lang="it-IT" sz="1400" dirty="0"/>
            </a:br>
            <a:r>
              <a:rPr lang="it-IT" sz="1400" dirty="0"/>
              <a:t>a+i=ai             </a:t>
            </a:r>
            <a:r>
              <a:rPr lang="it-IT" sz="1400" b="1" dirty="0"/>
              <a:t>pittori</a:t>
            </a:r>
            <a:br>
              <a:rPr lang="it-IT" sz="1400" dirty="0"/>
            </a:br>
            <a:r>
              <a:rPr lang="it-IT" sz="1400" dirty="0"/>
              <a:t>a+gli=agli       </a:t>
            </a:r>
            <a:r>
              <a:rPr lang="it-IT" sz="1400" b="1" dirty="0"/>
              <a:t>sc</a:t>
            </a:r>
            <a:r>
              <a:rPr lang="it-IT" sz="1400" dirty="0"/>
              <a:t>ultor</a:t>
            </a:r>
            <a:r>
              <a:rPr lang="it-IT" sz="1400" b="1" dirty="0"/>
              <a:t>i </a:t>
            </a:r>
            <a:br>
              <a:rPr lang="it-IT" sz="1400" dirty="0"/>
            </a:br>
            <a:r>
              <a:rPr lang="it-IT" sz="1400" dirty="0"/>
              <a:t>a+la=alla        art</a:t>
            </a:r>
            <a:r>
              <a:rPr lang="it-IT" sz="1400" b="1" dirty="0"/>
              <a:t>ista</a:t>
            </a:r>
            <a:r>
              <a:rPr lang="it-IT" sz="1400" dirty="0"/>
              <a:t> - pittur</a:t>
            </a:r>
            <a:r>
              <a:rPr lang="it-IT" sz="1400" b="1" dirty="0"/>
              <a:t>a</a:t>
            </a:r>
            <a:br>
              <a:rPr lang="it-IT" sz="1400" dirty="0"/>
            </a:br>
            <a:r>
              <a:rPr lang="it-IT" sz="1400" dirty="0"/>
              <a:t>a+le=alle        art</a:t>
            </a:r>
            <a:r>
              <a:rPr lang="it-IT" sz="1400" b="1" dirty="0"/>
              <a:t>iste</a:t>
            </a:r>
            <a:r>
              <a:rPr lang="it-IT" sz="1400" dirty="0"/>
              <a:t> - pittur</a:t>
            </a:r>
            <a:r>
              <a:rPr lang="it-IT" sz="1400" b="1" dirty="0"/>
              <a:t>e</a:t>
            </a:r>
          </a:p>
          <a:p>
            <a:pPr fontAlgn="ctr"/>
            <a:r>
              <a:rPr lang="it-IT" sz="1400" b="1" dirty="0"/>
              <a:t>da+il=dal         pittore</a:t>
            </a:r>
            <a:br>
              <a:rPr lang="it-IT" sz="1400" dirty="0"/>
            </a:br>
            <a:r>
              <a:rPr lang="it-IT" sz="1400" dirty="0"/>
              <a:t>da+l'</a:t>
            </a:r>
            <a:r>
              <a:rPr lang="it-IT" sz="1400" dirty="0" err="1"/>
              <a:t>=dall</a:t>
            </a:r>
            <a:r>
              <a:rPr lang="it-IT" sz="1400" dirty="0"/>
              <a:t>‘       </a:t>
            </a:r>
            <a:r>
              <a:rPr lang="it-IT" sz="1400" b="1" dirty="0"/>
              <a:t>a</a:t>
            </a:r>
            <a:r>
              <a:rPr lang="it-IT" sz="1400" dirty="0"/>
              <a:t>rt</a:t>
            </a:r>
            <a:r>
              <a:rPr lang="it-IT" sz="1400" b="1" dirty="0"/>
              <a:t>ista - </a:t>
            </a:r>
            <a:r>
              <a:rPr lang="it-IT" sz="1400" dirty="0"/>
              <a:t>oraf</a:t>
            </a:r>
            <a:r>
              <a:rPr lang="it-IT" sz="1400" b="1" dirty="0"/>
              <a:t>o</a:t>
            </a:r>
            <a:br>
              <a:rPr lang="it-IT" sz="1400" dirty="0"/>
            </a:br>
            <a:r>
              <a:rPr lang="it-IT" sz="1400" dirty="0"/>
              <a:t>da+lo=dallo     scultor</a:t>
            </a:r>
            <a:r>
              <a:rPr lang="it-IT" sz="1400" b="1" dirty="0"/>
              <a:t>e</a:t>
            </a:r>
            <a:r>
              <a:rPr lang="it-IT" sz="1400" dirty="0"/>
              <a:t> </a:t>
            </a:r>
            <a:br>
              <a:rPr lang="it-IT" sz="1400" dirty="0"/>
            </a:br>
            <a:r>
              <a:rPr lang="it-IT" sz="1400" dirty="0"/>
              <a:t>da+i=dai           </a:t>
            </a:r>
            <a:r>
              <a:rPr lang="it-IT" sz="1400" b="1" dirty="0"/>
              <a:t>pittori </a:t>
            </a:r>
            <a:br>
              <a:rPr lang="it-IT" sz="1400" dirty="0"/>
            </a:br>
            <a:r>
              <a:rPr lang="it-IT" sz="1400" dirty="0"/>
              <a:t>da+gli=dagli    artisti - </a:t>
            </a:r>
            <a:r>
              <a:rPr lang="it-IT" sz="1400" b="1" dirty="0"/>
              <a:t>sc</a:t>
            </a:r>
            <a:r>
              <a:rPr lang="it-IT" sz="1400" dirty="0"/>
              <a:t>ultor</a:t>
            </a:r>
            <a:r>
              <a:rPr lang="it-IT" sz="1400" b="1" dirty="0"/>
              <a:t>i </a:t>
            </a:r>
            <a:br>
              <a:rPr lang="it-IT" sz="1400" dirty="0"/>
            </a:br>
            <a:r>
              <a:rPr lang="it-IT" sz="1400" dirty="0"/>
              <a:t>da+la=dalla     artista - pittur</a:t>
            </a:r>
            <a:r>
              <a:rPr lang="it-IT" sz="1400" b="1" dirty="0"/>
              <a:t>a </a:t>
            </a:r>
            <a:br>
              <a:rPr lang="it-IT" sz="1400" dirty="0"/>
            </a:br>
            <a:r>
              <a:rPr lang="it-IT" sz="1400" dirty="0"/>
              <a:t>da+le=dalle     artiste - pittur</a:t>
            </a:r>
            <a:r>
              <a:rPr lang="it-IT" sz="1400" b="1" dirty="0"/>
              <a:t>e</a:t>
            </a:r>
          </a:p>
          <a:p>
            <a:pPr fontAlgn="ctr"/>
            <a:r>
              <a:rPr lang="it-IT" sz="1400" b="1" dirty="0"/>
              <a:t>in+il=nel           quadro</a:t>
            </a:r>
            <a:br>
              <a:rPr lang="it-IT" sz="1400" dirty="0"/>
            </a:br>
            <a:r>
              <a:rPr lang="it-IT" sz="1400" dirty="0"/>
              <a:t>in+l'</a:t>
            </a:r>
            <a:r>
              <a:rPr lang="it-IT" sz="1400" dirty="0" err="1"/>
              <a:t>=nell</a:t>
            </a:r>
            <a:r>
              <a:rPr lang="it-IT" sz="1400" dirty="0"/>
              <a:t>‘         </a:t>
            </a:r>
            <a:r>
              <a:rPr lang="it-IT" sz="1400" b="1" dirty="0"/>
              <a:t>i</a:t>
            </a:r>
            <a:r>
              <a:rPr lang="it-IT" sz="1400" dirty="0"/>
              <a:t>mmagin</a:t>
            </a:r>
            <a:r>
              <a:rPr lang="it-IT" sz="1400" b="1" dirty="0"/>
              <a:t>e</a:t>
            </a:r>
            <a:r>
              <a:rPr lang="it-IT" sz="1400" dirty="0"/>
              <a:t> - </a:t>
            </a:r>
            <a:r>
              <a:rPr lang="it-IT" sz="1400" b="1" dirty="0"/>
              <a:t>a</a:t>
            </a:r>
            <a:r>
              <a:rPr lang="it-IT" sz="1400" dirty="0"/>
              <a:t>ngel</a:t>
            </a:r>
            <a:r>
              <a:rPr lang="it-IT" sz="1400" b="1" dirty="0"/>
              <a:t>o</a:t>
            </a:r>
            <a:br>
              <a:rPr lang="it-IT" sz="1400" dirty="0"/>
            </a:br>
            <a:r>
              <a:rPr lang="it-IT" sz="1400" dirty="0"/>
              <a:t>in+lo=nello      </a:t>
            </a:r>
            <a:r>
              <a:rPr lang="it-IT" sz="1400" b="1" dirty="0"/>
              <a:t>st</a:t>
            </a:r>
            <a:r>
              <a:rPr lang="it-IT" sz="1400" dirty="0"/>
              <a:t>udi</a:t>
            </a:r>
            <a:r>
              <a:rPr lang="it-IT" sz="1400" b="1" dirty="0"/>
              <a:t>o</a:t>
            </a:r>
            <a:br>
              <a:rPr lang="it-IT" sz="1400" dirty="0"/>
            </a:br>
            <a:r>
              <a:rPr lang="it-IT" sz="1400" dirty="0"/>
              <a:t>in+i=nei            </a:t>
            </a:r>
            <a:r>
              <a:rPr lang="it-IT" sz="1400" b="1" dirty="0"/>
              <a:t>q</a:t>
            </a:r>
            <a:r>
              <a:rPr lang="it-IT" sz="1400" dirty="0"/>
              <a:t>uadr</a:t>
            </a:r>
            <a:r>
              <a:rPr lang="it-IT" sz="1400" b="1" dirty="0"/>
              <a:t>i</a:t>
            </a:r>
            <a:br>
              <a:rPr lang="it-IT" sz="1400" dirty="0"/>
            </a:br>
            <a:r>
              <a:rPr lang="it-IT" sz="1400" dirty="0"/>
              <a:t>in+gli=negli      </a:t>
            </a:r>
            <a:r>
              <a:rPr lang="it-IT" sz="1400" b="1" dirty="0"/>
              <a:t>st</a:t>
            </a:r>
            <a:r>
              <a:rPr lang="it-IT" sz="1400" dirty="0"/>
              <a:t>udi  - </a:t>
            </a:r>
            <a:r>
              <a:rPr lang="it-IT" sz="1400" b="1" dirty="0"/>
              <a:t>a</a:t>
            </a:r>
            <a:r>
              <a:rPr lang="it-IT" sz="1400" dirty="0"/>
              <a:t>ngel</a:t>
            </a:r>
            <a:r>
              <a:rPr lang="it-IT" sz="1400" b="1" dirty="0"/>
              <a:t>i</a:t>
            </a:r>
            <a:br>
              <a:rPr lang="it-IT" sz="1400" dirty="0"/>
            </a:br>
            <a:r>
              <a:rPr lang="it-IT" sz="1400" dirty="0"/>
              <a:t>in+la=nella       </a:t>
            </a:r>
            <a:r>
              <a:rPr lang="it-IT" sz="1400" b="1" dirty="0"/>
              <a:t>p</a:t>
            </a:r>
            <a:r>
              <a:rPr lang="it-IT" sz="1400" dirty="0"/>
              <a:t>ittur</a:t>
            </a:r>
            <a:r>
              <a:rPr lang="it-IT" sz="1400" b="1" dirty="0"/>
              <a:t>a</a:t>
            </a:r>
            <a:r>
              <a:rPr lang="it-IT" sz="1400" dirty="0"/>
              <a:t> </a:t>
            </a:r>
            <a:br>
              <a:rPr lang="it-IT" sz="1400" dirty="0"/>
            </a:br>
            <a:r>
              <a:rPr lang="it-IT" sz="1400" dirty="0"/>
              <a:t>in+le=nelle       </a:t>
            </a:r>
            <a:r>
              <a:rPr lang="it-IT" sz="1400" b="1" dirty="0"/>
              <a:t>p</a:t>
            </a:r>
            <a:r>
              <a:rPr lang="it-IT" sz="1400" dirty="0"/>
              <a:t>ittur</a:t>
            </a:r>
            <a:r>
              <a:rPr lang="it-IT" sz="1400" b="1" dirty="0"/>
              <a:t>e</a:t>
            </a:r>
            <a:r>
              <a:rPr lang="it-IT" sz="1400" dirty="0"/>
              <a:t> - </a:t>
            </a:r>
            <a:r>
              <a:rPr lang="it-IT" sz="1400" b="1" dirty="0"/>
              <a:t>i</a:t>
            </a:r>
            <a:r>
              <a:rPr lang="it-IT" sz="1400" dirty="0"/>
              <a:t>mmagin</a:t>
            </a:r>
            <a:r>
              <a:rPr lang="it-IT" sz="1400" b="1" dirty="0"/>
              <a:t>i</a:t>
            </a:r>
            <a:endParaRPr lang="it-IT" sz="1400" dirty="0"/>
          </a:p>
          <a:p>
            <a:pPr fontAlgn="ctr"/>
            <a:r>
              <a:rPr lang="it-IT" sz="1400" b="1" dirty="0"/>
              <a:t>su + il = sul       quadro</a:t>
            </a:r>
          </a:p>
          <a:p>
            <a:pPr fontAlgn="ctr"/>
            <a:r>
              <a:rPr lang="it-IT" sz="1400" dirty="0"/>
              <a:t>su + l’ = sull’      </a:t>
            </a:r>
            <a:r>
              <a:rPr lang="it-IT" sz="1400" b="1" dirty="0"/>
              <a:t>i</a:t>
            </a:r>
            <a:r>
              <a:rPr lang="it-IT" sz="1400" dirty="0"/>
              <a:t>mmagin</a:t>
            </a:r>
            <a:r>
              <a:rPr lang="it-IT" sz="1400" b="1" dirty="0"/>
              <a:t>e</a:t>
            </a:r>
            <a:r>
              <a:rPr lang="it-IT" sz="1400" dirty="0"/>
              <a:t> - </a:t>
            </a:r>
            <a:r>
              <a:rPr lang="it-IT" sz="1400" b="1" dirty="0"/>
              <a:t>a</a:t>
            </a:r>
            <a:r>
              <a:rPr lang="it-IT" sz="1400" dirty="0"/>
              <a:t>ngel</a:t>
            </a:r>
            <a:r>
              <a:rPr lang="it-IT" sz="1400" b="1" dirty="0"/>
              <a:t>o</a:t>
            </a:r>
            <a:endParaRPr lang="it-IT" sz="1400" dirty="0"/>
          </a:p>
          <a:p>
            <a:pPr fontAlgn="ctr"/>
            <a:r>
              <a:rPr lang="it-IT" sz="1400" dirty="0"/>
              <a:t>su + la = sulla    </a:t>
            </a:r>
            <a:r>
              <a:rPr lang="it-IT" sz="1400" b="1" dirty="0"/>
              <a:t>su</a:t>
            </a:r>
            <a:r>
              <a:rPr lang="it-IT" sz="1400" dirty="0"/>
              <a:t>perfici</a:t>
            </a:r>
            <a:r>
              <a:rPr lang="it-IT" sz="1400" b="1" dirty="0"/>
              <a:t>e / </a:t>
            </a:r>
            <a:r>
              <a:rPr lang="it-IT" sz="1400" dirty="0"/>
              <a:t>sulle superfic</a:t>
            </a:r>
            <a:r>
              <a:rPr lang="it-IT" sz="1400" b="1" dirty="0"/>
              <a:t>i</a:t>
            </a:r>
          </a:p>
          <a:p>
            <a:pPr fontAlgn="ctr"/>
            <a:endParaRPr lang="it-IT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1.5_Madonna Sistina_iconografia_Italiano dell A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8109" y="0"/>
            <a:ext cx="4947781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404664"/>
            <a:ext cx="1050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POSTAVY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5_Madonna Sistina_iconografia_chi sono i personag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948264" cy="4517091"/>
          </a:xfrm>
          <a:prstGeom prst="rect">
            <a:avLst/>
          </a:prstGeom>
        </p:spPr>
      </p:pic>
      <p:pic>
        <p:nvPicPr>
          <p:cNvPr id="3" name="Immagine 2" descr="11.5_Madonna Sistina_iconografia_personag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653136"/>
            <a:ext cx="8411016" cy="1954904"/>
          </a:xfrm>
          <a:prstGeom prst="rect">
            <a:avLst/>
          </a:prstGeom>
        </p:spPr>
      </p:pic>
      <p:pic>
        <p:nvPicPr>
          <p:cNvPr id="4" name="Immagine 3" descr="11.0_Madonna Sistina_immag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04664"/>
            <a:ext cx="1977032" cy="27333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Předvádění na obrazovce (4:3)</PresentationFormat>
  <Paragraphs>20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di Office</vt:lpstr>
      <vt:lpstr> SYLLABUS: 1- La scheda dell’ opera d’ arte / Inventární karta uměleckého díla 2- I generi artistici: il ritratto, il paesaggio.. / Umělecké žánry: portrét, krajina.. 3- Le tecniche, forme e colori / Techniky, formy a barvy 4- L’ identificazione dei personaggi / Identifikace postav  5- La posizione delle figure nel quadro / Pozice postav v obrazu 6- La descrizione della scena / Popsání scény 7- Gli stili e i periodi / Styly a období 8- L’ architettura / Architektura 9- La scultura / Sochařství 10- Gli attributi e i modelli iconografici / Atributy a ikonografické modely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requirements: a visit to museum and gallery, a short presentation, a  written test and the active participation of students in class.</dc:title>
  <dc:creator>Susi</dc:creator>
  <cp:lastModifiedBy>Zuzana Wagner</cp:lastModifiedBy>
  <cp:revision>549</cp:revision>
  <dcterms:created xsi:type="dcterms:W3CDTF">2019-09-20T10:52:13Z</dcterms:created>
  <dcterms:modified xsi:type="dcterms:W3CDTF">2019-11-01T16:01:06Z</dcterms:modified>
</cp:coreProperties>
</file>