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2" r:id="rId2"/>
    <p:sldId id="393" r:id="rId3"/>
    <p:sldId id="392" r:id="rId4"/>
    <p:sldId id="391" r:id="rId5"/>
    <p:sldId id="395" r:id="rId6"/>
    <p:sldId id="402" r:id="rId7"/>
    <p:sldId id="396" r:id="rId8"/>
    <p:sldId id="334" r:id="rId9"/>
    <p:sldId id="335" r:id="rId10"/>
    <p:sldId id="397" r:id="rId11"/>
    <p:sldId id="333" r:id="rId12"/>
    <p:sldId id="349" r:id="rId13"/>
    <p:sldId id="364" r:id="rId14"/>
    <p:sldId id="339" r:id="rId15"/>
    <p:sldId id="389" r:id="rId16"/>
    <p:sldId id="398" r:id="rId17"/>
    <p:sldId id="399" r:id="rId18"/>
    <p:sldId id="400" r:id="rId19"/>
    <p:sldId id="361" r:id="rId20"/>
    <p:sldId id="401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E3BAC-E5FA-43F4-81CF-F3540A4B6C6E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0892E-DBBC-4705-A81D-85FC705AD4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ICONOGRAFIA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52928" cy="4752528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cs-CZ" sz="1800" b="1" dirty="0">
                <a:solidFill>
                  <a:srgbClr val="FF0000"/>
                </a:solidFill>
              </a:rPr>
              <a:t/>
            </a:r>
            <a:br>
              <a:rPr lang="cs-CZ" sz="1800" b="1" dirty="0">
                <a:solidFill>
                  <a:srgbClr val="FF0000"/>
                </a:solidFill>
              </a:rPr>
            </a:br>
            <a:r>
              <a:rPr lang="it-IT" sz="1800" b="1" dirty="0"/>
              <a:t>SYLLABUS: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1-</a:t>
            </a:r>
            <a:r>
              <a:rPr lang="cs-CZ" sz="1800" dirty="0"/>
              <a:t> </a:t>
            </a:r>
            <a:r>
              <a:rPr lang="it-IT" sz="1800" b="1" dirty="0"/>
              <a:t>La scheda dell’ opera d’ arte </a:t>
            </a:r>
            <a:r>
              <a:rPr lang="it-IT" sz="1800" dirty="0"/>
              <a:t>/ </a:t>
            </a:r>
            <a:r>
              <a:rPr lang="cs-CZ" sz="1800" dirty="0"/>
              <a:t>Inventární karta uměleckého díla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2-</a:t>
            </a:r>
            <a:r>
              <a:rPr lang="cs-CZ" sz="1800" dirty="0"/>
              <a:t> </a:t>
            </a:r>
            <a:r>
              <a:rPr lang="it-IT" sz="1800" b="1" dirty="0"/>
              <a:t>I generi artistici: il ritratto, il paesaggio</a:t>
            </a:r>
            <a:r>
              <a:rPr lang="it-IT" sz="1800" dirty="0"/>
              <a:t>.. /</a:t>
            </a:r>
            <a:r>
              <a:rPr lang="cs-CZ" sz="1800" dirty="0"/>
              <a:t> Umělecké žánry: portrét, krajina..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3- </a:t>
            </a:r>
            <a:r>
              <a:rPr lang="it-IT" sz="1800" b="1" dirty="0"/>
              <a:t>Le tecniche, forme e colori </a:t>
            </a:r>
            <a:r>
              <a:rPr lang="it-IT" sz="1800" dirty="0"/>
              <a:t>/</a:t>
            </a:r>
            <a:r>
              <a:rPr lang="cs-CZ" sz="1800" dirty="0"/>
              <a:t> Techniky, formy a barvy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4-</a:t>
            </a:r>
            <a:r>
              <a:rPr lang="cs-CZ" sz="1800" dirty="0"/>
              <a:t> </a:t>
            </a:r>
            <a:r>
              <a:rPr lang="it-IT" sz="1800" b="1" dirty="0"/>
              <a:t>L’ identificazione de</a:t>
            </a:r>
            <a:r>
              <a:rPr lang="cs-CZ" sz="1800" b="1" dirty="0"/>
              <a:t>i personaggi </a:t>
            </a:r>
            <a:r>
              <a:rPr lang="it-IT" sz="1800" dirty="0"/>
              <a:t>/</a:t>
            </a:r>
            <a:r>
              <a:rPr lang="cs-CZ" sz="1800" dirty="0"/>
              <a:t> Identifikace postav 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5- </a:t>
            </a:r>
            <a:r>
              <a:rPr lang="it-IT" sz="1800" b="1" dirty="0"/>
              <a:t>La posizione delle figure nel quadro </a:t>
            </a:r>
            <a:r>
              <a:rPr lang="it-IT" sz="1800" dirty="0"/>
              <a:t>/</a:t>
            </a:r>
            <a:r>
              <a:rPr lang="cs-CZ" sz="1800" dirty="0"/>
              <a:t> Pozice postav v obrazu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6- </a:t>
            </a:r>
            <a:r>
              <a:rPr lang="it-IT" sz="1800" b="1" dirty="0"/>
              <a:t>La descrizione della scena</a:t>
            </a:r>
            <a:r>
              <a:rPr lang="cs-CZ" sz="1800" b="1" dirty="0"/>
              <a:t> </a:t>
            </a:r>
            <a:r>
              <a:rPr lang="it-IT" sz="1800" dirty="0"/>
              <a:t>/ </a:t>
            </a:r>
            <a:r>
              <a:rPr lang="cs-CZ" sz="1800" dirty="0"/>
              <a:t>Popsání scény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7- </a:t>
            </a:r>
            <a:r>
              <a:rPr lang="it-IT" sz="1800" b="1" dirty="0"/>
              <a:t>Gli stili e i periodi </a:t>
            </a:r>
            <a:r>
              <a:rPr lang="it-IT" sz="1800" dirty="0"/>
              <a:t>/</a:t>
            </a:r>
            <a:r>
              <a:rPr lang="cs-CZ" sz="1800" dirty="0"/>
              <a:t> Styly a období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8- </a:t>
            </a:r>
            <a:r>
              <a:rPr lang="it-IT" sz="1800" b="1" dirty="0"/>
              <a:t>L’ architettura</a:t>
            </a:r>
            <a:r>
              <a:rPr lang="cs-CZ" sz="1800" dirty="0"/>
              <a:t> </a:t>
            </a:r>
            <a:r>
              <a:rPr lang="it-IT" sz="1800" dirty="0"/>
              <a:t>/</a:t>
            </a:r>
            <a:r>
              <a:rPr lang="cs-CZ" sz="1800" dirty="0"/>
              <a:t> Architektura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9- </a:t>
            </a:r>
            <a:r>
              <a:rPr lang="it-IT" sz="1800" b="1" dirty="0"/>
              <a:t>La scultura </a:t>
            </a:r>
            <a:r>
              <a:rPr lang="cs-CZ" sz="1800" dirty="0"/>
              <a:t>/ Sochařství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10- </a:t>
            </a:r>
            <a:r>
              <a:rPr lang="it-IT" sz="1800" b="1" dirty="0"/>
              <a:t>Gli attributi e i modelli iconografici </a:t>
            </a:r>
            <a:r>
              <a:rPr lang="it-IT" sz="1800" dirty="0"/>
              <a:t>/</a:t>
            </a:r>
            <a:r>
              <a:rPr lang="cs-CZ" sz="1800" dirty="0"/>
              <a:t> Atributy a ikonografické modely</a:t>
            </a:r>
            <a:br>
              <a:rPr lang="cs-CZ" sz="18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it-IT" sz="1800" dirty="0"/>
              <a:t/>
            </a:r>
            <a:br>
              <a:rPr lang="it-IT" sz="1800" dirty="0"/>
            </a:b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8640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Mgr. </a:t>
            </a:r>
            <a:r>
              <a:rPr lang="it-IT" sz="2800" b="1" dirty="0">
                <a:solidFill>
                  <a:schemeClr val="tx1"/>
                </a:solidFill>
              </a:rPr>
              <a:t>Susanna Z. H. Wagner, </a:t>
            </a:r>
            <a:r>
              <a:rPr lang="it-IT" sz="2800" b="1" dirty="0" err="1">
                <a:solidFill>
                  <a:schemeClr val="tx1"/>
                </a:solidFill>
              </a:rPr>
              <a:t>Ph.D.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it-IT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b="1" u="sng" dirty="0">
                <a:solidFill>
                  <a:srgbClr val="FF0000"/>
                </a:solidFill>
              </a:rPr>
              <a:t>L’ Italiano per storici dell’arte / </a:t>
            </a:r>
            <a:r>
              <a:rPr lang="it-IT" sz="2600" b="1" u="sng" dirty="0" err="1">
                <a:solidFill>
                  <a:srgbClr val="FF0000"/>
                </a:solidFill>
              </a:rPr>
              <a:t>Ital</a:t>
            </a:r>
            <a:r>
              <a:rPr lang="cs-CZ" sz="2600" b="1" u="sng" dirty="0">
                <a:solidFill>
                  <a:srgbClr val="FF0000"/>
                </a:solidFill>
              </a:rPr>
              <a:t>ština pro historiky umění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900" u="sng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it-IT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4_Madonna Sistina_posizione e s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90" y="0"/>
            <a:ext cx="7581709" cy="6858000"/>
          </a:xfrm>
          <a:prstGeom prst="rect">
            <a:avLst/>
          </a:prstGeom>
        </p:spPr>
      </p:pic>
      <p:pic>
        <p:nvPicPr>
          <p:cNvPr id="4" name="Immagine 3" descr="11.0_Madonna Sistina_Italiano dell 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418122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1.5_Madonna Sistina_iconografia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9477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5_Madonna Sistina_iconografia_chi sono i personag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948264" cy="4517091"/>
          </a:xfrm>
          <a:prstGeom prst="rect">
            <a:avLst/>
          </a:prstGeom>
        </p:spPr>
      </p:pic>
      <p:pic>
        <p:nvPicPr>
          <p:cNvPr id="3" name="Immagine 2" descr="11.5_Madonna Sistina_iconografia_personag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53136"/>
            <a:ext cx="8411016" cy="1954904"/>
          </a:xfrm>
          <a:prstGeom prst="rect">
            <a:avLst/>
          </a:prstGeom>
        </p:spPr>
      </p:pic>
      <p:pic>
        <p:nvPicPr>
          <p:cNvPr id="5" name="Immagine 4" descr="11.0_Madonna Sistina_Italiano dell Ar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8023"/>
            <a:ext cx="2304256" cy="3465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_Madonna Sistina_esercitazioni it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088317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ersonagg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420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5_Madonna Sistina_Posizione figure e preposizioni_Eserciziario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790" y="476672"/>
            <a:ext cx="8034658" cy="592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7_Raffaello Madonna Sistin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0"/>
            <a:ext cx="4953906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67544" y="1124744"/>
            <a:ext cx="1551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ICONOGRAFIA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7_Raffaello Madonna Sistin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616" y="188976"/>
            <a:ext cx="6906768" cy="648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7_Raffaello Madonna Sis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91" y="1124744"/>
            <a:ext cx="8768437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3.6_Madonna Sistina domande_Eserciziario_primissimo pi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105" y="332656"/>
            <a:ext cx="8821181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2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1_Madonna Sistina_identificazione figure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196219" y="0"/>
            <a:ext cx="4947781" cy="6858000"/>
          </a:xfrm>
          <a:prstGeom prst="rect">
            <a:avLst/>
          </a:prstGeom>
        </p:spPr>
      </p:pic>
      <p:pic>
        <p:nvPicPr>
          <p:cNvPr id="3" name="Immagine 2" descr="11.0_Madonna Sistina_Italiano dell 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598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.7_posizione e sfondo_esercizi p. 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8550111" cy="3016352"/>
          </a:xfrm>
          <a:prstGeom prst="rect">
            <a:avLst/>
          </a:prstGeom>
        </p:spPr>
      </p:pic>
      <p:pic>
        <p:nvPicPr>
          <p:cNvPr id="3" name="Immagine 2" descr="11.0_Madonna Sistina_Italiano dell 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692696"/>
            <a:ext cx="1562138" cy="234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1_Madonna Sistina_te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9010262" cy="604867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9512" y="260648"/>
            <a:ext cx="4527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/>
          </a:p>
          <a:p>
            <a:r>
              <a:rPr lang="it-IT" b="1" dirty="0" smtClean="0"/>
              <a:t>Traduci e trova nel testo </a:t>
            </a:r>
            <a:r>
              <a:rPr lang="cs-CZ" b="1" dirty="0" smtClean="0"/>
              <a:t>gli aggettivi e</a:t>
            </a:r>
            <a:endParaRPr lang="it-IT" b="1" dirty="0" smtClean="0"/>
          </a:p>
          <a:p>
            <a:r>
              <a:rPr lang="cs-CZ" b="1" dirty="0" smtClean="0"/>
              <a:t>i sostantivi</a:t>
            </a:r>
            <a:r>
              <a:rPr lang="it-IT" b="1" dirty="0" smtClean="0"/>
              <a:t>.</a:t>
            </a:r>
            <a:endParaRPr lang="it-IT" b="1" dirty="0"/>
          </a:p>
        </p:txBody>
      </p:sp>
      <p:pic>
        <p:nvPicPr>
          <p:cNvPr id="5" name="Immagine 4" descr="11.0_Madonna Sistina_Italiano dell Ar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"/>
            <a:ext cx="1418122" cy="213285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452320" y="2492896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CHI E’ ?</a:t>
            </a: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1_Madonna Sistina_eserci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498018"/>
            <a:ext cx="7344816" cy="6171342"/>
          </a:xfrm>
          <a:prstGeom prst="rect">
            <a:avLst/>
          </a:prstGeom>
        </p:spPr>
      </p:pic>
      <p:pic>
        <p:nvPicPr>
          <p:cNvPr id="3" name="Immagine 2" descr="11.0_Madonna Sistina_immag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908720"/>
            <a:ext cx="1743340" cy="241025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9512" y="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LA DESCRIZIONE DEI PERSONAGGI : COME SONO </a:t>
            </a:r>
            <a:r>
              <a:rPr lang="it-IT" b="1" dirty="0" smtClean="0"/>
              <a:t>?</a:t>
            </a:r>
          </a:p>
          <a:p>
            <a:r>
              <a:rPr lang="it-IT" b="1" dirty="0" smtClean="0"/>
              <a:t>Trova e abbina </a:t>
            </a:r>
            <a:r>
              <a:rPr lang="cs-CZ" b="1" dirty="0" smtClean="0"/>
              <a:t>gli aggettivi </a:t>
            </a:r>
            <a:r>
              <a:rPr lang="it-IT" b="1" dirty="0" smtClean="0"/>
              <a:t>a</a:t>
            </a:r>
            <a:r>
              <a:rPr lang="cs-CZ" b="1" dirty="0" smtClean="0"/>
              <a:t>i sostantivi</a:t>
            </a:r>
            <a:r>
              <a:rPr lang="it-IT" b="1" dirty="0" smtClean="0"/>
              <a:t>.</a:t>
            </a:r>
          </a:p>
          <a:p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2_Madonna Sistina_esercizio fac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7716188" cy="208823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27584" y="404664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Completa il testo con le parole mancanti.</a:t>
            </a:r>
            <a:endParaRPr lang="it-IT" dirty="0"/>
          </a:p>
        </p:txBody>
      </p:sp>
      <p:pic>
        <p:nvPicPr>
          <p:cNvPr id="6" name="Immagine 5" descr="11.1_Madonna Sistina_te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852936"/>
            <a:ext cx="5580112" cy="3745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3_ Madonna Sistina_corpo e aggettivi_Eserciziario_Italiano dell 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8592280" cy="5282413"/>
          </a:xfrm>
          <a:prstGeom prst="rect">
            <a:avLst/>
          </a:prstGeom>
        </p:spPr>
      </p:pic>
      <p:pic>
        <p:nvPicPr>
          <p:cNvPr id="3" name="Immagine 2" descr="11.0_Madonna Sistina_immag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894" y="188640"/>
            <a:ext cx="1354170" cy="187220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39552" y="548680"/>
            <a:ext cx="998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ESERCIZI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1.2_Madonna Sistina_primo pi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355781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83568" y="260648"/>
            <a:ext cx="2540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DEFINIZIONI ED ESERCIZI</a:t>
            </a:r>
          </a:p>
        </p:txBody>
      </p:sp>
      <p:pic>
        <p:nvPicPr>
          <p:cNvPr id="5" name="Immagine 4" descr="11.0_Madonna Sistina_Italiano dell Ar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509120"/>
            <a:ext cx="1418122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4_Madonna Sistina_posizione e sfondo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95936" y="0"/>
            <a:ext cx="4947781" cy="6858000"/>
          </a:xfrm>
          <a:prstGeom prst="rect">
            <a:avLst/>
          </a:prstGeom>
        </p:spPr>
      </p:pic>
      <p:pic>
        <p:nvPicPr>
          <p:cNvPr id="3" name="Immagine 2" descr="11.0_Madonna Sistina_Italiano dell 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4021722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1.4_Madonna Sistina_posizione e sfondo_tes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8943"/>
            <a:ext cx="9143999" cy="4359057"/>
          </a:xfrm>
          <a:prstGeom prst="rect">
            <a:avLst/>
          </a:prstGeom>
        </p:spPr>
      </p:pic>
      <p:pic>
        <p:nvPicPr>
          <p:cNvPr id="6" name="Immagine 5" descr="11_Corpo_Dizionario illustr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0"/>
            <a:ext cx="2666584" cy="3207207"/>
          </a:xfrm>
          <a:prstGeom prst="rect">
            <a:avLst/>
          </a:prstGeom>
        </p:spPr>
      </p:pic>
      <p:pic>
        <p:nvPicPr>
          <p:cNvPr id="5" name="Immagine 4" descr="11.0_Madonna Sistina_Italiano dell Ar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4314"/>
            <a:ext cx="2232248" cy="335730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0" y="1700808"/>
            <a:ext cx="2982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Traduci e completa il testo.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80</Words>
  <Application>Microsoft Office PowerPoint</Application>
  <PresentationFormat>Presentazione su schermo (4:3)</PresentationFormat>
  <Paragraphs>24</Paragraphs>
  <Slides>20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 SYLLABUS: 1- La scheda dell’ opera d’ arte / Inventární karta uměleckého díla 2- I generi artistici: il ritratto, il paesaggio.. / Umělecké žánry: portrét, krajina.. 3- Le tecniche, forme e colori / Techniky, formy a barvy 4- L’ identificazione dei personaggi / Identifikace postav  5- La posizione delle figure nel quadro / Pozice postav v obrazu 6- La descrizione della scena / Popsání scény 7- Gli stili e i periodi / Styly a období 8- L’ architettura / Architektura 9- La scultura / Sochařství 10- Gli attributi e i modelli iconografici / Atributy a ikonografické modely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requirements: a visit to museum and gallery, a short presentation, a  written test and the active participation of students in class.</dc:title>
  <dc:creator>Susi</dc:creator>
  <cp:lastModifiedBy>Susi</cp:lastModifiedBy>
  <cp:revision>578</cp:revision>
  <dcterms:created xsi:type="dcterms:W3CDTF">2019-09-20T10:52:13Z</dcterms:created>
  <dcterms:modified xsi:type="dcterms:W3CDTF">2019-11-01T10:04:50Z</dcterms:modified>
</cp:coreProperties>
</file>