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1" r:id="rId4"/>
    <p:sldId id="290" r:id="rId5"/>
    <p:sldId id="293" r:id="rId6"/>
    <p:sldId id="271" r:id="rId7"/>
    <p:sldId id="272" r:id="rId8"/>
    <p:sldId id="295" r:id="rId9"/>
    <p:sldId id="274" r:id="rId10"/>
    <p:sldId id="275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57" r:id="rId34"/>
    <p:sldId id="298" r:id="rId35"/>
    <p:sldId id="296" r:id="rId36"/>
    <p:sldId id="297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89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893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84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02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53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26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739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82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61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44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8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1FE05-94A1-4013-8687-54F83B95EEF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89148-789E-4BBC-B2EA-F0B222BC3B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73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38986" y="367645"/>
            <a:ext cx="104260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>
                <a:solidFill>
                  <a:schemeClr val="bg1">
                    <a:lumMod val="95000"/>
                  </a:schemeClr>
                </a:solidFill>
              </a:rPr>
              <a:t>Kultura vesnice 18. století</a:t>
            </a:r>
          </a:p>
          <a:p>
            <a:pPr algn="ctr"/>
            <a:endParaRPr lang="cs-CZ" sz="4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cs-CZ" sz="48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cs-CZ" sz="4800" dirty="0" smtClean="0">
                <a:solidFill>
                  <a:schemeClr val="bg1">
                    <a:lumMod val="95000"/>
                  </a:schemeClr>
                </a:solidFill>
              </a:rPr>
              <a:t>Koncepce </a:t>
            </a:r>
            <a:r>
              <a:rPr lang="cs-CZ" sz="4800" dirty="0">
                <a:solidFill>
                  <a:schemeClr val="bg1">
                    <a:lumMod val="95000"/>
                  </a:schemeClr>
                </a:solidFill>
              </a:rPr>
              <a:t>kulturní monografie </a:t>
            </a:r>
            <a:r>
              <a:rPr lang="cs-CZ" sz="4800" dirty="0" smtClean="0">
                <a:solidFill>
                  <a:schemeClr val="bg1">
                    <a:lumMod val="95000"/>
                  </a:schemeClr>
                </a:solidFill>
              </a:rPr>
              <a:t>vesnice</a:t>
            </a:r>
          </a:p>
          <a:p>
            <a:pPr algn="ctr"/>
            <a:r>
              <a:rPr lang="cs-CZ" sz="4800" dirty="0" smtClean="0">
                <a:solidFill>
                  <a:schemeClr val="bg1">
                    <a:lumMod val="95000"/>
                  </a:schemeClr>
                </a:solidFill>
              </a:rPr>
              <a:t>Prameny</a:t>
            </a:r>
            <a:endParaRPr lang="cs-CZ" sz="4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10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ŘÍLOHA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2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DSCF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F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6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Obráze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9144000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21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Obráze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0"/>
            <a:ext cx="8785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1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 descr="DSCF77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DSCF3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28" descr="pamatak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1"/>
            <a:ext cx="91440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69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O 28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0026"/>
            <a:ext cx="91440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78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pamatak 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04801"/>
            <a:ext cx="7978775" cy="629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8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566989" y="188913"/>
            <a:ext cx="7026275" cy="649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 Unicode MS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latin typeface="Times New Roman" panose="02020603050405020304" pitchFamily="18" charset="0"/>
              </a:rPr>
              <a:t>                </a:t>
            </a:r>
            <a:r>
              <a:rPr lang="cs-CZ" altLang="cs-CZ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Totemismus je fenomén: </a:t>
            </a:r>
            <a:endParaRPr lang="cs-CZ" altLang="cs-CZ" sz="4000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b="1">
                <a:latin typeface="Times New Roman" panose="02020603050405020304" pitchFamily="18" charset="0"/>
              </a:rPr>
              <a:t>                   </a:t>
            </a: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 společenský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        		</a:t>
            </a:r>
            <a:r>
              <a:rPr lang="cs-CZ" altLang="cs-CZ">
                <a:latin typeface="Times New Roman" panose="02020603050405020304" pitchFamily="18" charset="0"/>
              </a:rPr>
              <a:t>      </a:t>
            </a: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			</a:t>
            </a:r>
            <a:r>
              <a:rPr lang="cs-CZ" altLang="cs-CZ" b="1">
                <a:latin typeface="Times New Roman" panose="02020603050405020304" pitchFamily="18" charset="0"/>
              </a:rPr>
              <a:t>                         </a:t>
            </a: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náboženský      </a:t>
            </a:r>
            <a:r>
              <a:rPr lang="cs-CZ" altLang="cs-CZ" b="1">
                <a:latin typeface="Times New Roman" panose="02020603050405020304" pitchFamily="18" charset="0"/>
              </a:rPr>
              <a:t>               </a:t>
            </a: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intele</a:t>
            </a:r>
            <a:r>
              <a:rPr lang="cs-CZ" altLang="cs-CZ" b="1">
                <a:latin typeface="Times New Roman" panose="02020603050405020304" pitchFamily="18" charset="0"/>
              </a:rPr>
              <a:t>k</a:t>
            </a: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tuální</a:t>
            </a: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 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" name="Rovnoramenný trojúhelník 1"/>
          <p:cNvSpPr/>
          <p:nvPr/>
        </p:nvSpPr>
        <p:spPr>
          <a:xfrm>
            <a:off x="4291014" y="1752600"/>
            <a:ext cx="3432175" cy="3168650"/>
          </a:xfrm>
          <a:prstGeom prst="triangle">
            <a:avLst>
              <a:gd name="adj" fmla="val 488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124" name="TextovéPole 2"/>
          <p:cNvSpPr txBox="1">
            <a:spLocks noChangeArrowheads="1"/>
          </p:cNvSpPr>
          <p:nvPr/>
        </p:nvSpPr>
        <p:spPr bwMode="auto">
          <a:xfrm>
            <a:off x="4570414" y="1117601"/>
            <a:ext cx="2873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historická demografie</a:t>
            </a:r>
          </a:p>
        </p:txBody>
      </p:sp>
      <p:sp>
        <p:nvSpPr>
          <p:cNvPr id="5125" name="TextovéPole 3"/>
          <p:cNvSpPr txBox="1">
            <a:spLocks noChangeArrowheads="1"/>
          </p:cNvSpPr>
          <p:nvPr/>
        </p:nvSpPr>
        <p:spPr bwMode="auto">
          <a:xfrm>
            <a:off x="1695451" y="5011739"/>
            <a:ext cx="30273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historická antropologie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mikrohistorie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126" name="TextovéPole 4"/>
          <p:cNvSpPr txBox="1">
            <a:spLocks noChangeArrowheads="1"/>
          </p:cNvSpPr>
          <p:nvPr/>
        </p:nvSpPr>
        <p:spPr bwMode="auto">
          <a:xfrm>
            <a:off x="7489826" y="4965701"/>
            <a:ext cx="2974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modernizační teorie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(disciplinace venkova)</a:t>
            </a:r>
          </a:p>
        </p:txBody>
      </p:sp>
      <p:sp>
        <p:nvSpPr>
          <p:cNvPr id="5127" name="TextovéPole 5"/>
          <p:cNvSpPr txBox="1">
            <a:spLocks noChangeArrowheads="1"/>
          </p:cNvSpPr>
          <p:nvPr/>
        </p:nvSpPr>
        <p:spPr bwMode="auto">
          <a:xfrm>
            <a:off x="1992314" y="6145213"/>
            <a:ext cx="8472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 + staronová tematika: religiozita, myšlení, vztah poddaný/vrchnost</a:t>
            </a:r>
          </a:p>
        </p:txBody>
      </p:sp>
      <p:sp>
        <p:nvSpPr>
          <p:cNvPr id="5128" name="Obdélník 2"/>
          <p:cNvSpPr>
            <a:spLocks noChangeArrowheads="1"/>
          </p:cNvSpPr>
          <p:nvPr/>
        </p:nvSpPr>
        <p:spPr bwMode="auto">
          <a:xfrm>
            <a:off x="1992313" y="50800"/>
            <a:ext cx="8064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bg1"/>
                </a:solidFill>
              </a:rPr>
              <a:t>Historický výzkum vesnice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bg1"/>
                </a:solidFill>
              </a:rPr>
              <a:t>v 90. letech 20. století − současnost</a:t>
            </a:r>
          </a:p>
        </p:txBody>
      </p:sp>
    </p:spTree>
    <p:extLst>
      <p:ext uri="{BB962C8B-B14F-4D97-AF65-F5344CB8AC3E}">
        <p14:creationId xmlns:p14="http://schemas.microsoft.com/office/powerpoint/2010/main" val="17332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kanýz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1"/>
            <a:ext cx="746760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5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kanýz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75438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8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26" descr="kanýz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3439"/>
            <a:ext cx="7315200" cy="518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4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1_Přílo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8000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524000" y="457200"/>
            <a:ext cx="3924300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Book Antiqua" panose="02040602050305030304" pitchFamily="18" charset="0"/>
                <a:cs typeface="Times New Roman" panose="02020603050405020304" pitchFamily="18" charset="0"/>
              </a:rPr>
              <a:t>Doložitelný počet novomanželů </a:t>
            </a:r>
            <a:endParaRPr lang="cs-CZ" altLang="cs-CZ" sz="2000"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Book Antiqua" panose="02040602050305030304" pitchFamily="18" charset="0"/>
                <a:cs typeface="Times New Roman" panose="02020603050405020304" pitchFamily="18" charset="0"/>
              </a:rPr>
              <a:t>přicházejících do Sebranic </a:t>
            </a:r>
            <a:endParaRPr lang="cs-CZ" altLang="cs-CZ" sz="2000"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Book Antiqua" panose="02040602050305030304" pitchFamily="18" charset="0"/>
                <a:cs typeface="Times New Roman" panose="02020603050405020304" pitchFamily="18" charset="0"/>
              </a:rPr>
              <a:t>z jednotlivých lokalit (1682–1754)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9768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02_Přílo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8000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752601" y="609601"/>
            <a:ext cx="3852863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Doložitelný počet novomanželů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odcházejících ze Sebranic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do jednotlivých lokalit (1682–1754)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3148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3_Přílo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8000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524000" y="762001"/>
            <a:ext cx="4197350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Doložitelný počet partnerů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z jednotlivých lokalit sezdaných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se Sebranickými; posvatební rezidence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neznámá (1682–1754)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30494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04_Přílo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8000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752600" y="990601"/>
            <a:ext cx="3981450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Původ kmotrů 706 sebranických dětí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narozených v letech 1682–1733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(do obnovení fary v Sebranicích);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procentuální vyjádření</a:t>
            </a:r>
            <a:r>
              <a:rPr lang="cs-CZ" altLang="cs-CZ" sz="20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90187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05_Přílo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9588"/>
            <a:ext cx="91440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660525" y="166688"/>
            <a:ext cx="3981450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Původ kmotrů 420 sebranických dětí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narozených v letech 1734–1754;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procentuální vyjádření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81859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06_Přílo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9588"/>
            <a:ext cx="91440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713288" y="5334000"/>
            <a:ext cx="5954712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Procentuální vyjádření objemu obilí,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které prodal Ondřej Kanýz do jednotlivých lokalit,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z celkového objemu prodaného obilí v letech 1740–1761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6392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07_Přílo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8000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752600" y="5546726"/>
            <a:ext cx="8280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Lokality zmiňované v kronice Ondřeje Kanýza v letech 1730–1760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v souvislosti s počasím a jednotlivými událostmi. Do přehledu nebyly zahrnuty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lokality zmiňované v souvislostmi s válečným děním (výpisky z novin, 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vožení </a:t>
            </a:r>
            <a:r>
              <a:rPr lang="cs-CZ" altLang="cs-CZ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profantu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). V potaz nebyly ani brány soupisy obcí na panství</a:t>
            </a:r>
            <a:r>
              <a:rPr lang="cs-CZ" altLang="cs-CZ" sz="200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07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33046" y="1128543"/>
            <a:ext cx="11074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dirty="0">
                <a:solidFill>
                  <a:schemeClr val="bg1">
                    <a:lumMod val="95000"/>
                  </a:schemeClr>
                </a:solidFill>
              </a:rPr>
              <a:t>Koncepce kulturní monografie </a:t>
            </a:r>
            <a:r>
              <a:rPr lang="cs-CZ" sz="4400" dirty="0" smtClean="0">
                <a:solidFill>
                  <a:schemeClr val="bg1">
                    <a:lumMod val="95000"/>
                  </a:schemeClr>
                </a:solidFill>
              </a:rPr>
              <a:t>vesnice</a:t>
            </a:r>
          </a:p>
          <a:p>
            <a:pPr algn="ctr"/>
            <a:endParaRPr lang="cs-CZ" sz="44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cs-CZ" sz="4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cs-CZ" sz="4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cs-CZ" sz="44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cs-CZ" sz="4400" dirty="0">
                <a:solidFill>
                  <a:schemeClr val="bg1">
                    <a:lumMod val="95000"/>
                  </a:schemeClr>
                </a:solidFill>
              </a:rPr>
              <a:t>Prameny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5478585" y="2180492"/>
            <a:ext cx="351692" cy="20945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 rot="10800000">
            <a:off x="6357815" y="2180492"/>
            <a:ext cx="351692" cy="20945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67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Obráze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"/>
            <a:ext cx="8532813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82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Obrázek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3339"/>
            <a:ext cx="83534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2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803525" y="2474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285102" y="89072"/>
            <a:ext cx="9144000" cy="797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32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Metody poznání kultury 18. století v našem přednáškovém cyklu</a:t>
            </a:r>
          </a:p>
          <a:p>
            <a:pPr algn="ctr" eaLnBrk="1" hangingPunct="1">
              <a:defRPr/>
            </a:pPr>
            <a:endParaRPr lang="cs-CZ" altLang="cs-CZ" sz="2800" b="1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defRPr/>
            </a:pPr>
            <a:r>
              <a:rPr lang="cs-CZ" altLang="cs-CZ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popisy</a:t>
            </a:r>
          </a:p>
          <a:p>
            <a:pPr eaLnBrk="1" hangingPunct="1">
              <a:defRPr/>
            </a:pPr>
            <a:endParaRPr lang="cs-CZ" altLang="cs-CZ" sz="3200" b="1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defRPr/>
            </a:pPr>
            <a:r>
              <a:rPr lang="cs-CZ" altLang="cs-CZ" sz="32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subjektivistick</a:t>
            </a:r>
            <a:r>
              <a:rPr lang="cs-CZ" altLang="cs-CZ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ý</a:t>
            </a:r>
            <a:r>
              <a:rPr lang="cs-CZ" altLang="cs-CZ" sz="32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 přístup k realitě</a:t>
            </a:r>
            <a:r>
              <a:rPr lang="cs-CZ" altLang="cs-CZ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:</a:t>
            </a:r>
          </a:p>
          <a:p>
            <a:pPr eaLnBrk="1" hangingPunct="1">
              <a:defRPr/>
            </a:pP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</a:rPr>
              <a:t>-s</a:t>
            </a: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émantický</a:t>
            </a: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</a:rPr>
              <a:t> přístup</a:t>
            </a:r>
          </a:p>
          <a:p>
            <a:pPr eaLnBrk="1" hangingPunct="1">
              <a:defRPr/>
            </a:pP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</a:rPr>
              <a:t>-</a:t>
            </a:r>
            <a:r>
              <a:rPr lang="cs-CZ" altLang="cs-CZ" sz="3200" dirty="0" err="1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interpretativní</a:t>
            </a: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 přístup</a:t>
            </a:r>
            <a:endParaRPr lang="cs-CZ" altLang="cs-CZ" sz="32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defRPr/>
            </a:pP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</a:rPr>
              <a:t>-</a:t>
            </a: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funkčně-strukturalistické kladení otázek</a:t>
            </a:r>
            <a:endParaRPr lang="cs-CZ" altLang="cs-CZ" sz="32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defRPr/>
            </a:pPr>
            <a:endParaRPr lang="cs-CZ" altLang="cs-CZ" sz="32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defRPr/>
            </a:pPr>
            <a:r>
              <a:rPr lang="cs-CZ" altLang="cs-CZ" sz="32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objektivistick</a:t>
            </a:r>
            <a:r>
              <a:rPr lang="cs-CZ" altLang="cs-CZ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ý</a:t>
            </a:r>
            <a:r>
              <a:rPr lang="cs-CZ" altLang="cs-CZ" sz="32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 přístup</a:t>
            </a:r>
            <a:r>
              <a:rPr lang="cs-CZ" altLang="cs-CZ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 k realitě:</a:t>
            </a:r>
          </a:p>
          <a:p>
            <a:pPr eaLnBrk="1" hangingPunct="1">
              <a:defRPr/>
            </a:pP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</a:rPr>
              <a:t>-</a:t>
            </a: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historicko-demografický</a:t>
            </a: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</a:rPr>
              <a:t> přístup</a:t>
            </a:r>
          </a:p>
          <a:p>
            <a:pPr eaLnBrk="1" hangingPunct="1">
              <a:defRPr/>
            </a:pP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</a:rPr>
              <a:t>-</a:t>
            </a: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historicko-statistický přístup</a:t>
            </a:r>
            <a:endParaRPr lang="cs-CZ" altLang="cs-CZ" sz="32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defRPr/>
            </a:pP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</a:rPr>
              <a:t>-</a:t>
            </a:r>
            <a:r>
              <a:rPr lang="cs-CZ" altLang="cs-CZ" sz="3200" dirty="0">
                <a:solidFill>
                  <a:schemeClr val="bg1"/>
                </a:solidFill>
                <a:latin typeface="Constantia" panose="02030602050306030303" pitchFamily="18" charset="0"/>
                <a:cs typeface="Times New Roman" pitchFamily="18" charset="0"/>
              </a:rPr>
              <a:t>strukturalistická inspirace</a:t>
            </a:r>
            <a:endParaRPr lang="cs-CZ" altLang="cs-CZ" sz="32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defRPr/>
            </a:pPr>
            <a:endParaRPr lang="cs-CZ" altLang="cs-CZ" sz="3200" dirty="0">
              <a:solidFill>
                <a:schemeClr val="bg1"/>
              </a:solidFill>
              <a:latin typeface="Constantia" panose="02030602050306030303" pitchFamily="18" charset="0"/>
              <a:cs typeface="Times New Roman" pitchFamily="18" charset="0"/>
            </a:endParaRPr>
          </a:p>
          <a:p>
            <a:pPr marL="514350" indent="-514350" eaLnBrk="1" hangingPunct="1">
              <a:buFontTx/>
              <a:buAutoNum type="arabicPlain" startAt="2"/>
              <a:defRPr/>
            </a:pPr>
            <a:endParaRPr lang="cs-CZ" altLang="cs-CZ" sz="32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26_Přílo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884" y="1911179"/>
            <a:ext cx="2219582" cy="333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74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09_kanýzova kron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1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231925" y="2001462"/>
            <a:ext cx="4627563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>
                <a:solidFill>
                  <a:schemeClr val="bg1"/>
                </a:solidFill>
                <a:latin typeface="Albertus Medium" pitchFamily="34" charset="0"/>
              </a:rPr>
              <a:t>Hospodářská kniha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lbertus Medium" pitchFamily="34" charset="0"/>
              </a:rPr>
              <a:t>Ondřeje </a:t>
            </a:r>
            <a:r>
              <a:rPr lang="cs-CZ" altLang="cs-CZ" sz="2400" dirty="0" err="1">
                <a:solidFill>
                  <a:schemeClr val="bg1"/>
                </a:solidFill>
                <a:latin typeface="Albertus Medium" pitchFamily="34" charset="0"/>
              </a:rPr>
              <a:t>Kanýza</a:t>
            </a:r>
            <a:endParaRPr lang="cs-CZ" altLang="cs-CZ" sz="2400" dirty="0">
              <a:solidFill>
                <a:schemeClr val="bg1"/>
              </a:solidFill>
              <a:latin typeface="Albertus Medium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lbertus Medium" pitchFamily="34" charset="0"/>
              </a:rPr>
              <a:t>zachycuje období 1739–1760–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chemeClr val="bg1"/>
              </a:solidFill>
              <a:latin typeface="Albertus Medium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chemeClr val="bg1"/>
              </a:solidFill>
              <a:latin typeface="Albertus Medium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lbertus Medium" pitchFamily="34" charset="0"/>
              </a:rPr>
              <a:t>Ondřej </a:t>
            </a:r>
            <a:r>
              <a:rPr lang="cs-CZ" altLang="cs-CZ" sz="1600" dirty="0" err="1">
                <a:solidFill>
                  <a:schemeClr val="bg1"/>
                </a:solidFill>
                <a:latin typeface="Albertus Medium" pitchFamily="34" charset="0"/>
              </a:rPr>
              <a:t>Kanýz</a:t>
            </a:r>
            <a:r>
              <a:rPr lang="cs-CZ" altLang="cs-CZ" sz="1600" dirty="0">
                <a:solidFill>
                  <a:schemeClr val="bg1"/>
                </a:solidFill>
                <a:latin typeface="Albertus Medium" pitchFamily="34" charset="0"/>
              </a:rPr>
              <a:t> (1694–1761</a:t>
            </a:r>
            <a:r>
              <a:rPr lang="cs-CZ" altLang="cs-CZ" sz="1600" dirty="0" smtClean="0">
                <a:solidFill>
                  <a:schemeClr val="bg1"/>
                </a:solidFill>
                <a:latin typeface="Albertus Medium" pitchFamily="34" charset="0"/>
              </a:rPr>
              <a:t>) rychtář </a:t>
            </a:r>
            <a:r>
              <a:rPr lang="cs-CZ" altLang="cs-CZ" sz="1600" dirty="0">
                <a:solidFill>
                  <a:schemeClr val="bg1"/>
                </a:solidFill>
                <a:latin typeface="Albertus Medium" pitchFamily="34" charset="0"/>
              </a:rPr>
              <a:t>Sebranic v letech </a:t>
            </a:r>
            <a:r>
              <a:rPr lang="cs-CZ" altLang="cs-CZ" sz="1600" dirty="0" smtClean="0">
                <a:solidFill>
                  <a:schemeClr val="bg1"/>
                </a:solidFill>
                <a:latin typeface="Albertus Medium" pitchFamily="34" charset="0"/>
              </a:rPr>
              <a:t>1731–1733 </a:t>
            </a:r>
            <a:r>
              <a:rPr lang="cs-CZ" altLang="cs-CZ" sz="1600" dirty="0">
                <a:solidFill>
                  <a:schemeClr val="bg1"/>
                </a:solidFill>
                <a:latin typeface="Albertus Medium" pitchFamily="34" charset="0"/>
              </a:rPr>
              <a:t>a 1735–1760 </a:t>
            </a:r>
            <a:endParaRPr lang="cs-CZ" altLang="cs-CZ" sz="1600" dirty="0" smtClean="0">
              <a:solidFill>
                <a:schemeClr val="bg1"/>
              </a:solidFill>
              <a:latin typeface="Albertus Medium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chemeClr val="bg1"/>
              </a:solidFill>
              <a:latin typeface="Albertus Medium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>
              <a:solidFill>
                <a:schemeClr val="bg1"/>
              </a:solidFill>
              <a:latin typeface="Albertus Medium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>
              <a:solidFill>
                <a:schemeClr val="bg1"/>
              </a:solidFill>
              <a:latin typeface="Albertus Medium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chemeClr val="bg1"/>
              </a:solidFill>
              <a:latin typeface="Albertus Medium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chemeClr val="bg1"/>
              </a:solidFill>
              <a:latin typeface="Albertus Medium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solidFill>
                  <a:schemeClr val="bg1"/>
                </a:solidFill>
                <a:latin typeface="Albertus Medium" pitchFamily="34" charset="0"/>
              </a:rPr>
              <a:t>Sebranice (okr. Blansko)</a:t>
            </a:r>
            <a:endParaRPr lang="cs-CZ" altLang="cs-CZ" sz="2400" dirty="0">
              <a:solidFill>
                <a:schemeClr val="bg1"/>
              </a:solidFill>
              <a:latin typeface="Albertus Medium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lbertus Medium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740400" y="123568"/>
            <a:ext cx="63400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Stěžejní role pramenné základny:</a:t>
            </a:r>
          </a:p>
          <a:p>
            <a:endParaRPr lang="cs-CZ" sz="3600" dirty="0">
              <a:solidFill>
                <a:schemeClr val="bg1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Šipka dolů 2"/>
          <p:cNvSpPr/>
          <p:nvPr/>
        </p:nvSpPr>
        <p:spPr>
          <a:xfrm>
            <a:off x="7043351" y="897924"/>
            <a:ext cx="428368" cy="979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7043351" y="5078627"/>
            <a:ext cx="428368" cy="979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99621" y="282804"/>
            <a:ext cx="9042475" cy="886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Prameny pro studium vesnice v 18. století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sz="3200" dirty="0" smtClean="0">
                <a:solidFill>
                  <a:schemeClr val="bg1"/>
                </a:solidFill>
              </a:rPr>
              <a:t>Hmotné prameny (vč. archeologických)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Písemnosti </a:t>
            </a:r>
            <a:r>
              <a:rPr lang="cs-CZ" sz="3200" dirty="0" smtClean="0">
                <a:solidFill>
                  <a:schemeClr val="bg1"/>
                </a:solidFill>
              </a:rPr>
              <a:t>vesničanů</a:t>
            </a:r>
            <a:endParaRPr lang="cs-CZ" sz="3200" dirty="0" smtClean="0">
              <a:solidFill>
                <a:schemeClr val="bg1"/>
              </a:solidFill>
            </a:endParaRPr>
          </a:p>
          <a:p>
            <a:r>
              <a:rPr lang="cs-CZ" sz="3200" dirty="0" smtClean="0">
                <a:solidFill>
                  <a:schemeClr val="bg1"/>
                </a:solidFill>
              </a:rPr>
              <a:t>Pozemkové knihy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Katastry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Matriky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Soupisy obyvatel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Mapy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Vrchnostenská agenda (vč. trestní a řádů)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Urbáře</a:t>
            </a:r>
          </a:p>
          <a:p>
            <a:endParaRPr lang="cs-CZ" sz="3200" dirty="0">
              <a:solidFill>
                <a:schemeClr val="bg1"/>
              </a:solidFill>
            </a:endParaRPr>
          </a:p>
          <a:p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69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95167" y="414778"/>
            <a:ext cx="9047220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Koncepce kultury</a:t>
            </a:r>
          </a:p>
          <a:p>
            <a:endParaRPr lang="cs-CZ" sz="40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cs-CZ" sz="3600" dirty="0">
                <a:solidFill>
                  <a:schemeClr val="bg1"/>
                </a:solidFill>
              </a:rPr>
              <a:t>Politické struktury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cs-CZ" sz="3600" dirty="0">
                <a:solidFill>
                  <a:schemeClr val="bg1"/>
                </a:solidFill>
              </a:rPr>
              <a:t>Sociální struktury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cs-CZ" sz="3600" dirty="0">
                <a:solidFill>
                  <a:schemeClr val="bg1"/>
                </a:solidFill>
              </a:rPr>
              <a:t>Demografické charakteristiky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cs-CZ" sz="3600" dirty="0">
                <a:solidFill>
                  <a:schemeClr val="bg1"/>
                </a:solidFill>
              </a:rPr>
              <a:t>Hmotná kultura: stavitelství, oděv, strava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cs-CZ" sz="3600" dirty="0">
                <a:solidFill>
                  <a:schemeClr val="bg1"/>
                </a:solidFill>
              </a:rPr>
              <a:t>Způsob obživy: zemědělství, chov dobytka, </a:t>
            </a:r>
          </a:p>
          <a:p>
            <a:pPr>
              <a:defRPr/>
            </a:pPr>
            <a:r>
              <a:rPr lang="cs-CZ" sz="3600" dirty="0" smtClean="0">
                <a:solidFill>
                  <a:schemeClr val="bg1"/>
                </a:solidFill>
              </a:rPr>
              <a:t>	podomácká </a:t>
            </a:r>
            <a:r>
              <a:rPr lang="cs-CZ" sz="3600" dirty="0">
                <a:solidFill>
                  <a:schemeClr val="bg1"/>
                </a:solidFill>
              </a:rPr>
              <a:t>výroba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cs-CZ" sz="3600" dirty="0">
                <a:solidFill>
                  <a:schemeClr val="bg1"/>
                </a:solidFill>
              </a:rPr>
              <a:t>Mentální struktury: religiozita, magie, škola, </a:t>
            </a:r>
            <a:endParaRPr lang="cs-CZ" sz="36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sz="3600" dirty="0">
                <a:solidFill>
                  <a:schemeClr val="bg1"/>
                </a:solidFill>
              </a:rPr>
              <a:t>	</a:t>
            </a:r>
            <a:r>
              <a:rPr lang="cs-CZ" sz="3600" dirty="0" smtClean="0">
                <a:solidFill>
                  <a:schemeClr val="bg1"/>
                </a:solidFill>
              </a:rPr>
              <a:t>četba</a:t>
            </a:r>
            <a:r>
              <a:rPr lang="cs-CZ" sz="3600" dirty="0">
                <a:solidFill>
                  <a:schemeClr val="bg1"/>
                </a:solidFill>
              </a:rPr>
              <a:t>, folklor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51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99621" y="433633"/>
            <a:ext cx="8606908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18. století a výzkum </a:t>
            </a:r>
            <a:r>
              <a:rPr lang="cs-CZ" sz="4000" b="1" dirty="0" smtClean="0">
                <a:solidFill>
                  <a:schemeClr val="bg1"/>
                </a:solidFill>
              </a:rPr>
              <a:t>venkova</a:t>
            </a:r>
          </a:p>
          <a:p>
            <a:endParaRPr lang="cs-CZ" sz="4000" b="1" dirty="0">
              <a:solidFill>
                <a:schemeClr val="bg1"/>
              </a:solidFill>
            </a:endParaRPr>
          </a:p>
          <a:p>
            <a:endParaRPr lang="cs-CZ" sz="4000" b="1" dirty="0" smtClean="0">
              <a:solidFill>
                <a:schemeClr val="bg1"/>
              </a:solidFill>
            </a:endParaRPr>
          </a:p>
          <a:p>
            <a:r>
              <a:rPr lang="cs-CZ" sz="3200" dirty="0">
                <a:solidFill>
                  <a:schemeClr val="bg1"/>
                </a:solidFill>
              </a:rPr>
              <a:t>1/ </a:t>
            </a:r>
            <a:r>
              <a:rPr lang="cs-CZ" sz="3200" dirty="0" smtClean="0">
                <a:solidFill>
                  <a:schemeClr val="bg1"/>
                </a:solidFill>
              </a:rPr>
              <a:t>relativní </a:t>
            </a:r>
            <a:r>
              <a:rPr lang="cs-CZ" sz="3200" dirty="0">
                <a:solidFill>
                  <a:schemeClr val="bg1"/>
                </a:solidFill>
              </a:rPr>
              <a:t>dostatek pramenů  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r>
              <a:rPr lang="cs-CZ" sz="3200" dirty="0">
                <a:solidFill>
                  <a:schemeClr val="bg1"/>
                </a:solidFill>
              </a:rPr>
              <a:t>2/ </a:t>
            </a:r>
            <a:r>
              <a:rPr lang="cs-CZ" sz="3200" dirty="0" smtClean="0">
                <a:solidFill>
                  <a:schemeClr val="bg1"/>
                </a:solidFill>
              </a:rPr>
              <a:t>demografická </a:t>
            </a:r>
            <a:r>
              <a:rPr lang="cs-CZ" sz="3200" dirty="0">
                <a:solidFill>
                  <a:schemeClr val="bg1"/>
                </a:solidFill>
              </a:rPr>
              <a:t>a ekonomická stabilizace obyvatel</a:t>
            </a:r>
          </a:p>
          <a:p>
            <a:r>
              <a:rPr lang="cs-CZ" sz="3200" dirty="0">
                <a:solidFill>
                  <a:schemeClr val="bg1"/>
                </a:solidFill>
              </a:rPr>
              <a:t> </a:t>
            </a:r>
          </a:p>
          <a:p>
            <a:r>
              <a:rPr lang="cs-CZ" sz="3200" dirty="0">
                <a:solidFill>
                  <a:schemeClr val="bg1"/>
                </a:solidFill>
              </a:rPr>
              <a:t>3/ </a:t>
            </a:r>
            <a:r>
              <a:rPr lang="cs-CZ" sz="3200" dirty="0" smtClean="0">
                <a:solidFill>
                  <a:schemeClr val="bg1"/>
                </a:solidFill>
              </a:rPr>
              <a:t>zdánlivá </a:t>
            </a:r>
            <a:r>
              <a:rPr lang="cs-CZ" sz="3200" dirty="0">
                <a:solidFill>
                  <a:schemeClr val="bg1"/>
                </a:solidFill>
              </a:rPr>
              <a:t>kulturní </a:t>
            </a:r>
            <a:r>
              <a:rPr lang="cs-CZ" sz="3200" dirty="0" smtClean="0">
                <a:solidFill>
                  <a:schemeClr val="bg1"/>
                </a:solidFill>
              </a:rPr>
              <a:t>stabilita 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nástup </a:t>
            </a:r>
            <a:r>
              <a:rPr lang="cs-CZ" sz="3200" dirty="0">
                <a:solidFill>
                  <a:schemeClr val="bg1"/>
                </a:solidFill>
              </a:rPr>
              <a:t>modernizace od 2. poloviny 18. </a:t>
            </a:r>
            <a:r>
              <a:rPr lang="cs-CZ" sz="3200" dirty="0" smtClean="0">
                <a:solidFill>
                  <a:schemeClr val="bg1"/>
                </a:solidFill>
              </a:rPr>
              <a:t>století </a:t>
            </a:r>
          </a:p>
          <a:p>
            <a:r>
              <a:rPr lang="cs-CZ" sz="3200" dirty="0" smtClean="0">
                <a:solidFill>
                  <a:schemeClr val="bg1"/>
                </a:solidFill>
              </a:rPr>
              <a:t>radikální </a:t>
            </a:r>
            <a:r>
              <a:rPr lang="cs-CZ" sz="3200" dirty="0">
                <a:solidFill>
                  <a:schemeClr val="bg1"/>
                </a:solidFill>
              </a:rPr>
              <a:t>proměny ke konci století</a:t>
            </a:r>
          </a:p>
          <a:p>
            <a:endParaRPr lang="cs-CZ" sz="3200" dirty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9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08" y="564360"/>
            <a:ext cx="3181838" cy="510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SCF72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64" y="564360"/>
            <a:ext cx="3711478" cy="51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12" y="564360"/>
            <a:ext cx="3601819" cy="513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255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19568" y="1147245"/>
            <a:ext cx="84015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Metodologické poznámky </a:t>
            </a:r>
          </a:p>
          <a:p>
            <a:pPr algn="ctr">
              <a:spcAft>
                <a:spcPts val="0"/>
              </a:spcAft>
            </a:pPr>
            <a:r>
              <a:rPr lang="cs-CZ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vycházející z etnologické perspektivy</a:t>
            </a:r>
            <a:endParaRPr lang="cs-CZ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cs-C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důraz na sociální rozměr </a:t>
            </a:r>
            <a:r>
              <a:rPr lang="cs-CZ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kultury </a:t>
            </a:r>
            <a:endParaRPr lang="cs-CZ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důraz na historický rozměr </a:t>
            </a:r>
            <a:r>
              <a:rPr lang="cs-CZ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kultury </a:t>
            </a:r>
            <a:endParaRPr lang="cs-CZ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identifikace geografického rozměru sociálního světa na základě historicko-demografické </a:t>
            </a:r>
            <a:r>
              <a:rPr lang="cs-CZ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analýzy </a:t>
            </a:r>
            <a:endParaRPr lang="cs-CZ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identifikace pramenné základny a její </a:t>
            </a:r>
            <a:r>
              <a:rPr lang="cs-CZ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interpretace </a:t>
            </a:r>
            <a:endParaRPr lang="cs-CZ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4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870325" y="2703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67460" y="1408231"/>
            <a:ext cx="1204436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b="1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dirty="0">
                <a:solidFill>
                  <a:schemeClr val="bg1"/>
                </a:solidFill>
                <a:latin typeface="Constantia" panose="02030602050306030303" pitchFamily="18" charset="0"/>
              </a:rPr>
              <a:t>každá kultura je historická, má svoji </a:t>
            </a:r>
            <a:r>
              <a:rPr lang="cs-CZ" altLang="cs-CZ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historii, svůj vývoj</a:t>
            </a:r>
            <a:endParaRPr lang="cs-CZ" altLang="cs-CZ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dirty="0">
                <a:solidFill>
                  <a:schemeClr val="bg1"/>
                </a:solidFill>
                <a:latin typeface="Constantia" panose="02030602050306030303" pitchFamily="18" charset="0"/>
              </a:rPr>
              <a:t>každá kultura je možná pouze ve svém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chemeClr val="bg1"/>
                </a:solidFill>
                <a:latin typeface="Constantia" panose="02030602050306030303" pitchFamily="18" charset="0"/>
              </a:rPr>
              <a:t>sociálním rozměru, je vázáná na své nositele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b="1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4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524000" y="1"/>
            <a:ext cx="7956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 sz="2800" dirty="0">
                <a:solidFill>
                  <a:schemeClr val="bg1"/>
                </a:solidFill>
                <a:latin typeface="Constantia" panose="02030602050306030303" pitchFamily="18" charset="0"/>
              </a:rPr>
              <a:t>Kultura(-y) na moravském venkově v 18. století </a:t>
            </a:r>
          </a:p>
          <a:p>
            <a:pPr eaLnBrk="1" hangingPunct="1">
              <a:defRPr/>
            </a:pPr>
            <a:r>
              <a:rPr lang="cs-CZ" altLang="cs-CZ" sz="2800" dirty="0">
                <a:solidFill>
                  <a:schemeClr val="bg1"/>
                </a:solidFill>
                <a:latin typeface="Constantia" panose="02030602050306030303" pitchFamily="18" charset="0"/>
              </a:rPr>
              <a:t>nebyla všude stejná:</a:t>
            </a:r>
          </a:p>
          <a:p>
            <a:pPr eaLnBrk="1" hangingPunct="1">
              <a:defRPr/>
            </a:pPr>
            <a:endParaRPr lang="cs-CZ" altLang="cs-CZ" sz="24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marL="0" indent="0" eaLnBrk="1" hangingPunct="1">
              <a:defRPr/>
            </a:pPr>
            <a:r>
              <a:rPr lang="cs-CZ" altLang="cs-CZ" sz="2400" dirty="0">
                <a:solidFill>
                  <a:schemeClr val="bg1"/>
                </a:solidFill>
                <a:latin typeface="Constantia" panose="02030602050306030303" pitchFamily="18" charset="0"/>
              </a:rPr>
              <a:t>1/ měla svou historii – novinky se šířily různou rychlostí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chemeClr val="bg1"/>
                </a:solidFill>
                <a:latin typeface="Constantia" panose="02030602050306030303" pitchFamily="18" charset="0"/>
              </a:rPr>
              <a:t>př. kosa používaná při sečení obilí: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chemeClr val="bg1"/>
                </a:solidFill>
                <a:latin typeface="Constantia" panose="02030602050306030303" pitchFamily="18" charset="0"/>
              </a:rPr>
              <a:t>1604 Plzeň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chemeClr val="bg1"/>
                </a:solidFill>
                <a:latin typeface="Constantia" panose="02030602050306030303" pitchFamily="18" charset="0"/>
              </a:rPr>
              <a:t>1720 Hrdlořezy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chemeClr val="bg1"/>
                </a:solidFill>
                <a:latin typeface="Constantia" panose="02030602050306030303" pitchFamily="18" charset="0"/>
              </a:rPr>
              <a:t>1836 poprvé užita na panství Nové Hvězdlice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chemeClr val="bg1"/>
                </a:solidFill>
                <a:latin typeface="Constantia" panose="02030602050306030303" pitchFamily="18" charset="0"/>
              </a:rPr>
              <a:t>1898 poprvé užita v Novém Hrozenkově </a:t>
            </a:r>
          </a:p>
          <a:p>
            <a:pPr eaLnBrk="1" hangingPunct="1">
              <a:buFontTx/>
              <a:buAutoNum type="arabicPeriod"/>
              <a:defRPr/>
            </a:pPr>
            <a:endParaRPr lang="cs-CZ" altLang="cs-CZ" sz="24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marL="0" indent="0" eaLnBrk="1" hangingPunct="1">
              <a:defRPr/>
            </a:pPr>
            <a:endParaRPr lang="cs-CZ" altLang="cs-CZ" sz="24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defRPr/>
            </a:pPr>
            <a:endParaRPr lang="cs-CZ" altLang="cs-CZ" sz="24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defRPr/>
            </a:pPr>
            <a:r>
              <a:rPr lang="cs-CZ" altLang="cs-CZ" sz="2400" dirty="0">
                <a:solidFill>
                  <a:schemeClr val="bg1"/>
                </a:solidFill>
                <a:latin typeface="Constantia" panose="02030602050306030303" pitchFamily="18" charset="0"/>
              </a:rPr>
              <a:t>2/ byla místně vázaná – existovaly krajové rozdíly v jazyce, 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chemeClr val="bg1"/>
                </a:solidFill>
                <a:latin typeface="Constantia" panose="02030602050306030303" pitchFamily="18" charset="0"/>
              </a:rPr>
              <a:t>oděvu i stavitelství</a:t>
            </a:r>
          </a:p>
          <a:p>
            <a:pPr eaLnBrk="1" hangingPunct="1">
              <a:defRPr/>
            </a:pPr>
            <a:endParaRPr lang="cs-CZ" altLang="cs-CZ" sz="24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defRPr/>
            </a:pPr>
            <a:r>
              <a:rPr lang="cs-CZ" altLang="cs-CZ" sz="2400" dirty="0">
                <a:solidFill>
                  <a:schemeClr val="bg1"/>
                </a:solidFill>
                <a:latin typeface="Constantia" panose="02030602050306030303" pitchFamily="18" charset="0"/>
              </a:rPr>
              <a:t>=sociální vázanost kultury můžeme geograficky vyjádřit</a:t>
            </a:r>
          </a:p>
          <a:p>
            <a:pPr eaLnBrk="1" hangingPunct="1">
              <a:defRPr/>
            </a:pPr>
            <a:endParaRPr lang="cs-CZ" altLang="cs-CZ" sz="24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eaLnBrk="1" hangingPunct="1">
              <a:defRPr/>
            </a:pPr>
            <a:endParaRPr lang="cs-CZ" altLang="cs-CZ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1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04973" y="816587"/>
            <a:ext cx="1041661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kultura(-y) </a:t>
            </a:r>
            <a:r>
              <a:rPr lang="cs-CZ" sz="2800" b="1" dirty="0">
                <a:solidFill>
                  <a:schemeClr val="bg1"/>
                </a:solidFill>
              </a:rPr>
              <a:t>na moravském venkově v 18. století</a:t>
            </a:r>
            <a:r>
              <a:rPr lang="cs-CZ" sz="2800" dirty="0">
                <a:solidFill>
                  <a:schemeClr val="bg1"/>
                </a:solidFill>
              </a:rPr>
              <a:t> nebyla všude stejná:</a:t>
            </a:r>
          </a:p>
          <a:p>
            <a:r>
              <a:rPr lang="cs-CZ" sz="2800" dirty="0">
                <a:solidFill>
                  <a:schemeClr val="bg1"/>
                </a:solidFill>
              </a:rPr>
              <a:t> 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měla svou historii</a:t>
            </a:r>
            <a:r>
              <a:rPr lang="cs-CZ" sz="2800" dirty="0">
                <a:solidFill>
                  <a:schemeClr val="bg1"/>
                </a:solidFill>
              </a:rPr>
              <a:t> – novinky se šířily různou rychlostí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byla místně vázaná</a:t>
            </a:r>
            <a:r>
              <a:rPr lang="cs-CZ" sz="2800" dirty="0">
                <a:solidFill>
                  <a:schemeClr val="bg1"/>
                </a:solidFill>
              </a:rPr>
              <a:t> – existovaly krajové rozdíly v jazyce, oděvu i </a:t>
            </a:r>
            <a:r>
              <a:rPr lang="cs-CZ" sz="2800" dirty="0" smtClean="0">
                <a:solidFill>
                  <a:schemeClr val="bg1"/>
                </a:solidFill>
              </a:rPr>
              <a:t>stavitelství 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cs-CZ" sz="2800" dirty="0" smtClean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cs-CZ" sz="2800" dirty="0" smtClean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cs-CZ" sz="2800" dirty="0" smtClean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sociální rozměr kultury </a:t>
            </a:r>
            <a:r>
              <a:rPr lang="cs-CZ" sz="2800" dirty="0">
                <a:solidFill>
                  <a:schemeClr val="bg1"/>
                </a:solidFill>
              </a:rPr>
              <a:t>můžeme geograficky vyjádřit</a:t>
            </a:r>
          </a:p>
          <a:p>
            <a:pPr>
              <a:spcBef>
                <a:spcPct val="0"/>
              </a:spcBef>
            </a:pPr>
            <a:endParaRPr lang="cs-CZ" altLang="cs-CZ" b="1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>
              <a:spcBef>
                <a:spcPct val="0"/>
              </a:spcBef>
            </a:pPr>
            <a:endParaRPr lang="cs-CZ" altLang="cs-CZ" dirty="0">
              <a:solidFill>
                <a:schemeClr val="bg1"/>
              </a:solidFill>
            </a:endParaRPr>
          </a:p>
        </p:txBody>
      </p:sp>
      <p:sp>
        <p:nvSpPr>
          <p:cNvPr id="3" name="Šipka dolů 2"/>
          <p:cNvSpPr/>
          <p:nvPr/>
        </p:nvSpPr>
        <p:spPr>
          <a:xfrm>
            <a:off x="1743958" y="3242819"/>
            <a:ext cx="405352" cy="26017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Picture 2" descr="DSCF07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658" y="2696065"/>
            <a:ext cx="4097519" cy="307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414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SCF0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953001" y="5181601"/>
            <a:ext cx="20923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zkoumaná lokalita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738493" y="5257801"/>
            <a:ext cx="11047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lokalita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8056246" y="5222876"/>
            <a:ext cx="11817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lokalita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4789405" y="76201"/>
            <a:ext cx="24465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politické struktury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(stát, panství)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803526" y="727075"/>
            <a:ext cx="94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církev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8305801" y="533400"/>
            <a:ext cx="995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vědění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3545143" y="6487081"/>
            <a:ext cx="5545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KULTURNÍ PROSTOR ZKOUMANÉ LOKALITY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2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608</Words>
  <Application>Microsoft Office PowerPoint</Application>
  <PresentationFormat>Širokoúhlá obrazovka</PresentationFormat>
  <Paragraphs>170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6" baseType="lpstr">
      <vt:lpstr>Albertus Medium</vt:lpstr>
      <vt:lpstr>Arial</vt:lpstr>
      <vt:lpstr>Arial Unicode MS</vt:lpstr>
      <vt:lpstr>Book Antiqua</vt:lpstr>
      <vt:lpstr>Calibri</vt:lpstr>
      <vt:lpstr>Calibri Light</vt:lpstr>
      <vt:lpstr>Constantia</vt:lpstr>
      <vt:lpstr>Symbol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Windows User</dc:creator>
  <cp:lastModifiedBy>Windows User</cp:lastModifiedBy>
  <cp:revision>23</cp:revision>
  <dcterms:created xsi:type="dcterms:W3CDTF">2019-09-24T16:34:31Z</dcterms:created>
  <dcterms:modified xsi:type="dcterms:W3CDTF">2020-02-03T13:38:10Z</dcterms:modified>
</cp:coreProperties>
</file>