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Název a 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 názvu</a:t>
            </a:r>
          </a:p>
        </p:txBody>
      </p:sp>
      <p:sp>
        <p:nvSpPr>
          <p:cNvPr id="12" name="Text úrovně 1…"/>
          <p:cNvSpPr txBox="1"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sef Novák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i="1" sz="2400"/>
            </a:lvl1pPr>
          </a:lstStyle>
          <a:p>
            <a:pPr/>
            <a:r>
              <a:t>–Josef Novák</a:t>
            </a:r>
          </a:p>
        </p:txBody>
      </p:sp>
      <p:sp>
        <p:nvSpPr>
          <p:cNvPr id="94" name="„Sem napište citát.“"/>
          <p:cNvSpPr txBox="1"/>
          <p:nvPr>
            <p:ph type="body" sz="quarter" idx="14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„Sem napište citát.“ </a:t>
            </a:r>
          </a:p>
        </p:txBody>
      </p:sp>
      <p:sp>
        <p:nvSpPr>
          <p:cNvPr id="9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graf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Obrázek"/>
          <p:cNvSpPr/>
          <p:nvPr>
            <p:ph type="pic" idx="13"/>
          </p:nvPr>
        </p:nvSpPr>
        <p:spPr>
          <a:xfrm>
            <a:off x="-929606" y="-12700"/>
            <a:ext cx="16551777" cy="1103451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ky – na šíř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rázek"/>
          <p:cNvSpPr/>
          <p:nvPr>
            <p:ph type="pic" idx="13"/>
          </p:nvPr>
        </p:nvSpPr>
        <p:spPr>
          <a:xfrm>
            <a:off x="-647700" y="508000"/>
            <a:ext cx="12369801" cy="614253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ext názvu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2" name="Text úrovně 1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 - ve střed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názvu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ky –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rázek"/>
          <p:cNvSpPr/>
          <p:nvPr>
            <p:ph type="pic" idx="13"/>
          </p:nvPr>
        </p:nvSpPr>
        <p:spPr>
          <a:xfrm>
            <a:off x="2451058" y="-138499"/>
            <a:ext cx="13525502" cy="90170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ext názvu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 názvu</a:t>
            </a:r>
          </a:p>
        </p:txBody>
      </p:sp>
      <p:sp>
        <p:nvSpPr>
          <p:cNvPr id="40" name="Text úrovně 1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 - nahoř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49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57" name="Text úrovně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ázev, odrážky, 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Obrázek"/>
          <p:cNvSpPr/>
          <p:nvPr>
            <p:ph type="pic" idx="13"/>
          </p:nvPr>
        </p:nvSpPr>
        <p:spPr>
          <a:xfrm>
            <a:off x="4473575" y="2032000"/>
            <a:ext cx="10287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67" name="Text úrovně 1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úrovně 1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6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ky –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Obrázek"/>
          <p:cNvSpPr/>
          <p:nvPr>
            <p:ph type="pic" sz="quarter" idx="13"/>
          </p:nvPr>
        </p:nvSpPr>
        <p:spPr>
          <a:xfrm>
            <a:off x="6426200" y="4965700"/>
            <a:ext cx="5886450" cy="3924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Obrázek"/>
          <p:cNvSpPr/>
          <p:nvPr>
            <p:ph type="pic" sz="quarter" idx="14"/>
          </p:nvPr>
        </p:nvSpPr>
        <p:spPr>
          <a:xfrm>
            <a:off x="6737350" y="639233"/>
            <a:ext cx="5880100" cy="3920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Obrázek"/>
          <p:cNvSpPr/>
          <p:nvPr>
            <p:ph type="pic" idx="15"/>
          </p:nvPr>
        </p:nvSpPr>
        <p:spPr>
          <a:xfrm>
            <a:off x="-3400425" y="-127000"/>
            <a:ext cx="13525500" cy="9017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3" name="Text úrovně 1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ufd.cz" TargetMode="External"/><Relationship Id="rId3" Type="http://schemas.openxmlformats.org/officeDocument/2006/relationships/hyperlink" Target="http://www.prokina.cz" TargetMode="External"/><Relationship Id="rId4" Type="http://schemas.openxmlformats.org/officeDocument/2006/relationships/hyperlink" Target="http://www.fondkinematografie.cz" TargetMode="External"/><Relationship Id="rId5" Type="http://schemas.openxmlformats.org/officeDocument/2006/relationships/hyperlink" Target="http://www.mkcr.cz" TargetMode="External"/><Relationship Id="rId6" Type="http://schemas.openxmlformats.org/officeDocument/2006/relationships/hyperlink" Target="http://www.digitalnikino.cz" TargetMode="External"/><Relationship Id="rId7" Type="http://schemas.openxmlformats.org/officeDocument/2006/relationships/hyperlink" Target="http://www.kinoprokazdeho.cz" TargetMode="External"/><Relationship Id="rId8" Type="http://schemas.openxmlformats.org/officeDocument/2006/relationships/hyperlink" Target="http://www.novekino.cz" TargetMode="External"/><Relationship Id="rId9" Type="http://schemas.openxmlformats.org/officeDocument/2006/relationships/hyperlink" Target="http://www.kinomaniak.cz" TargetMode="External"/><Relationship Id="rId10" Type="http://schemas.openxmlformats.org/officeDocument/2006/relationships/hyperlink" Target="http://www.acfk.cz" TargetMode="External"/><Relationship Id="rId11" Type="http://schemas.openxmlformats.org/officeDocument/2006/relationships/hyperlink" Target="http://www.mediadeskcz.eu" TargetMode="External"/><Relationship Id="rId12" Type="http://schemas.openxmlformats.org/officeDocument/2006/relationships/hyperlink" Target="http://www.mediasalles.it" TargetMode="External"/><Relationship Id="rId13" Type="http://schemas.openxmlformats.org/officeDocument/2006/relationships/hyperlink" Target="http://www.unic-cinemas.org" TargetMode="External"/><Relationship Id="rId14" Type="http://schemas.openxmlformats.org/officeDocument/2006/relationships/hyperlink" Target="http://www.europa-cinemas.org" TargetMode="External"/><Relationship Id="rId15" Type="http://schemas.openxmlformats.org/officeDocument/2006/relationships/hyperlink" Target="http://www.boxofficemojo.com" TargetMode="External"/><Relationship Id="rId16" Type="http://schemas.openxmlformats.org/officeDocument/2006/relationships/hyperlink" Target="http://www.dcimovies.com" TargetMode="Externa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is.muni.cz/auth/osoba/18130?kod=FAV332;pvysl=3505608" TargetMode="Externa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FAVp009 Provoz kina"/>
          <p:cNvSpPr txBox="1"/>
          <p:nvPr>
            <p:ph type="ctrTitle"/>
          </p:nvPr>
        </p:nvSpPr>
        <p:spPr>
          <a:xfrm>
            <a:off x="1063062" y="1638300"/>
            <a:ext cx="10878676" cy="3302000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FAVp009 Provoz kina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- technologické srdce kina…"/>
          <p:cNvSpPr txBox="1"/>
          <p:nvPr/>
        </p:nvSpPr>
        <p:spPr>
          <a:xfrm>
            <a:off x="677135" y="1975683"/>
            <a:ext cx="11650530" cy="7250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3900"/>
            </a:pPr>
            <a:r>
              <a:t>- technologické srdce kina</a:t>
            </a:r>
          </a:p>
          <a:p>
            <a:pPr>
              <a:defRPr sz="3900"/>
            </a:pPr>
            <a:r>
              <a:t>- správa digitálního obsahu</a:t>
            </a:r>
          </a:p>
          <a:p>
            <a:pPr>
              <a:defRPr sz="3900"/>
            </a:pPr>
            <a:r>
              <a:t>- tvorba projekčních playlistů</a:t>
            </a:r>
          </a:p>
          <a:p>
            <a:pPr>
              <a:defRPr sz="3900"/>
            </a:pPr>
            <a:r>
              <a:t>- samotná projekce filmu</a:t>
            </a:r>
          </a:p>
          <a:p>
            <a:pPr>
              <a:defRPr sz="3900"/>
            </a:pPr>
            <a:r>
              <a:t>- ovládání technických periferií</a:t>
            </a:r>
          </a:p>
          <a:p>
            <a:pPr>
              <a:defRPr sz="3900"/>
            </a:pPr>
            <a:r>
              <a:t>- hudba před projekcí</a:t>
            </a:r>
          </a:p>
          <a:p>
            <a:pPr>
              <a:defRPr sz="3900"/>
            </a:pPr>
            <a:r>
              <a:t>- práce se světly v sále</a:t>
            </a:r>
          </a:p>
          <a:p>
            <a:pPr>
              <a:defRPr sz="3900"/>
            </a:pPr>
            <a:r>
              <a:t>- údržba promítací technologie</a:t>
            </a:r>
          </a:p>
          <a:p>
            <a:pPr>
              <a:defRPr sz="3900"/>
            </a:pPr>
            <a:r>
              <a:t>- požární hlídka</a:t>
            </a:r>
          </a:p>
          <a:p>
            <a:pPr>
              <a:defRPr sz="3900"/>
            </a:pPr>
            <a:r>
              <a:t>- úzká komunikace s uvaděči</a:t>
            </a:r>
          </a:p>
          <a:p>
            <a:pPr>
              <a:defRPr sz="3900"/>
            </a:pPr>
            <a:r>
              <a:t>- celková estetika projekce</a:t>
            </a:r>
          </a:p>
        </p:txBody>
      </p:sp>
      <p:sp>
        <p:nvSpPr>
          <p:cNvPr id="143" name="Promítací kabina"/>
          <p:cNvSpPr txBox="1"/>
          <p:nvPr>
            <p:ph type="ctrTitle"/>
          </p:nvPr>
        </p:nvSpPr>
        <p:spPr>
          <a:xfrm>
            <a:off x="310554" y="469899"/>
            <a:ext cx="12383692" cy="1405865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Promítací kabina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- integrální součást kina…"/>
          <p:cNvSpPr txBox="1"/>
          <p:nvPr/>
        </p:nvSpPr>
        <p:spPr>
          <a:xfrm>
            <a:off x="677135" y="1975683"/>
            <a:ext cx="11650530" cy="7250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3900"/>
            </a:pPr>
            <a:r>
              <a:t>- integrální součást kina</a:t>
            </a:r>
          </a:p>
          <a:p>
            <a:pPr>
              <a:defRPr sz="3900"/>
            </a:pPr>
            <a:r>
              <a:t>- možnost vlastního kreativy</a:t>
            </a:r>
          </a:p>
          <a:p>
            <a:pPr>
              <a:defRPr sz="3900"/>
            </a:pPr>
            <a:r>
              <a:t>- výstavní činnost</a:t>
            </a:r>
          </a:p>
          <a:p>
            <a:pPr>
              <a:defRPr sz="3900"/>
            </a:pPr>
            <a:r>
              <a:t>- projekce filmů v kavárně</a:t>
            </a:r>
          </a:p>
          <a:p>
            <a:pPr>
              <a:defRPr sz="3900"/>
            </a:pPr>
            <a:r>
              <a:t>- nabídka občerstvení pro diváky</a:t>
            </a:r>
          </a:p>
          <a:p>
            <a:pPr>
              <a:defRPr sz="3900"/>
            </a:pPr>
            <a:r>
              <a:t>- součinnost s akcemi v kině</a:t>
            </a:r>
          </a:p>
          <a:p>
            <a:pPr>
              <a:defRPr sz="3900"/>
            </a:pPr>
            <a:r>
              <a:t>- zajišťování rautů</a:t>
            </a:r>
          </a:p>
          <a:p>
            <a:pPr>
              <a:defRPr sz="3900"/>
            </a:pPr>
            <a:r>
              <a:t>- provoz letní zahrádky</a:t>
            </a:r>
          </a:p>
          <a:p>
            <a:pPr>
              <a:defRPr sz="3900"/>
            </a:pPr>
            <a:r>
              <a:t>- správa pokladního systému</a:t>
            </a:r>
          </a:p>
          <a:p>
            <a:pPr>
              <a:defRPr sz="3900"/>
            </a:pPr>
            <a:r>
              <a:t>- práce s finanční hotovostí</a:t>
            </a:r>
          </a:p>
          <a:p>
            <a:pPr>
              <a:defRPr sz="3900"/>
            </a:pPr>
            <a:r>
              <a:t>- výrazná společenská funkce kavárny</a:t>
            </a:r>
          </a:p>
        </p:txBody>
      </p:sp>
      <p:sp>
        <p:nvSpPr>
          <p:cNvPr id="146" name="Kavárna kina"/>
          <p:cNvSpPr txBox="1"/>
          <p:nvPr>
            <p:ph type="ctrTitle"/>
          </p:nvPr>
        </p:nvSpPr>
        <p:spPr>
          <a:xfrm>
            <a:off x="310554" y="402166"/>
            <a:ext cx="12383692" cy="1405865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Kavárna kina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- vyhodnocení celkového výkonu…"/>
          <p:cNvSpPr txBox="1"/>
          <p:nvPr/>
        </p:nvSpPr>
        <p:spPr>
          <a:xfrm>
            <a:off x="677135" y="2572583"/>
            <a:ext cx="11650530" cy="60562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3900"/>
            </a:pPr>
            <a:r>
              <a:t>- vyhodnocení celkového výkonu</a:t>
            </a:r>
          </a:p>
          <a:p>
            <a:pPr>
              <a:defRPr sz="3900"/>
            </a:pPr>
            <a:r>
              <a:t>- vyhodnocení dramaturgie</a:t>
            </a:r>
          </a:p>
          <a:p>
            <a:pPr>
              <a:defRPr sz="3900"/>
            </a:pPr>
            <a:r>
              <a:t>- vyhodnocení výsledků návštěvnosti</a:t>
            </a:r>
          </a:p>
          <a:p>
            <a:pPr>
              <a:defRPr sz="3900"/>
            </a:pPr>
            <a:r>
              <a:t>- vyúčtování výsledků</a:t>
            </a:r>
          </a:p>
          <a:p>
            <a:pPr>
              <a:defRPr sz="3900"/>
            </a:pPr>
            <a:r>
              <a:t>- finance, platby, uzávěrky</a:t>
            </a:r>
          </a:p>
          <a:p>
            <a:pPr>
              <a:defRPr sz="3900"/>
            </a:pPr>
            <a:r>
              <a:t>- řešení stížností</a:t>
            </a:r>
          </a:p>
          <a:p>
            <a:pPr>
              <a:defRPr sz="3900"/>
            </a:pPr>
            <a:r>
              <a:t>- sledování personálních výkonů</a:t>
            </a:r>
          </a:p>
          <a:p>
            <a:pPr>
              <a:defRPr sz="3900"/>
            </a:pPr>
            <a:r>
              <a:t>- zpětná podporaprovozu</a:t>
            </a:r>
          </a:p>
          <a:p>
            <a:pPr>
              <a:defRPr sz="3900"/>
            </a:pPr>
          </a:p>
        </p:txBody>
      </p:sp>
      <p:sp>
        <p:nvSpPr>
          <p:cNvPr id="149" name="Kancelář kina"/>
          <p:cNvSpPr txBox="1"/>
          <p:nvPr>
            <p:ph type="ctrTitle"/>
          </p:nvPr>
        </p:nvSpPr>
        <p:spPr>
          <a:xfrm>
            <a:off x="310554" y="452966"/>
            <a:ext cx="12383692" cy="1405865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Kancelář kina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Dotazy, diskuze k probrané problematice."/>
          <p:cNvSpPr txBox="1"/>
          <p:nvPr>
            <p:ph type="ctrTitle"/>
          </p:nvPr>
        </p:nvSpPr>
        <p:spPr>
          <a:xfrm>
            <a:off x="310554" y="2247701"/>
            <a:ext cx="12383692" cy="3044826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Dotazy, diskuze k probrané problematice.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Zadání úkolu"/>
          <p:cNvSpPr txBox="1"/>
          <p:nvPr>
            <p:ph type="ctrTitle"/>
          </p:nvPr>
        </p:nvSpPr>
        <p:spPr>
          <a:xfrm>
            <a:off x="310554" y="1116806"/>
            <a:ext cx="12383692" cy="1164961"/>
          </a:xfrm>
          <a:prstGeom prst="rect">
            <a:avLst/>
          </a:prstGeom>
        </p:spPr>
        <p:txBody>
          <a:bodyPr/>
          <a:lstStyle>
            <a:lvl1pPr>
              <a:defRPr b="1" sz="67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Zadání úkolu</a:t>
            </a:r>
          </a:p>
        </p:txBody>
      </p:sp>
      <p:sp>
        <p:nvSpPr>
          <p:cNvPr id="154" name="Studenti, kteří se rozhodnou realizovat praktické řešení Studentské kina nebudou samostatný úkol zpracovávat.…"/>
          <p:cNvSpPr txBox="1"/>
          <p:nvPr/>
        </p:nvSpPr>
        <p:spPr>
          <a:xfrm>
            <a:off x="868629" y="3368078"/>
            <a:ext cx="11267542" cy="44652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3200"/>
            </a:pPr>
            <a:r>
              <a:rPr sz="4000"/>
              <a:t>Studenti, kteří se rozhodnou realizovat praktické řešení Studentské kina nebudou samostatný úkol zpracovávat.</a:t>
            </a:r>
          </a:p>
          <a:p>
            <a:pPr>
              <a:defRPr sz="3200"/>
            </a:pPr>
          </a:p>
          <a:p>
            <a:pPr>
              <a:defRPr sz="3200"/>
            </a:pPr>
          </a:p>
          <a:p>
            <a:pPr>
              <a:defRPr sz="3200"/>
            </a:pPr>
            <a:r>
              <a:rPr sz="5500"/>
              <a:t>Uvažoval již někdo o realizaci?</a:t>
            </a:r>
            <a:br>
              <a:rPr sz="1400"/>
            </a:br>
            <a:endParaRPr sz="1400"/>
          </a:p>
          <a:p>
            <a:pPr>
              <a:defRPr sz="3200"/>
            </a:pPr>
            <a:endParaRPr sz="14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Zadání úkolu"/>
          <p:cNvSpPr txBox="1"/>
          <p:nvPr>
            <p:ph type="ctrTitle"/>
          </p:nvPr>
        </p:nvSpPr>
        <p:spPr>
          <a:xfrm>
            <a:off x="310554" y="1116806"/>
            <a:ext cx="12383692" cy="1164961"/>
          </a:xfrm>
          <a:prstGeom prst="rect">
            <a:avLst/>
          </a:prstGeom>
        </p:spPr>
        <p:txBody>
          <a:bodyPr/>
          <a:lstStyle>
            <a:lvl1pPr>
              <a:defRPr b="1" sz="67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Zadání úkolu </a:t>
            </a:r>
          </a:p>
        </p:txBody>
      </p:sp>
      <p:sp>
        <p:nvSpPr>
          <p:cNvPr id="157" name="Studenti zpracují písemný projekt na Provoz kina.…"/>
          <p:cNvSpPr txBox="1"/>
          <p:nvPr/>
        </p:nvSpPr>
        <p:spPr>
          <a:xfrm>
            <a:off x="346804" y="2757560"/>
            <a:ext cx="12311192" cy="48396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3700"/>
            </a:pPr>
            <a:r>
              <a:t>Studenti zpracují písemný projekt na Provoz kina.</a:t>
            </a:r>
          </a:p>
          <a:p>
            <a:pPr>
              <a:defRPr sz="3200"/>
            </a:pPr>
          </a:p>
          <a:p>
            <a:pPr>
              <a:defRPr sz="3200"/>
            </a:pPr>
            <a:br>
              <a:rPr sz="1400"/>
            </a:br>
            <a:r>
              <a:t>- doporučuji skupiny po třech studentech</a:t>
            </a:r>
            <a:br/>
            <a:r>
              <a:t>- písemné zpracování úkolu a jeho prezentace (max. 15minut)</a:t>
            </a:r>
            <a:br/>
            <a:r>
              <a:t>- průběžné konzultace úkolu s vyučujícím</a:t>
            </a:r>
            <a:br/>
            <a:r>
              <a:t>- termín prezentace úkolu 10. 12. 2019</a:t>
            </a:r>
            <a:br/>
            <a:r>
              <a:t>- podmínka pro absolvování předmětu</a:t>
            </a:r>
          </a:p>
          <a:p>
            <a:pPr>
              <a:defRPr sz="320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Zadání úkolu"/>
          <p:cNvSpPr txBox="1"/>
          <p:nvPr>
            <p:ph type="ctrTitle"/>
          </p:nvPr>
        </p:nvSpPr>
        <p:spPr>
          <a:xfrm>
            <a:off x="310554" y="1116806"/>
            <a:ext cx="12383692" cy="1164961"/>
          </a:xfrm>
          <a:prstGeom prst="rect">
            <a:avLst/>
          </a:prstGeom>
        </p:spPr>
        <p:txBody>
          <a:bodyPr/>
          <a:lstStyle>
            <a:lvl1pPr>
              <a:defRPr b="1" sz="67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Zadání úkolu </a:t>
            </a:r>
          </a:p>
        </p:txBody>
      </p:sp>
      <p:sp>
        <p:nvSpPr>
          <p:cNvPr id="160" name="Úkol bude mít následující strukturu:…"/>
          <p:cNvSpPr txBox="1"/>
          <p:nvPr/>
        </p:nvSpPr>
        <p:spPr>
          <a:xfrm>
            <a:off x="346804" y="3005210"/>
            <a:ext cx="12311192" cy="4344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3700"/>
            </a:pPr>
            <a:r>
              <a:t>Úkol bude mít následující strukturu:</a:t>
            </a:r>
          </a:p>
          <a:p>
            <a:pPr>
              <a:defRPr sz="3200"/>
            </a:pPr>
            <a:br>
              <a:rPr sz="1400"/>
            </a:br>
            <a:r>
              <a:t>Úvod, východiska a zdůvodnění provozního návrhu.</a:t>
            </a:r>
            <a:br/>
            <a:r>
              <a:t>1. část</a:t>
            </a:r>
            <a:br/>
            <a:r>
              <a:t>2. část</a:t>
            </a:r>
            <a:br/>
            <a:r>
              <a:t>3. část</a:t>
            </a:r>
            <a:br/>
            <a:r>
              <a:t>Závěr vyhodnocení</a:t>
            </a:r>
          </a:p>
          <a:p>
            <a:pPr>
              <a:defRPr sz="320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Zadání úkolu"/>
          <p:cNvSpPr txBox="1"/>
          <p:nvPr>
            <p:ph type="ctrTitle"/>
          </p:nvPr>
        </p:nvSpPr>
        <p:spPr>
          <a:xfrm>
            <a:off x="310554" y="1116806"/>
            <a:ext cx="12383692" cy="1164961"/>
          </a:xfrm>
          <a:prstGeom prst="rect">
            <a:avLst/>
          </a:prstGeom>
        </p:spPr>
        <p:txBody>
          <a:bodyPr/>
          <a:lstStyle>
            <a:lvl1pPr>
              <a:defRPr b="1" sz="67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Zadání úkolu </a:t>
            </a:r>
          </a:p>
        </p:txBody>
      </p:sp>
      <p:sp>
        <p:nvSpPr>
          <p:cNvPr id="163" name="1. část…"/>
          <p:cNvSpPr txBox="1"/>
          <p:nvPr/>
        </p:nvSpPr>
        <p:spPr>
          <a:xfrm>
            <a:off x="346804" y="2888794"/>
            <a:ext cx="12311192" cy="397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4500"/>
            </a:pPr>
            <a:r>
              <a:t>1. část</a:t>
            </a:r>
          </a:p>
          <a:p>
            <a:pPr>
              <a:defRPr sz="3200"/>
            </a:pPr>
            <a:br>
              <a:rPr sz="1400"/>
            </a:br>
            <a:r>
              <a:t>- návrh struktury provozu kina</a:t>
            </a:r>
          </a:p>
          <a:p>
            <a:pPr>
              <a:defRPr sz="3200"/>
            </a:pPr>
            <a:r>
              <a:t>- návrh dramaturgie kina</a:t>
            </a:r>
          </a:p>
          <a:p>
            <a:pPr>
              <a:defRPr sz="3200"/>
            </a:pPr>
            <a:r>
              <a:t>- návrh konkrétní programové periody</a:t>
            </a:r>
          </a:p>
          <a:p>
            <a:pPr>
              <a:defRPr sz="3200"/>
            </a:pPr>
            <a:r>
              <a:t>- distribuční zajištění navrhovaného programu</a:t>
            </a:r>
          </a:p>
          <a:p>
            <a:pPr>
              <a:defRPr sz="3200"/>
            </a:pPr>
            <a:r>
              <a:t>- předpokládané návštěvnost programu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Zadání úkolu"/>
          <p:cNvSpPr txBox="1"/>
          <p:nvPr>
            <p:ph type="ctrTitle"/>
          </p:nvPr>
        </p:nvSpPr>
        <p:spPr>
          <a:xfrm>
            <a:off x="310554" y="1116806"/>
            <a:ext cx="12383692" cy="1164961"/>
          </a:xfrm>
          <a:prstGeom prst="rect">
            <a:avLst/>
          </a:prstGeom>
        </p:spPr>
        <p:txBody>
          <a:bodyPr/>
          <a:lstStyle>
            <a:lvl1pPr>
              <a:defRPr b="1" sz="67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Zadání úkolu </a:t>
            </a:r>
          </a:p>
        </p:txBody>
      </p:sp>
      <p:sp>
        <p:nvSpPr>
          <p:cNvPr id="166" name="2. část…"/>
          <p:cNvSpPr txBox="1"/>
          <p:nvPr/>
        </p:nvSpPr>
        <p:spPr>
          <a:xfrm>
            <a:off x="346804" y="2888794"/>
            <a:ext cx="12311192" cy="397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4500"/>
            </a:pPr>
            <a:r>
              <a:t>2. část</a:t>
            </a:r>
          </a:p>
          <a:p>
            <a:pPr>
              <a:defRPr sz="3200"/>
            </a:pPr>
            <a:br>
              <a:rPr sz="1400"/>
            </a:br>
            <a:r>
              <a:t>- návrh ekonomického řešení</a:t>
            </a:r>
          </a:p>
          <a:p>
            <a:pPr>
              <a:defRPr sz="3200"/>
            </a:pPr>
            <a:r>
              <a:t>- vyhodnocení ekonomiky</a:t>
            </a:r>
          </a:p>
          <a:p>
            <a:pPr>
              <a:defRPr sz="3200"/>
            </a:pPr>
            <a:r>
              <a:t>- návrh propagace kina a programu</a:t>
            </a:r>
          </a:p>
          <a:p>
            <a:pPr>
              <a:defRPr sz="3200"/>
            </a:pPr>
            <a:r>
              <a:t>- návrh personálního zajištění kina</a:t>
            </a:r>
          </a:p>
          <a:p>
            <a:pPr>
              <a:defRPr sz="3200"/>
            </a:pPr>
            <a:r>
              <a:t>- ošetření autorského práva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Zadání úkolu"/>
          <p:cNvSpPr txBox="1"/>
          <p:nvPr>
            <p:ph type="ctrTitle"/>
          </p:nvPr>
        </p:nvSpPr>
        <p:spPr>
          <a:xfrm>
            <a:off x="310554" y="1116806"/>
            <a:ext cx="12383692" cy="1164961"/>
          </a:xfrm>
          <a:prstGeom prst="rect">
            <a:avLst/>
          </a:prstGeom>
        </p:spPr>
        <p:txBody>
          <a:bodyPr/>
          <a:lstStyle>
            <a:lvl1pPr>
              <a:defRPr b="1" sz="67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Zadání úkolu </a:t>
            </a:r>
          </a:p>
        </p:txBody>
      </p:sp>
      <p:sp>
        <p:nvSpPr>
          <p:cNvPr id="169" name="3. část…"/>
          <p:cNvSpPr txBox="1"/>
          <p:nvPr/>
        </p:nvSpPr>
        <p:spPr>
          <a:xfrm>
            <a:off x="346804" y="2888794"/>
            <a:ext cx="12311192" cy="397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4500"/>
            </a:pPr>
            <a:r>
              <a:t>3. část</a:t>
            </a:r>
          </a:p>
          <a:p>
            <a:pPr>
              <a:defRPr sz="3200"/>
            </a:pPr>
            <a:br>
              <a:rPr sz="1400"/>
            </a:br>
            <a:r>
              <a:t>- technologické pokrytí projekcí</a:t>
            </a:r>
          </a:p>
          <a:p>
            <a:pPr>
              <a:defRPr sz="3200"/>
            </a:pPr>
            <a:r>
              <a:t>- formáty obrazu a zvuku</a:t>
            </a:r>
          </a:p>
          <a:p>
            <a:pPr>
              <a:defRPr sz="3200"/>
            </a:pPr>
            <a:r>
              <a:t>- přidané hodnoty projekcí</a:t>
            </a:r>
          </a:p>
          <a:p>
            <a:pPr>
              <a:defRPr sz="3200"/>
            </a:pPr>
            <a:r>
              <a:t>- host, beseda, přednáška</a:t>
            </a:r>
          </a:p>
          <a:p>
            <a:pPr>
              <a:defRPr sz="3200"/>
            </a:pPr>
            <a:r>
              <a:t>- možná externí spolupráce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KINO = sdílený zážitek sledování audiovizuálního obsahu."/>
          <p:cNvSpPr txBox="1"/>
          <p:nvPr>
            <p:ph type="ctrTitle"/>
          </p:nvPr>
        </p:nvSpPr>
        <p:spPr>
          <a:xfrm>
            <a:off x="1063062" y="3225800"/>
            <a:ext cx="10878676" cy="3302000"/>
          </a:xfrm>
          <a:prstGeom prst="rect">
            <a:avLst/>
          </a:prstGeom>
        </p:spPr>
        <p:txBody>
          <a:bodyPr/>
          <a:lstStyle>
            <a:lvl1pPr defTabSz="572516">
              <a:defRPr b="1" sz="686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KINO = sdílený zážitek sledování audiovizuálního obsahu.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Konzultace průběžně. Odevzdání úkolu 10. 12. 2019  Formát minimálně 5 stran formátu A4"/>
          <p:cNvSpPr txBox="1"/>
          <p:nvPr/>
        </p:nvSpPr>
        <p:spPr>
          <a:xfrm>
            <a:off x="310554" y="3200697"/>
            <a:ext cx="12383692" cy="3352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/>
          <a:p>
            <a:pPr defTabSz="297941">
              <a:defRPr sz="3927"/>
            </a:pPr>
            <a:r>
              <a:rPr sz="5916"/>
              <a:t>Konzultace průběžně.</a:t>
            </a:r>
            <a:br/>
            <a:r>
              <a:t>Odevzdání úkolu 10. 12. 2019 </a:t>
            </a:r>
            <a:br/>
            <a:r>
              <a:t>Formát minimálně 5 stran formátu A4</a:t>
            </a:r>
          </a:p>
          <a:p>
            <a:pPr defTabSz="297941">
              <a:defRPr sz="3416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Doporučená internetové zdroje"/>
          <p:cNvSpPr txBox="1"/>
          <p:nvPr>
            <p:ph type="ctrTitle"/>
          </p:nvPr>
        </p:nvSpPr>
        <p:spPr>
          <a:xfrm>
            <a:off x="310554" y="368299"/>
            <a:ext cx="12383692" cy="1483851"/>
          </a:xfrm>
          <a:prstGeom prst="rect">
            <a:avLst/>
          </a:prstGeom>
        </p:spPr>
        <p:txBody>
          <a:bodyPr/>
          <a:lstStyle>
            <a:lvl1pPr defTabSz="473201">
              <a:defRPr b="1" sz="648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Doporučená internetové zdroje</a:t>
            </a:r>
          </a:p>
        </p:txBody>
      </p:sp>
      <p:sp>
        <p:nvSpPr>
          <p:cNvPr id="174" name="www.ufd.cz…"/>
          <p:cNvSpPr txBox="1"/>
          <p:nvPr/>
        </p:nvSpPr>
        <p:spPr>
          <a:xfrm>
            <a:off x="519575" y="2031175"/>
            <a:ext cx="11965650" cy="7139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3000"/>
            </a:pPr>
            <a:r>
              <a:rPr>
                <a:hlinkClick r:id="rId2" invalidUrl="" action="" tgtFrame="" tooltip="" history="1" highlightClick="0" endSnd="0"/>
              </a:rPr>
              <a:t>www.ufd.cz</a:t>
            </a:r>
          </a:p>
          <a:p>
            <a:pPr>
              <a:defRPr sz="3000"/>
            </a:pPr>
            <a:r>
              <a:rPr>
                <a:hlinkClick r:id="rId3" invalidUrl="" action="" tgtFrame="" tooltip="" history="1" highlightClick="0" endSnd="0"/>
              </a:rPr>
              <a:t>www.prokina.cz</a:t>
            </a:r>
          </a:p>
          <a:p>
            <a:pPr>
              <a:defRPr sz="3000"/>
            </a:pPr>
            <a:r>
              <a:rPr>
                <a:hlinkClick r:id="rId4" invalidUrl="" action="" tgtFrame="" tooltip="" history="1" highlightClick="0" endSnd="0"/>
              </a:rPr>
              <a:t>www.fondkinematografie.cz</a:t>
            </a:r>
          </a:p>
          <a:p>
            <a:pPr>
              <a:defRPr sz="3000"/>
            </a:pPr>
            <a:r>
              <a:rPr>
                <a:hlinkClick r:id="rId5" invalidUrl="" action="" tgtFrame="" tooltip="" history="1" highlightClick="0" endSnd="0"/>
              </a:rPr>
              <a:t>www.mkcr.cz</a:t>
            </a:r>
          </a:p>
          <a:p>
            <a:pPr>
              <a:defRPr sz="3000"/>
            </a:pPr>
            <a:r>
              <a:rPr>
                <a:hlinkClick r:id="rId6" invalidUrl="" action="" tgtFrame="" tooltip="" history="1" highlightClick="0" endSnd="0"/>
              </a:rPr>
              <a:t>www.digitalnikino.cz</a:t>
            </a:r>
          </a:p>
          <a:p>
            <a:pPr>
              <a:defRPr sz="3000"/>
            </a:pPr>
            <a:r>
              <a:rPr>
                <a:hlinkClick r:id="rId7" invalidUrl="" action="" tgtFrame="" tooltip="" history="1" highlightClick="0" endSnd="0"/>
              </a:rPr>
              <a:t>www.kinoprokazdeho.cz</a:t>
            </a:r>
          </a:p>
          <a:p>
            <a:pPr>
              <a:defRPr sz="3000"/>
            </a:pPr>
            <a:r>
              <a:rPr>
                <a:hlinkClick r:id="rId8" invalidUrl="" action="" tgtFrame="" tooltip="" history="1" highlightClick="0" endSnd="0"/>
              </a:rPr>
              <a:t>www.novekino.cz</a:t>
            </a:r>
          </a:p>
          <a:p>
            <a:pPr>
              <a:defRPr sz="3000"/>
            </a:pPr>
            <a:r>
              <a:rPr>
                <a:hlinkClick r:id="rId9" invalidUrl="" action="" tgtFrame="" tooltip="" history="1" highlightClick="0" endSnd="0"/>
              </a:rPr>
              <a:t>www.kinomaniak.cz</a:t>
            </a:r>
          </a:p>
          <a:p>
            <a:pPr>
              <a:defRPr sz="3000"/>
            </a:pPr>
            <a:r>
              <a:rPr>
                <a:hlinkClick r:id="rId10" invalidUrl="" action="" tgtFrame="" tooltip="" history="1" highlightClick="0" endSnd="0"/>
              </a:rPr>
              <a:t>www.acfk.cz</a:t>
            </a:r>
          </a:p>
          <a:p>
            <a:pPr>
              <a:defRPr sz="3000"/>
            </a:pPr>
            <a:r>
              <a:rPr>
                <a:hlinkClick r:id="rId11" invalidUrl="" action="" tgtFrame="" tooltip="" history="1" highlightClick="0" endSnd="0"/>
              </a:rPr>
              <a:t>www.mediadeskcz.eu</a:t>
            </a:r>
          </a:p>
          <a:p>
            <a:pPr>
              <a:defRPr sz="3000"/>
            </a:pPr>
            <a:r>
              <a:rPr>
                <a:hlinkClick r:id="rId12" invalidUrl="" action="" tgtFrame="" tooltip="" history="1" highlightClick="0" endSnd="0"/>
              </a:rPr>
              <a:t>www.mediasalles.it</a:t>
            </a:r>
          </a:p>
          <a:p>
            <a:pPr>
              <a:defRPr sz="3000"/>
            </a:pPr>
            <a:r>
              <a:rPr>
                <a:hlinkClick r:id="rId13" invalidUrl="" action="" tgtFrame="" tooltip="" history="1" highlightClick="0" endSnd="0"/>
              </a:rPr>
              <a:t>www.unic-cinemas.org</a:t>
            </a:r>
          </a:p>
          <a:p>
            <a:pPr>
              <a:defRPr sz="3000"/>
            </a:pPr>
            <a:r>
              <a:rPr>
                <a:hlinkClick r:id="rId14" invalidUrl="" action="" tgtFrame="" tooltip="" history="1" highlightClick="0" endSnd="0"/>
              </a:rPr>
              <a:t>www.europa-cinemas.org</a:t>
            </a:r>
          </a:p>
          <a:p>
            <a:pPr>
              <a:defRPr sz="3000"/>
            </a:pPr>
            <a:r>
              <a:rPr>
                <a:hlinkClick r:id="rId15" invalidUrl="" action="" tgtFrame="" tooltip="" history="1" highlightClick="0" endSnd="0"/>
              </a:rPr>
              <a:t>www.boxofficemojo.com</a:t>
            </a:r>
          </a:p>
          <a:p>
            <a:pPr>
              <a:defRPr sz="3000"/>
            </a:pPr>
            <a:r>
              <a:rPr>
                <a:hlinkClick r:id="rId16" invalidUrl="" action="" tgtFrame="" tooltip="" history="1" highlightClick="0" endSnd="0"/>
              </a:rPr>
              <a:t>www.dcimovies.com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Doporučená literatura"/>
          <p:cNvSpPr txBox="1"/>
          <p:nvPr>
            <p:ph type="ctrTitle"/>
          </p:nvPr>
        </p:nvSpPr>
        <p:spPr>
          <a:xfrm>
            <a:off x="310554" y="622299"/>
            <a:ext cx="12383692" cy="1483851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Doporučená literatura</a:t>
            </a:r>
          </a:p>
        </p:txBody>
      </p:sp>
      <p:sp>
        <p:nvSpPr>
          <p:cNvPr id="177" name="SKOPAL, Pavel a Lucie ČESÁLKOVÁ. Filmové Brno. Dějiny lokální filmové kultury. Praha: Národní filmový archiv, 2016. 338 s. ISBN 978-80-7004-176-5.…"/>
          <p:cNvSpPr txBox="1"/>
          <p:nvPr/>
        </p:nvSpPr>
        <p:spPr>
          <a:xfrm>
            <a:off x="519575" y="2445700"/>
            <a:ext cx="11965650" cy="631000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  <a:r>
              <a:rPr>
                <a:hlinkClick r:id="rId2" invalidUrl="" action="" tgtFrame="" tooltip="" history="1" highlightClick="0" endSnd="0"/>
              </a:rPr>
              <a:t>SKOPAL, Pavel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 a Lucie ČESÁLKOVÁ. </a:t>
            </a:r>
            <a:r>
              <a:rPr i="1">
                <a:latin typeface="Helvetica"/>
                <a:ea typeface="Helvetica"/>
                <a:cs typeface="Helvetica"/>
                <a:sym typeface="Helvetica"/>
              </a:rPr>
              <a:t>Filmové Brno. Dějiny lokální filmové kultury</a:t>
            </a:r>
            <a:r>
              <a:t>. Praha: Národní filmový archiv, 2016. 338 s. ISBN 978-80-7004-176-5.</a:t>
            </a:r>
          </a:p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</a:p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ČVANČARA, Miroslav a Jaroslav ČVANČARA. </a:t>
            </a:r>
            <a:r>
              <a:rPr i="1">
                <a:latin typeface="Helvetica"/>
                <a:ea typeface="Helvetica"/>
                <a:cs typeface="Helvetica"/>
                <a:sym typeface="Helvetica"/>
              </a:rPr>
              <a:t>Zaniklý svět stříbrných pláten : po stopách pražských biografů</a:t>
            </a:r>
            <a:r>
              <a:t>. Vyd. 1. Praha: Academia, 2011. 597 s. ISBN 9788020019691.</a:t>
            </a:r>
          </a:p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</a:p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  <a:r>
              <a:t>DANIELIS, Aleš. Svět filmu bez perforace. Hrozby a příležitosti digitální filmové distribuce. Iluminace, 25, 2013, č. 2, s. 89-101. Vyd. Praha: Nár</a:t>
            </a:r>
            <a:r>
              <a:rPr>
                <a:latin typeface="Arial"/>
                <a:ea typeface="Arial"/>
                <a:cs typeface="Arial"/>
                <a:sym typeface="Arial"/>
              </a:rPr>
              <a:t>odní filmových archiv. ISSN 0862-397X.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  <a:r>
              <a:t>DANIELIS, Aleš. Česká filmová distribuce po roce 1989. Iluminace, 19, 2007, č. 1, s. 53-104. Vyd. Praha: Národní filmový archiv. ISSN 0862-397X.</a:t>
            </a:r>
          </a:p>
          <a:p>
            <a:pPr lvl="2" indent="0" algn="l">
              <a:spcBef>
                <a:spcPts val="3200"/>
              </a:spcBef>
              <a:defRPr b="0" sz="2800"/>
            </a:pPr>
            <a:r>
              <a:t>     </a:t>
            </a:r>
            <a:r>
              <a:rPr b="1" sz="2430"/>
              <a:t>DAVID, Ivan. Filmové právo. Vyd. Nová beseda, z.s., 2015, ISBN      </a:t>
            </a:r>
            <a:br>
              <a:rPr b="1" sz="2430"/>
            </a:br>
            <a:r>
              <a:rPr b="1" sz="2430"/>
              <a:t>      978-80-906089-0-0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Úkol z minulé přednášky. Doplňující otázky, konzultace.…"/>
          <p:cNvSpPr txBox="1"/>
          <p:nvPr>
            <p:ph type="ctrTitle"/>
          </p:nvPr>
        </p:nvSpPr>
        <p:spPr>
          <a:xfrm>
            <a:off x="1063062" y="2265531"/>
            <a:ext cx="10878676" cy="5222538"/>
          </a:xfrm>
          <a:prstGeom prst="rect">
            <a:avLst/>
          </a:prstGeom>
        </p:spPr>
        <p:txBody>
          <a:bodyPr/>
          <a:lstStyle/>
          <a:p>
            <a:pPr defTabSz="438150">
              <a:defRPr b="1" sz="525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Úkol z minulé přednášky. Doplňující otázky, konzultace.</a:t>
            </a:r>
          </a:p>
          <a:p>
            <a:pPr defTabSz="438150">
              <a:defRPr b="1" sz="5250"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 defTabSz="438150">
              <a:defRPr b="1" sz="525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Změna časů přednášek v termínech 8. 10. a 12. 11. 2019</a:t>
            </a:r>
          </a:p>
          <a:p>
            <a:pPr defTabSz="438150">
              <a:defRPr b="1" sz="525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Začátek přednášek v 14.00 hodin.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1. 10. 2019…"/>
          <p:cNvSpPr txBox="1"/>
          <p:nvPr>
            <p:ph type="ctrTitle"/>
          </p:nvPr>
        </p:nvSpPr>
        <p:spPr>
          <a:xfrm>
            <a:off x="310554" y="-21167"/>
            <a:ext cx="12383692" cy="8509001"/>
          </a:xfrm>
          <a:prstGeom prst="rect">
            <a:avLst/>
          </a:prstGeom>
        </p:spPr>
        <p:txBody>
          <a:bodyPr/>
          <a:lstStyle/>
          <a:p>
            <a: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1. 10. 2019</a:t>
            </a:r>
          </a:p>
          <a:p>
            <a:pPr>
              <a:defRPr b="1" sz="1100"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>
              <a:defRPr b="1" sz="70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Téma přednášky:</a:t>
            </a:r>
          </a:p>
          <a:p>
            <a:pPr>
              <a:defRPr b="1" sz="800">
                <a:latin typeface="Helvetica Neue"/>
                <a:ea typeface="Helvetica Neue"/>
                <a:cs typeface="Helvetica Neue"/>
                <a:sym typeface="Helvetica Neue"/>
              </a:defRPr>
            </a:pPr>
          </a:p>
          <a:p>
            <a: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Formální struktura kina</a:t>
            </a:r>
          </a:p>
          <a:p>
            <a: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Nutné pracovní kroky na třech úrovních:…"/>
          <p:cNvSpPr txBox="1"/>
          <p:nvPr/>
        </p:nvSpPr>
        <p:spPr>
          <a:xfrm>
            <a:off x="677135" y="3346272"/>
            <a:ext cx="11650530" cy="35775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4500"/>
            </a:pPr>
            <a:r>
              <a:t>Nutné pracovní kroky na třech úrovních:</a:t>
            </a:r>
          </a:p>
          <a:p>
            <a:pPr>
              <a:defRPr sz="4500"/>
            </a:pPr>
          </a:p>
          <a:p>
            <a:pPr>
              <a:defRPr sz="4500"/>
            </a:pPr>
            <a:r>
              <a:t>- před projekcí</a:t>
            </a:r>
          </a:p>
          <a:p>
            <a:pPr>
              <a:defRPr sz="4500"/>
            </a:pPr>
            <a:r>
              <a:t>- vlastní projekce</a:t>
            </a:r>
          </a:p>
          <a:p>
            <a:pPr>
              <a:defRPr sz="4500"/>
            </a:pPr>
            <a:r>
              <a:t>- po projekci</a:t>
            </a:r>
          </a:p>
        </p:txBody>
      </p:sp>
      <p:sp>
        <p:nvSpPr>
          <p:cNvPr id="128" name="Struktura kina"/>
          <p:cNvSpPr txBox="1"/>
          <p:nvPr>
            <p:ph type="ctrTitle"/>
          </p:nvPr>
        </p:nvSpPr>
        <p:spPr>
          <a:xfrm>
            <a:off x="310554" y="893233"/>
            <a:ext cx="12383692" cy="1405864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Struktura kina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- kancelář kina…"/>
          <p:cNvSpPr txBox="1"/>
          <p:nvPr/>
        </p:nvSpPr>
        <p:spPr>
          <a:xfrm>
            <a:off x="677135" y="2997022"/>
            <a:ext cx="11650530" cy="42760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4500"/>
            </a:pPr>
            <a:r>
              <a:t>- kancelář kina</a:t>
            </a:r>
          </a:p>
          <a:p>
            <a:pPr>
              <a:defRPr sz="4500"/>
            </a:pPr>
            <a:r>
              <a:t>- pokladna kina</a:t>
            </a:r>
          </a:p>
          <a:p>
            <a:pPr>
              <a:defRPr sz="4500"/>
            </a:pPr>
            <a:r>
              <a:t>- uvaděčky, uvaděči</a:t>
            </a:r>
          </a:p>
          <a:p>
            <a:pPr>
              <a:defRPr sz="4500"/>
            </a:pPr>
            <a:r>
              <a:t>- promítací kabina</a:t>
            </a:r>
          </a:p>
          <a:p>
            <a:pPr>
              <a:defRPr sz="4500"/>
            </a:pPr>
            <a:r>
              <a:t>- kavárna</a:t>
            </a:r>
          </a:p>
          <a:p>
            <a:pPr>
              <a:defRPr sz="4500"/>
            </a:pPr>
            <a:r>
              <a:t>- kancelář kina</a:t>
            </a:r>
          </a:p>
        </p:txBody>
      </p:sp>
      <p:sp>
        <p:nvSpPr>
          <p:cNvPr id="131" name="Struktura kina"/>
          <p:cNvSpPr txBox="1"/>
          <p:nvPr>
            <p:ph type="ctrTitle"/>
          </p:nvPr>
        </p:nvSpPr>
        <p:spPr>
          <a:xfrm>
            <a:off x="310554" y="893233"/>
            <a:ext cx="12383692" cy="1405864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Struktura kina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- kompletní řízení kina…"/>
          <p:cNvSpPr txBox="1"/>
          <p:nvPr/>
        </p:nvSpPr>
        <p:spPr>
          <a:xfrm>
            <a:off x="677135" y="2066700"/>
            <a:ext cx="11650530" cy="78469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3900"/>
            </a:pPr>
            <a:r>
              <a:t>- kompletní řízení kina</a:t>
            </a:r>
          </a:p>
          <a:p>
            <a:pPr>
              <a:defRPr sz="3900"/>
            </a:pPr>
            <a:r>
              <a:t>- dramaturgie</a:t>
            </a:r>
          </a:p>
          <a:p>
            <a:pPr>
              <a:defRPr sz="3900"/>
            </a:pPr>
            <a:r>
              <a:t>- časový harmonogram</a:t>
            </a:r>
          </a:p>
          <a:p>
            <a:pPr>
              <a:defRPr sz="3900"/>
            </a:pPr>
            <a:r>
              <a:t>- ekonomika</a:t>
            </a:r>
          </a:p>
          <a:p>
            <a:pPr>
              <a:defRPr sz="3900"/>
            </a:pPr>
            <a:r>
              <a:t>- technologické řešení</a:t>
            </a:r>
          </a:p>
          <a:p>
            <a:pPr>
              <a:defRPr sz="3900"/>
            </a:pPr>
            <a:r>
              <a:t>- zajištění filmových kopií</a:t>
            </a:r>
          </a:p>
          <a:p>
            <a:pPr>
              <a:defRPr sz="3900"/>
            </a:pPr>
            <a:r>
              <a:t>- komunikace s distributorem</a:t>
            </a:r>
          </a:p>
          <a:p>
            <a:pPr>
              <a:defRPr sz="3900"/>
            </a:pPr>
            <a:r>
              <a:t>- náplně pracovních povinností</a:t>
            </a:r>
          </a:p>
          <a:p>
            <a:pPr>
              <a:defRPr sz="3900"/>
            </a:pPr>
            <a:r>
              <a:t>- BOZP a PO</a:t>
            </a:r>
          </a:p>
          <a:p>
            <a:pPr>
              <a:defRPr sz="3900"/>
            </a:pPr>
            <a:r>
              <a:t>- propagace kina, programu</a:t>
            </a:r>
          </a:p>
          <a:p>
            <a:pPr>
              <a:defRPr sz="3900"/>
            </a:pPr>
            <a:r>
              <a:t>- www, sociální sítě, grafika</a:t>
            </a:r>
          </a:p>
          <a:p>
            <a:pPr>
              <a:defRPr sz="3900"/>
            </a:pPr>
            <a:r>
              <a:t>- řízení kavárny</a:t>
            </a:r>
          </a:p>
        </p:txBody>
      </p:sp>
      <p:sp>
        <p:nvSpPr>
          <p:cNvPr id="134" name="Kancelář kina"/>
          <p:cNvSpPr txBox="1"/>
          <p:nvPr>
            <p:ph type="ctrTitle"/>
          </p:nvPr>
        </p:nvSpPr>
        <p:spPr>
          <a:xfrm>
            <a:off x="310554" y="452966"/>
            <a:ext cx="12383692" cy="1405865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Kancelář kina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- prodej vstupenek…"/>
          <p:cNvSpPr txBox="1"/>
          <p:nvPr/>
        </p:nvSpPr>
        <p:spPr>
          <a:xfrm>
            <a:off x="677135" y="2365150"/>
            <a:ext cx="11650530" cy="72500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3900"/>
            </a:pPr>
            <a:r>
              <a:t>- prodej vstupenek</a:t>
            </a:r>
          </a:p>
          <a:p>
            <a:pPr>
              <a:defRPr sz="3900"/>
            </a:pPr>
            <a:r>
              <a:t>- reklamace vstupenek</a:t>
            </a:r>
          </a:p>
          <a:p>
            <a:pPr>
              <a:defRPr sz="3900"/>
            </a:pPr>
            <a:r>
              <a:t>- programování pokladního systému</a:t>
            </a:r>
          </a:p>
          <a:p>
            <a:pPr>
              <a:defRPr sz="3900"/>
            </a:pPr>
            <a:r>
              <a:t>- evidence výsledků kina</a:t>
            </a:r>
          </a:p>
          <a:p>
            <a:pPr>
              <a:defRPr sz="3900"/>
            </a:pPr>
            <a:r>
              <a:t>- informační systémy na pokladně</a:t>
            </a:r>
          </a:p>
          <a:p>
            <a:pPr>
              <a:defRPr sz="3900"/>
            </a:pPr>
            <a:r>
              <a:t>- guestlisty při akcích</a:t>
            </a:r>
          </a:p>
          <a:p>
            <a:pPr>
              <a:defRPr sz="3900"/>
            </a:pPr>
            <a:r>
              <a:t>- správa hotových financí</a:t>
            </a:r>
          </a:p>
          <a:p>
            <a:pPr>
              <a:defRPr sz="3900"/>
            </a:pPr>
            <a:r>
              <a:t>- správa a rezervace míst v sále</a:t>
            </a:r>
          </a:p>
          <a:p>
            <a:pPr>
              <a:defRPr sz="3900"/>
            </a:pPr>
            <a:r>
              <a:t>- dohled nad online prodejem</a:t>
            </a:r>
          </a:p>
          <a:p>
            <a:pPr>
              <a:defRPr sz="3900"/>
            </a:pPr>
            <a:r>
              <a:t>- společenská funkce pokladní</a:t>
            </a:r>
          </a:p>
          <a:p>
            <a:pPr>
              <a:defRPr sz="3900"/>
            </a:pPr>
          </a:p>
        </p:txBody>
      </p:sp>
      <p:sp>
        <p:nvSpPr>
          <p:cNvPr id="137" name="Pokladna kina"/>
          <p:cNvSpPr txBox="1"/>
          <p:nvPr>
            <p:ph type="ctrTitle"/>
          </p:nvPr>
        </p:nvSpPr>
        <p:spPr>
          <a:xfrm>
            <a:off x="310554" y="452966"/>
            <a:ext cx="12383692" cy="1405865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Pokladna kina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- celkový dohled na kinem při provozu…"/>
          <p:cNvSpPr txBox="1"/>
          <p:nvPr/>
        </p:nvSpPr>
        <p:spPr>
          <a:xfrm>
            <a:off x="677135" y="2274133"/>
            <a:ext cx="11650530" cy="66531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3900"/>
            </a:pPr>
            <a:r>
              <a:t>- celkový dohled na kinem při provozu</a:t>
            </a:r>
          </a:p>
          <a:p>
            <a:pPr>
              <a:defRPr sz="3900"/>
            </a:pPr>
            <a:r>
              <a:t>- bezpečnostní úkony, únikové východy</a:t>
            </a:r>
          </a:p>
          <a:p>
            <a:pPr>
              <a:defRPr sz="3900"/>
            </a:pPr>
            <a:r>
              <a:t>- úklid kina</a:t>
            </a:r>
          </a:p>
          <a:p>
            <a:pPr>
              <a:defRPr sz="3900"/>
            </a:pPr>
            <a:r>
              <a:t>- trh vstupenek offline i online</a:t>
            </a:r>
          </a:p>
          <a:p>
            <a:pPr>
              <a:defRPr sz="3900"/>
            </a:pPr>
            <a:r>
              <a:t>- sledování času projekcí</a:t>
            </a:r>
          </a:p>
          <a:p>
            <a:pPr>
              <a:defRPr sz="3900"/>
            </a:pPr>
            <a:r>
              <a:t>- dohled nad projekcí, sálem, diváky</a:t>
            </a:r>
          </a:p>
          <a:p>
            <a:pPr>
              <a:defRPr sz="3900"/>
            </a:pPr>
            <a:r>
              <a:t>- komunikace s diváky</a:t>
            </a:r>
          </a:p>
          <a:p>
            <a:pPr>
              <a:defRPr sz="3900"/>
            </a:pPr>
            <a:r>
              <a:t>- uzavírání kina</a:t>
            </a:r>
          </a:p>
          <a:p>
            <a:pPr>
              <a:defRPr sz="3900"/>
            </a:pPr>
            <a:r>
              <a:t>- společenská funkce uvaděče</a:t>
            </a:r>
          </a:p>
          <a:p>
            <a:pPr>
              <a:defRPr sz="3900"/>
            </a:pPr>
            <a:r>
              <a:t>- úzká komunikace s promítači</a:t>
            </a:r>
          </a:p>
        </p:txBody>
      </p:sp>
      <p:sp>
        <p:nvSpPr>
          <p:cNvPr id="140" name="Uvaděčky, uvaděči"/>
          <p:cNvSpPr txBox="1"/>
          <p:nvPr>
            <p:ph type="ctrTitle"/>
          </p:nvPr>
        </p:nvSpPr>
        <p:spPr>
          <a:xfrm>
            <a:off x="310554" y="554566"/>
            <a:ext cx="12383692" cy="1405865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Uvaděčky, uvaděči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