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1" r:id="rId4"/>
    <p:sldId id="260"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FE6DC4BD-034A-4143-B77B-F60D1B6912EF}" type="datetimeFigureOut">
              <a:rPr lang="de-DE" smtClean="0"/>
              <a:t>07.10.2019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75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07.10.2019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25135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07.10.2019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35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07.10.2019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60606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FE6DC4BD-034A-4143-B77B-F60D1B6912EF}" type="datetimeFigureOut">
              <a:rPr lang="de-DE" smtClean="0"/>
              <a:t>07.10.2019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58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E6DC4BD-034A-4143-B77B-F60D1B6912EF}" type="datetimeFigureOut">
              <a:rPr lang="de-DE" smtClean="0"/>
              <a:t>07.10.2019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5505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E6DC4BD-034A-4143-B77B-F60D1B6912EF}" type="datetimeFigureOut">
              <a:rPr lang="de-DE" smtClean="0"/>
              <a:t>07.10.2019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181328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E6DC4BD-034A-4143-B77B-F60D1B6912EF}" type="datetimeFigureOut">
              <a:rPr lang="de-DE" smtClean="0"/>
              <a:t>07.10.2019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16338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DC4BD-034A-4143-B77B-F60D1B6912EF}" type="datetimeFigureOut">
              <a:rPr lang="de-DE" smtClean="0"/>
              <a:t>07.10.2019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566648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E6DC4BD-034A-4143-B77B-F60D1B6912EF}" type="datetimeFigureOut">
              <a:rPr lang="de-DE" smtClean="0"/>
              <a:t>07.10.2019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282228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E6DC4BD-034A-4143-B77B-F60D1B6912EF}" type="datetimeFigureOut">
              <a:rPr lang="de-DE" smtClean="0"/>
              <a:t>07.10.2019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83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FE6DC4BD-034A-4143-B77B-F60D1B6912EF}" type="datetimeFigureOut">
              <a:rPr lang="de-DE" smtClean="0"/>
              <a:t>07.10.2019</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060C81F-DD7D-466C-973E-0BB170DE34C1}"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57841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zdroje.muni.cz/?lang=en" TargetMode="External"/><Relationship Id="rId2" Type="http://schemas.openxmlformats.org/officeDocument/2006/relationships/hyperlink" Target="https://www.jstor.org/" TargetMode="External"/><Relationship Id="rId1" Type="http://schemas.openxmlformats.org/officeDocument/2006/relationships/slideLayout" Target="../slideLayouts/slideLayout2.xml"/><Relationship Id="rId4" Type="http://schemas.openxmlformats.org/officeDocument/2006/relationships/hyperlink" Target="https://www.academia.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AA5348-89AE-44F4-B85E-C837C2FE6F1C}"/>
              </a:ext>
            </a:extLst>
          </p:cNvPr>
          <p:cNvSpPr>
            <a:spLocks noGrp="1"/>
          </p:cNvSpPr>
          <p:nvPr>
            <p:ph type="ctrTitle"/>
          </p:nvPr>
        </p:nvSpPr>
        <p:spPr/>
        <p:txBody>
          <a:bodyPr/>
          <a:lstStyle/>
          <a:p>
            <a:r>
              <a:rPr lang="cs-CZ" dirty="0"/>
              <a:t>Němčina pro historiky</a:t>
            </a:r>
            <a:endParaRPr lang="de-DE" dirty="0"/>
          </a:p>
        </p:txBody>
      </p:sp>
      <p:sp>
        <p:nvSpPr>
          <p:cNvPr id="3" name="Podnadpis 2">
            <a:extLst>
              <a:ext uri="{FF2B5EF4-FFF2-40B4-BE49-F238E27FC236}">
                <a16:creationId xmlns:a16="http://schemas.microsoft.com/office/drawing/2014/main" id="{BC812A11-105B-484A-9AA1-FC57246D6176}"/>
              </a:ext>
            </a:extLst>
          </p:cNvPr>
          <p:cNvSpPr>
            <a:spLocks noGrp="1"/>
          </p:cNvSpPr>
          <p:nvPr>
            <p:ph type="subTitle" idx="1"/>
          </p:nvPr>
        </p:nvSpPr>
        <p:spPr/>
        <p:txBody>
          <a:bodyPr/>
          <a:lstStyle/>
          <a:p>
            <a:r>
              <a:rPr lang="cs-CZ" dirty="0"/>
              <a:t>Skupina 2</a:t>
            </a:r>
          </a:p>
          <a:p>
            <a:r>
              <a:rPr lang="cs-CZ" dirty="0"/>
              <a:t>Druhá hodina 7.10.2019</a:t>
            </a:r>
            <a:endParaRPr lang="de-DE" dirty="0"/>
          </a:p>
        </p:txBody>
      </p:sp>
    </p:spTree>
    <p:extLst>
      <p:ext uri="{BB962C8B-B14F-4D97-AF65-F5344CB8AC3E}">
        <p14:creationId xmlns:p14="http://schemas.microsoft.com/office/powerpoint/2010/main" val="218473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A826F3-2042-43DE-AB8A-7DEFB98C6AB8}"/>
              </a:ext>
            </a:extLst>
          </p:cNvPr>
          <p:cNvSpPr>
            <a:spLocks noGrp="1"/>
          </p:cNvSpPr>
          <p:nvPr>
            <p:ph type="title"/>
          </p:nvPr>
        </p:nvSpPr>
        <p:spPr/>
        <p:txBody>
          <a:bodyPr/>
          <a:lstStyle/>
          <a:p>
            <a:r>
              <a:rPr lang="cs-CZ" dirty="0"/>
              <a:t>Kde hledat texty???</a:t>
            </a:r>
            <a:endParaRPr lang="de-DE" dirty="0"/>
          </a:p>
        </p:txBody>
      </p:sp>
      <p:sp>
        <p:nvSpPr>
          <p:cNvPr id="3" name="Zástupný obsah 2">
            <a:extLst>
              <a:ext uri="{FF2B5EF4-FFF2-40B4-BE49-F238E27FC236}">
                <a16:creationId xmlns:a16="http://schemas.microsoft.com/office/drawing/2014/main" id="{CD5814AC-BA0A-479B-BC58-373513397156}"/>
              </a:ext>
            </a:extLst>
          </p:cNvPr>
          <p:cNvSpPr>
            <a:spLocks noGrp="1"/>
          </p:cNvSpPr>
          <p:nvPr>
            <p:ph idx="1"/>
          </p:nvPr>
        </p:nvSpPr>
        <p:spPr/>
        <p:txBody>
          <a:bodyPr>
            <a:normAutofit lnSpcReduction="10000"/>
          </a:bodyPr>
          <a:lstStyle/>
          <a:p>
            <a:r>
              <a:rPr lang="cs-CZ" dirty="0"/>
              <a:t>Elektronické zdroje: </a:t>
            </a:r>
          </a:p>
          <a:p>
            <a:r>
              <a:rPr lang="de-DE" dirty="0">
                <a:hlinkClick r:id="rId2"/>
              </a:rPr>
              <a:t>https://www.jstor.org/</a:t>
            </a:r>
            <a:endParaRPr lang="cs-CZ" dirty="0"/>
          </a:p>
          <a:p>
            <a:r>
              <a:rPr lang="de-DE" dirty="0">
                <a:hlinkClick r:id="rId3"/>
              </a:rPr>
              <a:t>https://ezdroje.muni.cz/?lang=en</a:t>
            </a:r>
            <a:endParaRPr lang="cs-CZ" dirty="0"/>
          </a:p>
          <a:p>
            <a:pPr marL="0" indent="0">
              <a:buNone/>
            </a:pPr>
            <a:endParaRPr lang="cs-CZ" dirty="0"/>
          </a:p>
          <a:p>
            <a:r>
              <a:rPr lang="de-DE" dirty="0">
                <a:hlinkClick r:id="rId4"/>
              </a:rPr>
              <a:t>https://www.academia.edu/</a:t>
            </a:r>
            <a:endParaRPr lang="cs-CZ" dirty="0"/>
          </a:p>
          <a:p>
            <a:endParaRPr lang="cs-CZ" dirty="0"/>
          </a:p>
          <a:p>
            <a:r>
              <a:rPr lang="cs-CZ" dirty="0"/>
              <a:t>Německé historické časopisy: Bohemia</a:t>
            </a:r>
          </a:p>
          <a:p>
            <a:endParaRPr lang="cs-CZ" dirty="0"/>
          </a:p>
          <a:p>
            <a:r>
              <a:rPr lang="cs-CZ" dirty="0"/>
              <a:t>Běžte do knihovny! </a:t>
            </a:r>
            <a:r>
              <a:rPr lang="cs-CZ" dirty="0">
                <a:sym typeface="Wingdings" panose="05000000000000000000" pitchFamily="2" charset="2"/>
              </a:rPr>
              <a:t> </a:t>
            </a:r>
            <a:endParaRPr lang="de-DE" dirty="0"/>
          </a:p>
        </p:txBody>
      </p:sp>
    </p:spTree>
    <p:extLst>
      <p:ext uri="{BB962C8B-B14F-4D97-AF65-F5344CB8AC3E}">
        <p14:creationId xmlns:p14="http://schemas.microsoft.com/office/powerpoint/2010/main" val="3694278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55EDA-CBB5-4A7F-B920-D3895AC81BC2}"/>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4A2ABCC9-F241-4596-9C24-D52ABF5CB22D}"/>
              </a:ext>
            </a:extLst>
          </p:cNvPr>
          <p:cNvSpPr>
            <a:spLocks noGrp="1"/>
          </p:cNvSpPr>
          <p:nvPr>
            <p:ph idx="1"/>
          </p:nvPr>
        </p:nvSpPr>
        <p:spPr/>
        <p:txBody>
          <a:bodyPr/>
          <a:lstStyle/>
          <a:p>
            <a:r>
              <a:rPr lang="cs-CZ" dirty="0"/>
              <a:t>- texty prosím posílejte na e-mail do vždy do čtvrtka 10.00, nebo přijďte osobně do J401 (na dveřích je uvedeno J4001, je to </a:t>
            </a:r>
            <a:r>
              <a:rPr lang="cs-CZ" dirty="0" err="1"/>
              <a:t>doktorandovna</a:t>
            </a:r>
            <a:r>
              <a:rPr lang="cs-CZ" dirty="0"/>
              <a:t> germanistů, čtvrté patro budovy J, dáte se hned vpravo a rovně)</a:t>
            </a:r>
          </a:p>
        </p:txBody>
      </p:sp>
    </p:spTree>
    <p:extLst>
      <p:ext uri="{BB962C8B-B14F-4D97-AF65-F5344CB8AC3E}">
        <p14:creationId xmlns:p14="http://schemas.microsoft.com/office/powerpoint/2010/main" val="370411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150C4B-2EA5-4835-9E71-5183DD4F13D5}"/>
              </a:ext>
            </a:extLst>
          </p:cNvPr>
          <p:cNvSpPr>
            <a:spLocks noGrp="1"/>
          </p:cNvSpPr>
          <p:nvPr>
            <p:ph type="title"/>
          </p:nvPr>
        </p:nvSpPr>
        <p:spPr/>
        <p:txBody>
          <a:bodyPr/>
          <a:lstStyle/>
          <a:p>
            <a:endParaRPr lang="de-DE" dirty="0"/>
          </a:p>
        </p:txBody>
      </p:sp>
      <p:sp>
        <p:nvSpPr>
          <p:cNvPr id="3" name="Zástupný obsah 2">
            <a:extLst>
              <a:ext uri="{FF2B5EF4-FFF2-40B4-BE49-F238E27FC236}">
                <a16:creationId xmlns:a16="http://schemas.microsoft.com/office/drawing/2014/main" id="{BCCBD674-E151-4F62-A024-C3329B5DCF53}"/>
              </a:ext>
            </a:extLst>
          </p:cNvPr>
          <p:cNvSpPr>
            <a:spLocks noGrp="1"/>
          </p:cNvSpPr>
          <p:nvPr>
            <p:ph idx="1"/>
          </p:nvPr>
        </p:nvSpPr>
        <p:spPr>
          <a:xfrm>
            <a:off x="1024129" y="1913641"/>
            <a:ext cx="9647014" cy="4395719"/>
          </a:xfrm>
        </p:spPr>
        <p:txBody>
          <a:bodyPr>
            <a:normAutofit/>
          </a:bodyPr>
          <a:lstStyle/>
          <a:p>
            <a:r>
              <a:rPr lang="de-DE" sz="2800" dirty="0"/>
              <a:t>Brown wendet sich gegen ein Bild der Ehe in der altständischen Gesellschaft, das diese ausschließlich als gefühlskalte Zweckgemeinschaft erscheinen ließ. Vielmehr zeigen zeitgenössische Korrespondenzen, dass oft die politisch bedingte Vernunftehe mit emotionalen Bindungen einhergingen und dabei die Ehe trotz der rechtlichen deutlich schwächeren Position der Frau durchaus einen partnerschaftlichen Charakter ha</a:t>
            </a:r>
            <a:r>
              <a:rPr lang="cs-CZ" sz="2800" dirty="0" err="1"/>
              <a:t>tte</a:t>
            </a:r>
            <a:r>
              <a:rPr lang="de-DE" sz="2800" dirty="0"/>
              <a:t>, auch weil die Frauen während der häufigen Abwesenheiten ihrer Männer auch oft die Besitzungen der Familie allein verwalteten.</a:t>
            </a:r>
          </a:p>
        </p:txBody>
      </p:sp>
    </p:spTree>
    <p:extLst>
      <p:ext uri="{BB962C8B-B14F-4D97-AF65-F5344CB8AC3E}">
        <p14:creationId xmlns:p14="http://schemas.microsoft.com/office/powerpoint/2010/main" val="2526020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DC5907-89A6-4643-B684-FF2A473A7BD0}"/>
              </a:ext>
            </a:extLst>
          </p:cNvPr>
          <p:cNvSpPr>
            <a:spLocks noGrp="1"/>
          </p:cNvSpPr>
          <p:nvPr>
            <p:ph type="title"/>
          </p:nvPr>
        </p:nvSpPr>
        <p:spPr/>
        <p:txBody>
          <a:bodyPr/>
          <a:lstStyle/>
          <a:p>
            <a:endParaRPr lang="de-DE" dirty="0"/>
          </a:p>
        </p:txBody>
      </p:sp>
      <p:sp>
        <p:nvSpPr>
          <p:cNvPr id="3" name="Zástupný obsah 2">
            <a:extLst>
              <a:ext uri="{FF2B5EF4-FFF2-40B4-BE49-F238E27FC236}">
                <a16:creationId xmlns:a16="http://schemas.microsoft.com/office/drawing/2014/main" id="{0A23838D-6306-40E4-BFB8-BC2C8A363529}"/>
              </a:ext>
            </a:extLst>
          </p:cNvPr>
          <p:cNvSpPr>
            <a:spLocks noGrp="1"/>
          </p:cNvSpPr>
          <p:nvPr>
            <p:ph idx="1"/>
          </p:nvPr>
        </p:nvSpPr>
        <p:spPr/>
        <p:txBody>
          <a:bodyPr/>
          <a:lstStyle/>
          <a:p>
            <a:r>
              <a:rPr lang="de-DE" sz="2800" dirty="0"/>
              <a:t>In einer Zeit, welche die Männer oft zur konfessionellen Anpassung zwang, waren es meistens die Frauen, die an der ursprünglichen konfessionellen Position der Familie festhielten.  </a:t>
            </a:r>
          </a:p>
          <a:p>
            <a:endParaRPr lang="de-DE" dirty="0"/>
          </a:p>
        </p:txBody>
      </p:sp>
    </p:spTree>
    <p:extLst>
      <p:ext uri="{BB962C8B-B14F-4D97-AF65-F5344CB8AC3E}">
        <p14:creationId xmlns:p14="http://schemas.microsoft.com/office/powerpoint/2010/main" val="28000940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197</Words>
  <Application>Microsoft Office PowerPoint</Application>
  <PresentationFormat>Širokoúhlá obrazovka</PresentationFormat>
  <Paragraphs>16</Paragraphs>
  <Slides>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Tw Cen MT</vt:lpstr>
      <vt:lpstr>Tw Cen MT Condensed</vt:lpstr>
      <vt:lpstr>Wingdings</vt:lpstr>
      <vt:lpstr>Wingdings 3</vt:lpstr>
      <vt:lpstr>Integrál</vt:lpstr>
      <vt:lpstr>Němčina pro historiky</vt:lpstr>
      <vt:lpstr>Kde hledat texty???</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10</cp:revision>
  <dcterms:created xsi:type="dcterms:W3CDTF">2019-10-06T15:14:43Z</dcterms:created>
  <dcterms:modified xsi:type="dcterms:W3CDTF">2019-10-07T15:41:18Z</dcterms:modified>
</cp:coreProperties>
</file>