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7"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FE6DC4BD-034A-4143-B77B-F60D1B6912EF}" type="datetimeFigureOut">
              <a:rPr lang="de-DE" smtClean="0"/>
              <a:t>02.12.2019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060C81F-DD7D-466C-973E-0BB170DE34C1}"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0751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E6DC4BD-034A-4143-B77B-F60D1B6912EF}" type="datetimeFigureOut">
              <a:rPr lang="de-DE" smtClean="0"/>
              <a:t>02.12.2019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060C81F-DD7D-466C-973E-0BB170DE34C1}" type="slidenum">
              <a:rPr lang="de-DE" smtClean="0"/>
              <a:t>‹#›</a:t>
            </a:fld>
            <a:endParaRPr lang="de-DE"/>
          </a:p>
        </p:txBody>
      </p:sp>
    </p:spTree>
    <p:extLst>
      <p:ext uri="{BB962C8B-B14F-4D97-AF65-F5344CB8AC3E}">
        <p14:creationId xmlns:p14="http://schemas.microsoft.com/office/powerpoint/2010/main" val="2513505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E6DC4BD-034A-4143-B77B-F60D1B6912EF}" type="datetimeFigureOut">
              <a:rPr lang="de-DE" smtClean="0"/>
              <a:t>02.12.2019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060C81F-DD7D-466C-973E-0BB170DE34C1}" type="slidenum">
              <a:rPr lang="de-DE" smtClean="0"/>
              <a:t>‹#›</a:t>
            </a:fld>
            <a:endParaRPr lang="de-DE"/>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1356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E6DC4BD-034A-4143-B77B-F60D1B6912EF}" type="datetimeFigureOut">
              <a:rPr lang="de-DE" smtClean="0"/>
              <a:t>02.12.2019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060C81F-DD7D-466C-973E-0BB170DE34C1}" type="slidenum">
              <a:rPr lang="de-DE" smtClean="0"/>
              <a:t>‹#›</a:t>
            </a:fld>
            <a:endParaRPr lang="de-DE"/>
          </a:p>
        </p:txBody>
      </p:sp>
    </p:spTree>
    <p:extLst>
      <p:ext uri="{BB962C8B-B14F-4D97-AF65-F5344CB8AC3E}">
        <p14:creationId xmlns:p14="http://schemas.microsoft.com/office/powerpoint/2010/main" val="606069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FE6DC4BD-034A-4143-B77B-F60D1B6912EF}" type="datetimeFigureOut">
              <a:rPr lang="de-DE" smtClean="0"/>
              <a:t>02.12.2019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060C81F-DD7D-466C-973E-0BB170DE34C1}"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1588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FE6DC4BD-034A-4143-B77B-F60D1B6912EF}" type="datetimeFigureOut">
              <a:rPr lang="de-DE" smtClean="0"/>
              <a:t>02.12.2019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060C81F-DD7D-466C-973E-0BB170DE34C1}" type="slidenum">
              <a:rPr lang="de-DE" smtClean="0"/>
              <a:t>‹#›</a:t>
            </a:fld>
            <a:endParaRPr lang="de-DE"/>
          </a:p>
        </p:txBody>
      </p:sp>
    </p:spTree>
    <p:extLst>
      <p:ext uri="{BB962C8B-B14F-4D97-AF65-F5344CB8AC3E}">
        <p14:creationId xmlns:p14="http://schemas.microsoft.com/office/powerpoint/2010/main" val="55051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Po kliknutí můžete upravovat styly textu v předloze.</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E6DC4BD-034A-4143-B77B-F60D1B6912EF}" type="datetimeFigureOut">
              <a:rPr lang="de-DE" smtClean="0"/>
              <a:t>02.12.2019</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9060C81F-DD7D-466C-973E-0BB170DE34C1}" type="slidenum">
              <a:rPr lang="de-DE" smtClean="0"/>
              <a:t>‹#›</a:t>
            </a:fld>
            <a:endParaRPr lang="de-DE"/>
          </a:p>
        </p:txBody>
      </p:sp>
    </p:spTree>
    <p:extLst>
      <p:ext uri="{BB962C8B-B14F-4D97-AF65-F5344CB8AC3E}">
        <p14:creationId xmlns:p14="http://schemas.microsoft.com/office/powerpoint/2010/main" val="1813284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FE6DC4BD-034A-4143-B77B-F60D1B6912EF}" type="datetimeFigureOut">
              <a:rPr lang="de-DE" smtClean="0"/>
              <a:t>02.12.2019</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9060C81F-DD7D-466C-973E-0BB170DE34C1}" type="slidenum">
              <a:rPr lang="de-DE" smtClean="0"/>
              <a:t>‹#›</a:t>
            </a:fld>
            <a:endParaRPr lang="de-DE"/>
          </a:p>
        </p:txBody>
      </p:sp>
    </p:spTree>
    <p:extLst>
      <p:ext uri="{BB962C8B-B14F-4D97-AF65-F5344CB8AC3E}">
        <p14:creationId xmlns:p14="http://schemas.microsoft.com/office/powerpoint/2010/main" val="163385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6DC4BD-034A-4143-B77B-F60D1B6912EF}" type="datetimeFigureOut">
              <a:rPr lang="de-DE" smtClean="0"/>
              <a:t>02.12.2019</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9060C81F-DD7D-466C-973E-0BB170DE34C1}" type="slidenum">
              <a:rPr lang="de-DE" smtClean="0"/>
              <a:t>‹#›</a:t>
            </a:fld>
            <a:endParaRPr lang="de-DE"/>
          </a:p>
        </p:txBody>
      </p:sp>
    </p:spTree>
    <p:extLst>
      <p:ext uri="{BB962C8B-B14F-4D97-AF65-F5344CB8AC3E}">
        <p14:creationId xmlns:p14="http://schemas.microsoft.com/office/powerpoint/2010/main" val="566648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FE6DC4BD-034A-4143-B77B-F60D1B6912EF}" type="datetimeFigureOut">
              <a:rPr lang="de-DE" smtClean="0"/>
              <a:t>02.12.2019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060C81F-DD7D-466C-973E-0BB170DE34C1}" type="slidenum">
              <a:rPr lang="de-DE" smtClean="0"/>
              <a:t>‹#›</a:t>
            </a:fld>
            <a:endParaRPr lang="de-DE"/>
          </a:p>
        </p:txBody>
      </p:sp>
    </p:spTree>
    <p:extLst>
      <p:ext uri="{BB962C8B-B14F-4D97-AF65-F5344CB8AC3E}">
        <p14:creationId xmlns:p14="http://schemas.microsoft.com/office/powerpoint/2010/main" val="2822288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FE6DC4BD-034A-4143-B77B-F60D1B6912EF}" type="datetimeFigureOut">
              <a:rPr lang="de-DE" smtClean="0"/>
              <a:t>02.12.2019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060C81F-DD7D-466C-973E-0BB170DE34C1}" type="slidenum">
              <a:rPr lang="de-DE" smtClean="0"/>
              <a:t>‹#›</a:t>
            </a:fld>
            <a:endParaRPr lang="de-DE"/>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5836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FE6DC4BD-034A-4143-B77B-F60D1B6912EF}" type="datetimeFigureOut">
              <a:rPr lang="de-DE" smtClean="0"/>
              <a:t>02.12.2019</a:t>
            </a:fld>
            <a:endParaRPr lang="de-DE"/>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de-DE"/>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9060C81F-DD7D-466C-973E-0BB170DE34C1}" type="slidenum">
              <a:rPr lang="de-DE" smtClean="0"/>
              <a:t>‹#›</a:t>
            </a:fld>
            <a:endParaRPr lang="de-DE"/>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578413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kj.fme.vutbr.cz/studopory/de/grammar/bag.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AA5348-89AE-44F4-B85E-C837C2FE6F1C}"/>
              </a:ext>
            </a:extLst>
          </p:cNvPr>
          <p:cNvSpPr>
            <a:spLocks noGrp="1"/>
          </p:cNvSpPr>
          <p:nvPr>
            <p:ph type="ctrTitle"/>
          </p:nvPr>
        </p:nvSpPr>
        <p:spPr/>
        <p:txBody>
          <a:bodyPr/>
          <a:lstStyle/>
          <a:p>
            <a:r>
              <a:rPr lang="cs-CZ" dirty="0"/>
              <a:t>Němčina pro historiky</a:t>
            </a:r>
            <a:endParaRPr lang="de-DE" dirty="0"/>
          </a:p>
        </p:txBody>
      </p:sp>
      <p:sp>
        <p:nvSpPr>
          <p:cNvPr id="3" name="Podnadpis 2">
            <a:extLst>
              <a:ext uri="{FF2B5EF4-FFF2-40B4-BE49-F238E27FC236}">
                <a16:creationId xmlns:a16="http://schemas.microsoft.com/office/drawing/2014/main" id="{BC812A11-105B-484A-9AA1-FC57246D6176}"/>
              </a:ext>
            </a:extLst>
          </p:cNvPr>
          <p:cNvSpPr>
            <a:spLocks noGrp="1"/>
          </p:cNvSpPr>
          <p:nvPr>
            <p:ph type="subTitle" idx="1"/>
          </p:nvPr>
        </p:nvSpPr>
        <p:spPr/>
        <p:txBody>
          <a:bodyPr/>
          <a:lstStyle/>
          <a:p>
            <a:r>
              <a:rPr lang="cs-CZ" dirty="0"/>
              <a:t>Skupina 2</a:t>
            </a:r>
          </a:p>
          <a:p>
            <a:r>
              <a:rPr lang="cs-CZ" dirty="0"/>
              <a:t>Sedmá hodina 2.12.2019</a:t>
            </a:r>
            <a:endParaRPr lang="de-DE" dirty="0"/>
          </a:p>
        </p:txBody>
      </p:sp>
    </p:spTree>
    <p:extLst>
      <p:ext uri="{BB962C8B-B14F-4D97-AF65-F5344CB8AC3E}">
        <p14:creationId xmlns:p14="http://schemas.microsoft.com/office/powerpoint/2010/main" val="218473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74C650-6C28-4354-B41D-EA79D5AC97BC}"/>
              </a:ext>
            </a:extLst>
          </p:cNvPr>
          <p:cNvSpPr>
            <a:spLocks noGrp="1"/>
          </p:cNvSpPr>
          <p:nvPr>
            <p:ph type="title"/>
          </p:nvPr>
        </p:nvSpPr>
        <p:spPr/>
        <p:txBody>
          <a:bodyPr/>
          <a:lstStyle/>
          <a:p>
            <a:r>
              <a:rPr lang="cs-CZ" dirty="0"/>
              <a:t>test</a:t>
            </a:r>
            <a:endParaRPr lang="de-DE" dirty="0"/>
          </a:p>
        </p:txBody>
      </p:sp>
      <p:sp>
        <p:nvSpPr>
          <p:cNvPr id="3" name="Zástupný obsah 2">
            <a:extLst>
              <a:ext uri="{FF2B5EF4-FFF2-40B4-BE49-F238E27FC236}">
                <a16:creationId xmlns:a16="http://schemas.microsoft.com/office/drawing/2014/main" id="{41268E9D-F17D-4464-A23E-AD90DC8DF5DD}"/>
              </a:ext>
            </a:extLst>
          </p:cNvPr>
          <p:cNvSpPr>
            <a:spLocks noGrp="1"/>
          </p:cNvSpPr>
          <p:nvPr>
            <p:ph idx="1"/>
          </p:nvPr>
        </p:nvSpPr>
        <p:spPr/>
        <p:txBody>
          <a:bodyPr/>
          <a:lstStyle/>
          <a:p>
            <a:endParaRPr lang="de-DE"/>
          </a:p>
        </p:txBody>
      </p:sp>
    </p:spTree>
    <p:extLst>
      <p:ext uri="{BB962C8B-B14F-4D97-AF65-F5344CB8AC3E}">
        <p14:creationId xmlns:p14="http://schemas.microsoft.com/office/powerpoint/2010/main" val="753288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D19247-4CA8-41A8-ACC0-530AB5ACCE35}"/>
              </a:ext>
            </a:extLst>
          </p:cNvPr>
          <p:cNvSpPr>
            <a:spLocks noGrp="1"/>
          </p:cNvSpPr>
          <p:nvPr>
            <p:ph type="title"/>
          </p:nvPr>
        </p:nvSpPr>
        <p:spPr/>
        <p:txBody>
          <a:bodyPr/>
          <a:lstStyle/>
          <a:p>
            <a:endParaRPr lang="de-DE"/>
          </a:p>
        </p:txBody>
      </p:sp>
      <p:sp>
        <p:nvSpPr>
          <p:cNvPr id="3" name="Zástupný obsah 2">
            <a:extLst>
              <a:ext uri="{FF2B5EF4-FFF2-40B4-BE49-F238E27FC236}">
                <a16:creationId xmlns:a16="http://schemas.microsoft.com/office/drawing/2014/main" id="{39B8E7E3-7D53-468C-9582-0FE5D4E8C117}"/>
              </a:ext>
            </a:extLst>
          </p:cNvPr>
          <p:cNvSpPr>
            <a:spLocks noGrp="1"/>
          </p:cNvSpPr>
          <p:nvPr>
            <p:ph idx="1"/>
          </p:nvPr>
        </p:nvSpPr>
        <p:spPr/>
        <p:txBody>
          <a:bodyPr/>
          <a:lstStyle/>
          <a:p>
            <a:r>
              <a:rPr lang="de-DE" dirty="0">
                <a:hlinkClick r:id="rId2"/>
              </a:rPr>
              <a:t>http://www.kj.fme.vutbr.cz/studopory/de/grammar/bag.pdf</a:t>
            </a:r>
            <a:endParaRPr lang="cs-CZ" dirty="0"/>
          </a:p>
          <a:p>
            <a:endParaRPr lang="de-DE" dirty="0"/>
          </a:p>
        </p:txBody>
      </p:sp>
    </p:spTree>
    <p:extLst>
      <p:ext uri="{BB962C8B-B14F-4D97-AF65-F5344CB8AC3E}">
        <p14:creationId xmlns:p14="http://schemas.microsoft.com/office/powerpoint/2010/main" val="4162618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9E8B9A-01ED-4361-BDD7-40CD7BA81470}"/>
              </a:ext>
            </a:extLst>
          </p:cNvPr>
          <p:cNvSpPr>
            <a:spLocks noGrp="1"/>
          </p:cNvSpPr>
          <p:nvPr>
            <p:ph type="title"/>
          </p:nvPr>
        </p:nvSpPr>
        <p:spPr>
          <a:xfrm>
            <a:off x="1024127" y="896301"/>
            <a:ext cx="9720072" cy="1499616"/>
          </a:xfrm>
        </p:spPr>
        <p:txBody>
          <a:bodyPr>
            <a:normAutofit fontScale="90000"/>
          </a:bodyPr>
          <a:lstStyle/>
          <a:p>
            <a:r>
              <a:rPr lang="de-DE" u="sng" dirty="0">
                <a:latin typeface="Calibri" panose="020F0502020204030204" pitchFamily="34" charset="0"/>
                <a:ea typeface="Calibri" panose="020F0502020204030204" pitchFamily="34" charset="0"/>
                <a:cs typeface="Times New Roman" panose="02020603050405020304" pitchFamily="18" charset="0"/>
              </a:rPr>
              <a:t>Rainer Beck, </a:t>
            </a:r>
            <a:r>
              <a:rPr lang="de-DE" i="1" u="sng" dirty="0" err="1">
                <a:latin typeface="Calibri" panose="020F0502020204030204" pitchFamily="34" charset="0"/>
                <a:ea typeface="Calibri" panose="020F0502020204030204" pitchFamily="34" charset="0"/>
                <a:cs typeface="Times New Roman" panose="02020603050405020304" pitchFamily="18" charset="0"/>
              </a:rPr>
              <a:t>Unterfinning</a:t>
            </a:r>
            <a:r>
              <a:rPr lang="de-DE" u="sng" dirty="0">
                <a:latin typeface="Calibri" panose="020F0502020204030204" pitchFamily="34" charset="0"/>
                <a:ea typeface="Calibri" panose="020F0502020204030204" pitchFamily="34" charset="0"/>
                <a:cs typeface="Times New Roman" panose="02020603050405020304" pitchFamily="18" charset="0"/>
              </a:rPr>
              <a:t>, 2004, S. 231 und folgende.</a:t>
            </a:r>
            <a:br>
              <a:rPr lang="de-DE" dirty="0">
                <a:latin typeface="Calibri" panose="020F0502020204030204" pitchFamily="34" charset="0"/>
                <a:ea typeface="Calibri" panose="020F0502020204030204" pitchFamily="34" charset="0"/>
                <a:cs typeface="Times New Roman" panose="02020603050405020304" pitchFamily="18" charset="0"/>
              </a:rPr>
            </a:br>
            <a:endParaRPr lang="de-DE" dirty="0"/>
          </a:p>
        </p:txBody>
      </p:sp>
      <p:sp>
        <p:nvSpPr>
          <p:cNvPr id="3" name="Zástupný obsah 2">
            <a:extLst>
              <a:ext uri="{FF2B5EF4-FFF2-40B4-BE49-F238E27FC236}">
                <a16:creationId xmlns:a16="http://schemas.microsoft.com/office/drawing/2014/main" id="{F2B34859-F207-44B2-9633-BFC348913ABC}"/>
              </a:ext>
            </a:extLst>
          </p:cNvPr>
          <p:cNvSpPr>
            <a:spLocks noGrp="1"/>
          </p:cNvSpPr>
          <p:nvPr>
            <p:ph idx="1"/>
          </p:nvPr>
        </p:nvSpPr>
        <p:spPr/>
        <p:txBody>
          <a:bodyPr>
            <a:normAutofit fontScale="85000" lnSpcReduction="20000"/>
          </a:bodyPr>
          <a:lstStyle/>
          <a:p>
            <a:pPr>
              <a:lnSpc>
                <a:spcPct val="150000"/>
              </a:lnSpc>
              <a:spcAft>
                <a:spcPts val="800"/>
              </a:spcAft>
            </a:pPr>
            <a:r>
              <a:rPr lang="de-DE" dirty="0">
                <a:latin typeface="Calibri" panose="020F0502020204030204" pitchFamily="34" charset="0"/>
                <a:ea typeface="Calibri" panose="020F0502020204030204" pitchFamily="34" charset="0"/>
                <a:cs typeface="Times New Roman" panose="02020603050405020304" pitchFamily="18" charset="0"/>
              </a:rPr>
              <a:t>Nach welchen Kriterien sollten wir bäuerliche und nichtbäuerliche Schichten voneinander trennen, woran könnten wir uns in unserem Bedürfnis nach Orientierung halten?</a:t>
            </a:r>
          </a:p>
          <a:p>
            <a:pPr>
              <a:lnSpc>
                <a:spcPct val="150000"/>
              </a:lnSpc>
              <a:spcAft>
                <a:spcPts val="800"/>
              </a:spcAft>
            </a:pPr>
            <a:r>
              <a:rPr lang="de-DE" dirty="0">
                <a:latin typeface="Calibri" panose="020F0502020204030204" pitchFamily="34" charset="0"/>
                <a:ea typeface="Calibri" panose="020F0502020204030204" pitchFamily="34" charset="0"/>
                <a:cs typeface="Times New Roman" panose="02020603050405020304" pitchFamily="18" charset="0"/>
              </a:rPr>
              <a:t>Ein Extrem wäre die undifferenzierte Anwendung des Termins „Bauer“ auf alles und jeden im Dorf, ein anderes seine Begrenzung auf ein ganz bestimmtes Segment, auf die Spitze der dörflichen Besitzhierarchie. </a:t>
            </a:r>
          </a:p>
          <a:p>
            <a:pPr>
              <a:lnSpc>
                <a:spcPct val="150000"/>
              </a:lnSpc>
              <a:spcAft>
                <a:spcPts val="800"/>
              </a:spcAft>
            </a:pPr>
            <a:r>
              <a:rPr lang="de-DE" dirty="0">
                <a:latin typeface="Calibri" panose="020F0502020204030204" pitchFamily="34" charset="0"/>
                <a:ea typeface="Calibri" panose="020F0502020204030204" pitchFamily="34" charset="0"/>
                <a:cs typeface="Times New Roman" panose="02020603050405020304" pitchFamily="18" charset="0"/>
              </a:rPr>
              <a:t>Die dritte Bedeutung des Wortes „Bauer“ würde dann diejenigen bezeichnen, die einen Ganz- oder </a:t>
            </a:r>
            <a:r>
              <a:rPr lang="de-DE" dirty="0" err="1">
                <a:latin typeface="Calibri" panose="020F0502020204030204" pitchFamily="34" charset="0"/>
                <a:ea typeface="Calibri" panose="020F0502020204030204" pitchFamily="34" charset="0"/>
                <a:cs typeface="Times New Roman" panose="02020603050405020304" pitchFamily="18" charset="0"/>
              </a:rPr>
              <a:t>Halbhof</a:t>
            </a:r>
            <a:r>
              <a:rPr lang="de-DE" dirty="0">
                <a:latin typeface="Calibri" panose="020F0502020204030204" pitchFamily="34" charset="0"/>
                <a:ea typeface="Calibri" panose="020F0502020204030204" pitchFamily="34" charset="0"/>
                <a:cs typeface="Times New Roman" panose="02020603050405020304" pitchFamily="18" charset="0"/>
              </a:rPr>
              <a:t> besaßen. Alle anderen würden zu den „Söldnern“ gezählt.</a:t>
            </a:r>
          </a:p>
          <a:p>
            <a:pPr>
              <a:lnSpc>
                <a:spcPct val="150000"/>
              </a:lnSpc>
              <a:spcAft>
                <a:spcPts val="800"/>
              </a:spcAft>
            </a:pPr>
            <a:r>
              <a:rPr lang="de-DE" dirty="0">
                <a:latin typeface="Calibri" panose="020F0502020204030204" pitchFamily="34" charset="0"/>
                <a:ea typeface="Calibri" panose="020F0502020204030204" pitchFamily="34" charset="0"/>
                <a:cs typeface="Times New Roman" panose="02020603050405020304" pitchFamily="18" charset="0"/>
              </a:rPr>
              <a:t>Somit hätten nur zwölf von 51 </a:t>
            </a:r>
            <a:r>
              <a:rPr lang="de-DE" dirty="0" err="1">
                <a:latin typeface="Calibri" panose="020F0502020204030204" pitchFamily="34" charset="0"/>
                <a:ea typeface="Calibri" panose="020F0502020204030204" pitchFamily="34" charset="0"/>
                <a:cs typeface="Times New Roman" panose="02020603050405020304" pitchFamily="18" charset="0"/>
              </a:rPr>
              <a:t>Unterfinninger</a:t>
            </a:r>
            <a:r>
              <a:rPr lang="de-DE" dirty="0">
                <a:latin typeface="Calibri" panose="020F0502020204030204" pitchFamily="34" charset="0"/>
                <a:ea typeface="Calibri" panose="020F0502020204030204" pitchFamily="34" charset="0"/>
                <a:cs typeface="Times New Roman" panose="02020603050405020304" pitchFamily="18" charset="0"/>
              </a:rPr>
              <a:t> Haushalten zur Gruppe der Bauern gehört. </a:t>
            </a:r>
          </a:p>
          <a:p>
            <a:endParaRPr lang="de-DE" dirty="0"/>
          </a:p>
        </p:txBody>
      </p:sp>
    </p:spTree>
    <p:extLst>
      <p:ext uri="{BB962C8B-B14F-4D97-AF65-F5344CB8AC3E}">
        <p14:creationId xmlns:p14="http://schemas.microsoft.com/office/powerpoint/2010/main" val="2248986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77BA7C-A535-49C4-B37D-98C03D97C38C}"/>
              </a:ext>
            </a:extLst>
          </p:cNvPr>
          <p:cNvSpPr>
            <a:spLocks noGrp="1"/>
          </p:cNvSpPr>
          <p:nvPr>
            <p:ph type="title"/>
          </p:nvPr>
        </p:nvSpPr>
        <p:spPr/>
        <p:txBody>
          <a:bodyPr/>
          <a:lstStyle/>
          <a:p>
            <a:endParaRPr lang="de-DE"/>
          </a:p>
        </p:txBody>
      </p:sp>
      <p:sp>
        <p:nvSpPr>
          <p:cNvPr id="3" name="Zástupný obsah 2">
            <a:extLst>
              <a:ext uri="{FF2B5EF4-FFF2-40B4-BE49-F238E27FC236}">
                <a16:creationId xmlns:a16="http://schemas.microsoft.com/office/drawing/2014/main" id="{9E716EA9-454F-41CF-AB7F-AFDAC8D0E92C}"/>
              </a:ext>
            </a:extLst>
          </p:cNvPr>
          <p:cNvSpPr>
            <a:spLocks noGrp="1"/>
          </p:cNvSpPr>
          <p:nvPr>
            <p:ph idx="1"/>
          </p:nvPr>
        </p:nvSpPr>
        <p:spPr>
          <a:xfrm>
            <a:off x="310834" y="1606515"/>
            <a:ext cx="11881166" cy="4666269"/>
          </a:xfrm>
        </p:spPr>
        <p:txBody>
          <a:bodyPr>
            <a:noAutofit/>
          </a:bodyPr>
          <a:lstStyle/>
          <a:p>
            <a:pPr>
              <a:lnSpc>
                <a:spcPct val="150000"/>
              </a:lnSpc>
              <a:spcAft>
                <a:spcPts val="800"/>
              </a:spcAft>
            </a:pPr>
            <a:r>
              <a:rPr lang="de-DE" sz="1800" dirty="0">
                <a:latin typeface="Calibri" panose="020F0502020204030204" pitchFamily="34" charset="0"/>
                <a:ea typeface="Calibri" panose="020F0502020204030204" pitchFamily="34" charset="0"/>
                <a:cs typeface="Times New Roman" panose="02020603050405020304" pitchFamily="18" charset="0"/>
              </a:rPr>
              <a:t>Zwei Merkmale zeichneten die mittel- oder spätmittelalterliche Sölde aus: dass kein Grund zu ihr gehörte, von dessen Erträgen sich eine Familie hätte ernähren können und dass ihr Inhaber innerhalb des Dorfes einen minderen Rechtstatus besaß.</a:t>
            </a:r>
          </a:p>
          <a:p>
            <a:pPr>
              <a:lnSpc>
                <a:spcPct val="150000"/>
              </a:lnSpc>
              <a:spcAft>
                <a:spcPts val="800"/>
              </a:spcAft>
            </a:pPr>
            <a:r>
              <a:rPr lang="de-DE" sz="1800" dirty="0">
                <a:latin typeface="Calibri" panose="020F0502020204030204" pitchFamily="34" charset="0"/>
                <a:ea typeface="Calibri" panose="020F0502020204030204" pitchFamily="34" charset="0"/>
                <a:cs typeface="Times New Roman" panose="02020603050405020304" pitchFamily="18" charset="0"/>
              </a:rPr>
              <a:t>Man würde in diesem Fall einen Söldner auch als jemanden definieren, der vielleicht einen Garten und ein Stück Wiese besitzt, aber keine Äcker in den Felden. </a:t>
            </a:r>
          </a:p>
          <a:p>
            <a:pPr>
              <a:lnSpc>
                <a:spcPct val="150000"/>
              </a:lnSpc>
              <a:spcAft>
                <a:spcPts val="800"/>
              </a:spcAft>
            </a:pPr>
            <a:r>
              <a:rPr lang="de-DE" sz="1800" dirty="0">
                <a:latin typeface="Calibri" panose="020F0502020204030204" pitchFamily="34" charset="0"/>
                <a:ea typeface="Calibri" panose="020F0502020204030204" pitchFamily="34" charset="0"/>
                <a:cs typeface="Times New Roman" panose="02020603050405020304" pitchFamily="18" charset="0"/>
              </a:rPr>
              <a:t>Die Familie </a:t>
            </a:r>
            <a:r>
              <a:rPr lang="de-DE" sz="1800" dirty="0" err="1">
                <a:latin typeface="Calibri" panose="020F0502020204030204" pitchFamily="34" charset="0"/>
                <a:ea typeface="Calibri" panose="020F0502020204030204" pitchFamily="34" charset="0"/>
                <a:cs typeface="Times New Roman" panose="02020603050405020304" pitchFamily="18" charset="0"/>
              </a:rPr>
              <a:t>Ruile</a:t>
            </a:r>
            <a:r>
              <a:rPr lang="de-DE" sz="1800" dirty="0">
                <a:latin typeface="Calibri" panose="020F0502020204030204" pitchFamily="34" charset="0"/>
                <a:ea typeface="Calibri" panose="020F0502020204030204" pitchFamily="34" charset="0"/>
                <a:cs typeface="Times New Roman" panose="02020603050405020304" pitchFamily="18" charset="0"/>
              </a:rPr>
              <a:t>, die zu den Söldnern zählte, hatte ein Haus, ein paar Obstbäumen, einen Krautgarten und eine Wiese. Sölden also, deren Grund gegen Null tendierte?</a:t>
            </a:r>
          </a:p>
          <a:p>
            <a:pPr>
              <a:lnSpc>
                <a:spcPct val="150000"/>
              </a:lnSpc>
              <a:spcAft>
                <a:spcPts val="800"/>
              </a:spcAft>
            </a:pPr>
            <a:r>
              <a:rPr lang="de-DE" sz="1800" dirty="0">
                <a:latin typeface="Calibri" panose="020F0502020204030204" pitchFamily="34" charset="0"/>
                <a:ea typeface="Calibri" panose="020F0502020204030204" pitchFamily="34" charset="0"/>
                <a:cs typeface="Times New Roman" panose="02020603050405020304" pitchFamily="18" charset="0"/>
              </a:rPr>
              <a:t>Gegenüber den </a:t>
            </a:r>
            <a:r>
              <a:rPr lang="de-DE" sz="1800" dirty="0" err="1">
                <a:latin typeface="Calibri" panose="020F0502020204030204" pitchFamily="34" charset="0"/>
                <a:ea typeface="Calibri" panose="020F0502020204030204" pitchFamily="34" charset="0"/>
                <a:cs typeface="Times New Roman" panose="02020603050405020304" pitchFamily="18" charset="0"/>
              </a:rPr>
              <a:t>Ruiles</a:t>
            </a:r>
            <a:r>
              <a:rPr lang="de-DE" sz="1800" dirty="0">
                <a:latin typeface="Calibri" panose="020F0502020204030204" pitchFamily="34" charset="0"/>
                <a:ea typeface="Calibri" panose="020F0502020204030204" pitchFamily="34" charset="0"/>
                <a:cs typeface="Times New Roman" panose="02020603050405020304" pitchFamily="18" charset="0"/>
              </a:rPr>
              <a:t> hausten Mathias und Anna Selder, zu deren Haus gehörten außer einem Garten vier Ackerstreifen und zwei große Wiesen. Ein Gegenbeispiel, ein Söldner, der eher zu den kleinen Bauern zu rechnen wäre?</a:t>
            </a:r>
          </a:p>
        </p:txBody>
      </p:sp>
    </p:spTree>
    <p:extLst>
      <p:ext uri="{BB962C8B-B14F-4D97-AF65-F5344CB8AC3E}">
        <p14:creationId xmlns:p14="http://schemas.microsoft.com/office/powerpoint/2010/main" val="1404984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0CD2C9-6016-4906-9BC5-ECFAB6417C45}"/>
              </a:ext>
            </a:extLst>
          </p:cNvPr>
          <p:cNvSpPr>
            <a:spLocks noGrp="1"/>
          </p:cNvSpPr>
          <p:nvPr>
            <p:ph type="title"/>
          </p:nvPr>
        </p:nvSpPr>
        <p:spPr/>
        <p:txBody>
          <a:bodyPr/>
          <a:lstStyle/>
          <a:p>
            <a:endParaRPr lang="de-DE"/>
          </a:p>
        </p:txBody>
      </p:sp>
      <p:sp>
        <p:nvSpPr>
          <p:cNvPr id="3" name="Zástupný obsah 2">
            <a:extLst>
              <a:ext uri="{FF2B5EF4-FFF2-40B4-BE49-F238E27FC236}">
                <a16:creationId xmlns:a16="http://schemas.microsoft.com/office/drawing/2014/main" id="{D4439CD6-FF9F-4949-BE0E-3EDAA92FBAC9}"/>
              </a:ext>
            </a:extLst>
          </p:cNvPr>
          <p:cNvSpPr>
            <a:spLocks noGrp="1"/>
          </p:cNvSpPr>
          <p:nvPr>
            <p:ph idx="1"/>
          </p:nvPr>
        </p:nvSpPr>
        <p:spPr/>
        <p:txBody>
          <a:bodyPr>
            <a:normAutofit fontScale="92500"/>
          </a:bodyPr>
          <a:lstStyle/>
          <a:p>
            <a:pPr>
              <a:lnSpc>
                <a:spcPct val="150000"/>
              </a:lnSpc>
              <a:spcAft>
                <a:spcPts val="800"/>
              </a:spcAft>
            </a:pPr>
            <a:r>
              <a:rPr lang="de-DE" sz="2400" dirty="0">
                <a:latin typeface="Calibri" panose="020F0502020204030204" pitchFamily="34" charset="0"/>
                <a:ea typeface="Calibri" panose="020F0502020204030204" pitchFamily="34" charset="0"/>
                <a:cs typeface="Times New Roman" panose="02020603050405020304" pitchFamily="18" charset="0"/>
              </a:rPr>
              <a:t>Stimmt es also, dass „Sölde“ einfach für geringen Besitz stand und die Söldner als eine Klasse landarmer Familien begriffen werden könnten?</a:t>
            </a:r>
          </a:p>
          <a:p>
            <a:pPr>
              <a:lnSpc>
                <a:spcPct val="150000"/>
              </a:lnSpc>
              <a:spcAft>
                <a:spcPts val="800"/>
              </a:spcAft>
            </a:pPr>
            <a:r>
              <a:rPr lang="de-DE" sz="2400" dirty="0">
                <a:latin typeface="Calibri" panose="020F0502020204030204" pitchFamily="34" charset="0"/>
                <a:ea typeface="Calibri" panose="020F0502020204030204" pitchFamily="34" charset="0"/>
                <a:cs typeface="Times New Roman" panose="02020603050405020304" pitchFamily="18" charset="0"/>
              </a:rPr>
              <a:t>Würden wir diese Definition akzeptieren, so müssten wir uns auf einige Überraschungen vorbereiten. Denn neben einer großen Zahl landarmer Familien gab es in </a:t>
            </a:r>
            <a:r>
              <a:rPr lang="de-DE" sz="2400" dirty="0" err="1">
                <a:latin typeface="Calibri" panose="020F0502020204030204" pitchFamily="34" charset="0"/>
                <a:ea typeface="Calibri" panose="020F0502020204030204" pitchFamily="34" charset="0"/>
                <a:cs typeface="Times New Roman" panose="02020603050405020304" pitchFamily="18" charset="0"/>
              </a:rPr>
              <a:t>Unterfinning</a:t>
            </a:r>
            <a:r>
              <a:rPr lang="de-DE" sz="2400" dirty="0">
                <a:latin typeface="Calibri" panose="020F0502020204030204" pitchFamily="34" charset="0"/>
                <a:ea typeface="Calibri" panose="020F0502020204030204" pitchFamily="34" charset="0"/>
                <a:cs typeface="Times New Roman" panose="02020603050405020304" pitchFamily="18" charset="0"/>
              </a:rPr>
              <a:t> viele Söldner, bei denen die Vorstellung, sie hätten nichts zu bauen gehabt, in keiner Weise mehr zutrifft. Von einer homogenen und scharf begrenzten Söldner-Schicht kann also kaum die Rede sein. </a:t>
            </a:r>
          </a:p>
          <a:p>
            <a:endParaRPr lang="de-DE" dirty="0"/>
          </a:p>
        </p:txBody>
      </p:sp>
    </p:spTree>
    <p:extLst>
      <p:ext uri="{BB962C8B-B14F-4D97-AF65-F5344CB8AC3E}">
        <p14:creationId xmlns:p14="http://schemas.microsoft.com/office/powerpoint/2010/main" val="345921613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0</TotalTime>
  <Words>371</Words>
  <Application>Microsoft Office PowerPoint</Application>
  <PresentationFormat>Širokoúhlá obrazovka</PresentationFormat>
  <Paragraphs>16</Paragraphs>
  <Slides>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vt:i4>
      </vt:variant>
    </vt:vector>
  </HeadingPairs>
  <TitlesOfParts>
    <vt:vector size="11" baseType="lpstr">
      <vt:lpstr>Calibri</vt:lpstr>
      <vt:lpstr>Tw Cen MT</vt:lpstr>
      <vt:lpstr>Tw Cen MT Condensed</vt:lpstr>
      <vt:lpstr>Wingdings 3</vt:lpstr>
      <vt:lpstr>Integrál</vt:lpstr>
      <vt:lpstr>Němčina pro historiky</vt:lpstr>
      <vt:lpstr>test</vt:lpstr>
      <vt:lpstr>Prezentace aplikace PowerPoint</vt:lpstr>
      <vt:lpstr>Rainer Beck, Unterfinning, 2004, S. 231 und folgende. </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Němčina pro historiky</dc:title>
  <dc:creator>Veronika</dc:creator>
  <cp:lastModifiedBy>Veronika</cp:lastModifiedBy>
  <cp:revision>23</cp:revision>
  <dcterms:created xsi:type="dcterms:W3CDTF">2019-10-06T15:14:43Z</dcterms:created>
  <dcterms:modified xsi:type="dcterms:W3CDTF">2019-12-02T12:56:12Z</dcterms:modified>
</cp:coreProperties>
</file>