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63" r:id="rId6"/>
    <p:sldId id="261" r:id="rId7"/>
    <p:sldId id="262" r:id="rId8"/>
    <p:sldId id="265" r:id="rId9"/>
    <p:sldId id="259"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7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284A791F-38D0-4364-B240-EC3B12A106C2}" type="datetimeFigureOut">
              <a:rPr lang="cs-CZ" smtClean="0"/>
              <a:t>25.09.2019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2690361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84A791F-38D0-4364-B240-EC3B12A106C2}" type="datetimeFigureOut">
              <a:rPr lang="cs-CZ" smtClean="0"/>
              <a:t>25.09.2019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3012393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84A791F-38D0-4364-B240-EC3B12A106C2}" type="datetimeFigureOut">
              <a:rPr lang="cs-CZ" smtClean="0"/>
              <a:t>25.09.2019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2741796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84A791F-38D0-4364-B240-EC3B12A106C2}" type="datetimeFigureOut">
              <a:rPr lang="cs-CZ" smtClean="0"/>
              <a:t>25.09.2019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2105209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284A791F-38D0-4364-B240-EC3B12A106C2}" type="datetimeFigureOut">
              <a:rPr lang="cs-CZ" smtClean="0"/>
              <a:t>25.09.2019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1270342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284A791F-38D0-4364-B240-EC3B12A106C2}" type="datetimeFigureOut">
              <a:rPr lang="cs-CZ" smtClean="0"/>
              <a:t>25.09.2019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39905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284A791F-38D0-4364-B240-EC3B12A106C2}" type="datetimeFigureOut">
              <a:rPr lang="cs-CZ" smtClean="0"/>
              <a:t>25.09.2019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3348290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284A791F-38D0-4364-B240-EC3B12A106C2}" type="datetimeFigureOut">
              <a:rPr lang="cs-CZ" smtClean="0"/>
              <a:t>25.09.2019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1089558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84A791F-38D0-4364-B240-EC3B12A106C2}" type="datetimeFigureOut">
              <a:rPr lang="cs-CZ" smtClean="0"/>
              <a:t>25.09.2019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4215562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284A791F-38D0-4364-B240-EC3B12A106C2}" type="datetimeFigureOut">
              <a:rPr lang="cs-CZ" smtClean="0"/>
              <a:t>25.09.2019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883574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284A791F-38D0-4364-B240-EC3B12A106C2}" type="datetimeFigureOut">
              <a:rPr lang="cs-CZ" smtClean="0"/>
              <a:t>25.09.2019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3015553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4A791F-38D0-4364-B240-EC3B12A106C2}" type="datetimeFigureOut">
              <a:rPr lang="cs-CZ" smtClean="0"/>
              <a:t>25.09.2019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85EE67-6013-4211-96B0-78A8E01983F9}" type="slidenum">
              <a:rPr lang="cs-CZ" smtClean="0"/>
              <a:t>‹#›</a:t>
            </a:fld>
            <a:endParaRPr lang="cs-CZ"/>
          </a:p>
        </p:txBody>
      </p:sp>
    </p:spTree>
    <p:extLst>
      <p:ext uri="{BB962C8B-B14F-4D97-AF65-F5344CB8AC3E}">
        <p14:creationId xmlns:p14="http://schemas.microsoft.com/office/powerpoint/2010/main" val="3044288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is.muni.cz/predmet/phil/podzim2019/TIM_B_01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n.wikipedia.org/wiki/New_media_ar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67-xOkkvjwc&amp;list=PLKrmQr-thTw4JXY9FIOdEwq81GH_njIx9&amp;index=2" TargetMode="External"/><Relationship Id="rId2" Type="http://schemas.openxmlformats.org/officeDocument/2006/relationships/hyperlink" Target="https://www.youtube.com/watch?v=bKj6j1gYYGI&amp;list=PLKrmQr-thTw4JXY9FIOdEwq81GH_njIx9" TargetMode="External"/><Relationship Id="rId1" Type="http://schemas.openxmlformats.org/officeDocument/2006/relationships/slideLayout" Target="../slideLayouts/slideLayout2.xml"/><Relationship Id="rId4" Type="http://schemas.openxmlformats.org/officeDocument/2006/relationships/hyperlink" Target="https://www.youtube.com/watch?v=OTtlxO3aDX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artasiapacific.com/Magazine/WebExclusives/SyntheticSeductionShihChiehHuang" TargetMode="External"/><Relationship Id="rId2" Type="http://schemas.openxmlformats.org/officeDocument/2006/relationships/hyperlink" Target="https://www.youtube.com/watch?v=AIehsaH_rYk" TargetMode="External"/><Relationship Id="rId1" Type="http://schemas.openxmlformats.org/officeDocument/2006/relationships/slideLayout" Target="../slideLayouts/slideLayout2.xml"/><Relationship Id="rId5" Type="http://schemas.openxmlformats.org/officeDocument/2006/relationships/hyperlink" Target="https://vimeo.com/43744967" TargetMode="External"/><Relationship Id="rId4" Type="http://schemas.openxmlformats.org/officeDocument/2006/relationships/hyperlink" Target="https://www.youtube.com/watch?v=I6NRSD7fBTw"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algn="l"/>
            <a:r>
              <a:rPr lang="cs-CZ" dirty="0">
                <a:solidFill>
                  <a:schemeClr val="bg1"/>
                </a:solidFill>
                <a:latin typeface="Arial Black" panose="020B0A04020102020204" pitchFamily="34" charset="0"/>
              </a:rPr>
              <a:t>New Media Art I</a:t>
            </a:r>
          </a:p>
        </p:txBody>
      </p:sp>
      <p:sp>
        <p:nvSpPr>
          <p:cNvPr id="3" name="Podnadpis 2"/>
          <p:cNvSpPr>
            <a:spLocks noGrp="1"/>
          </p:cNvSpPr>
          <p:nvPr>
            <p:ph type="subTitle" idx="1"/>
          </p:nvPr>
        </p:nvSpPr>
        <p:spPr/>
        <p:txBody>
          <a:bodyPr>
            <a:normAutofit fontScale="77500" lnSpcReduction="20000"/>
          </a:bodyPr>
          <a:lstStyle/>
          <a:p>
            <a:pPr algn="l"/>
            <a:r>
              <a:rPr lang="cs-CZ" dirty="0">
                <a:solidFill>
                  <a:schemeClr val="bg1"/>
                </a:solidFill>
                <a:latin typeface="Arial Black" panose="020B0A04020102020204" pitchFamily="34" charset="0"/>
              </a:rPr>
              <a:t>TIM_B_011 / program</a:t>
            </a:r>
          </a:p>
          <a:p>
            <a:pPr algn="l"/>
            <a:r>
              <a:rPr lang="cs-CZ" dirty="0">
                <a:solidFill>
                  <a:schemeClr val="bg1"/>
                </a:solidFill>
                <a:latin typeface="Arial Black" panose="020B0A04020102020204" pitchFamily="34" charset="0"/>
              </a:rPr>
              <a:t>IM124, IM124cv / obor </a:t>
            </a:r>
          </a:p>
          <a:p>
            <a:pPr algn="l"/>
            <a:endParaRPr lang="cs-CZ" dirty="0">
              <a:solidFill>
                <a:schemeClr val="bg1"/>
              </a:solidFill>
              <a:latin typeface="Arial Black" panose="020B0A04020102020204" pitchFamily="34" charset="0"/>
            </a:endParaRPr>
          </a:p>
          <a:p>
            <a:pPr algn="l"/>
            <a:r>
              <a:rPr lang="cs-CZ" dirty="0">
                <a:solidFill>
                  <a:schemeClr val="bg1"/>
                </a:solidFill>
                <a:latin typeface="Arial Black" panose="020B0A04020102020204" pitchFamily="34" charset="0"/>
              </a:rPr>
              <a:t>TIM_BK_011 / program</a:t>
            </a:r>
          </a:p>
          <a:p>
            <a:pPr algn="l"/>
            <a:r>
              <a:rPr lang="cs-CZ" dirty="0">
                <a:solidFill>
                  <a:schemeClr val="bg1"/>
                </a:solidFill>
                <a:latin typeface="Arial Black" panose="020B0A04020102020204" pitchFamily="34" charset="0"/>
              </a:rPr>
              <a:t>IMK03 / obor</a:t>
            </a:r>
          </a:p>
          <a:p>
            <a:endParaRPr lang="cs-CZ" dirty="0"/>
          </a:p>
        </p:txBody>
      </p:sp>
    </p:spTree>
    <p:extLst>
      <p:ext uri="{BB962C8B-B14F-4D97-AF65-F5344CB8AC3E}">
        <p14:creationId xmlns:p14="http://schemas.microsoft.com/office/powerpoint/2010/main" val="3242297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lstStyle/>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Sylabus kurzu (IS MU): </a:t>
            </a:r>
            <a:r>
              <a:rPr lang="cs-CZ" dirty="0">
                <a:hlinkClick r:id="rId2"/>
              </a:rPr>
              <a:t>https://is.muni.cz/predmet/phil/podzim2019/TIM_B_011</a:t>
            </a:r>
            <a:endParaRPr lang="cs-CZ" dirty="0"/>
          </a:p>
          <a:p>
            <a:pPr marL="0" indent="0">
              <a:buNone/>
            </a:pPr>
            <a:endParaRPr lang="cs-CZ" dirty="0">
              <a:latin typeface="Arial" panose="020B0604020202020204" pitchFamily="34" charset="0"/>
              <a:cs typeface="Arial" panose="020B0604020202020204" pitchFamily="34" charset="0"/>
            </a:endParaRPr>
          </a:p>
          <a:p>
            <a:pPr>
              <a:buFont typeface="Wingdings" panose="05000000000000000000" pitchFamily="2" charset="2"/>
              <a:buChar char="ü"/>
            </a:pPr>
            <a:r>
              <a:rPr lang="cs-CZ" dirty="0">
                <a:latin typeface="Arial Black" panose="020B0A04020102020204" pitchFamily="34" charset="0"/>
              </a:rPr>
              <a:t>Požadavky na ukončení kurzu:</a:t>
            </a:r>
          </a:p>
          <a:p>
            <a:pPr marL="0" indent="0">
              <a:buNone/>
            </a:pPr>
            <a:r>
              <a:rPr lang="cs-CZ" dirty="0">
                <a:latin typeface="Arial Black" panose="020B0A04020102020204" pitchFamily="34" charset="0"/>
              </a:rPr>
              <a:t>	docházka (50 %) </a:t>
            </a:r>
          </a:p>
          <a:p>
            <a:pPr marL="0" indent="0">
              <a:buNone/>
            </a:pPr>
            <a:r>
              <a:rPr lang="cs-CZ" dirty="0">
                <a:latin typeface="Arial Black" panose="020B0A04020102020204" pitchFamily="34" charset="0"/>
              </a:rPr>
              <a:t>	resumé zadaných textů </a:t>
            </a:r>
          </a:p>
          <a:p>
            <a:pPr marL="0" indent="0">
              <a:buNone/>
            </a:pPr>
            <a:r>
              <a:rPr lang="cs-CZ" dirty="0">
                <a:latin typeface="Arial Black" panose="020B0A04020102020204" pitchFamily="34" charset="0"/>
              </a:rPr>
              <a:t>	test (písemný, </a:t>
            </a:r>
            <a:r>
              <a:rPr lang="cs-CZ" dirty="0" err="1">
                <a:latin typeface="Arial Black" panose="020B0A04020102020204" pitchFamily="34" charset="0"/>
              </a:rPr>
              <a:t>polostrukturované</a:t>
            </a:r>
            <a:r>
              <a:rPr lang="cs-CZ" dirty="0">
                <a:latin typeface="Arial Black" panose="020B0A04020102020204" pitchFamily="34" charset="0"/>
              </a:rPr>
              <a:t> odpovědi)</a:t>
            </a:r>
          </a:p>
          <a:p>
            <a:endParaRPr lang="cs-CZ" dirty="0">
              <a:latin typeface="Arial Black" panose="020B0A04020102020204" pitchFamily="34" charset="0"/>
            </a:endParaRPr>
          </a:p>
        </p:txBody>
      </p:sp>
    </p:spTree>
    <p:extLst>
      <p:ext uri="{BB962C8B-B14F-4D97-AF65-F5344CB8AC3E}">
        <p14:creationId xmlns:p14="http://schemas.microsoft.com/office/powerpoint/2010/main" val="3103379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fontScale="92500" lnSpcReduction="10000"/>
          </a:bodyPr>
          <a:lstStyle/>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Resumé zadaných textů (viz studijní literatura)</a:t>
            </a:r>
          </a:p>
          <a:p>
            <a:pPr lvl="1">
              <a:buFont typeface="Wingdings" panose="05000000000000000000" pitchFamily="2" charset="2"/>
              <a:buChar char="ü"/>
            </a:pPr>
            <a:r>
              <a:rPr lang="cs-CZ" dirty="0"/>
              <a:t>Peter </a:t>
            </a:r>
            <a:r>
              <a:rPr lang="cs-CZ" dirty="0" err="1"/>
              <a:t>Weibel</a:t>
            </a:r>
            <a:r>
              <a:rPr lang="cs-CZ" dirty="0"/>
              <a:t>: </a:t>
            </a:r>
            <a:r>
              <a:rPr lang="cs-CZ" dirty="0" err="1"/>
              <a:t>The</a:t>
            </a:r>
            <a:r>
              <a:rPr lang="cs-CZ" dirty="0"/>
              <a:t> </a:t>
            </a:r>
            <a:r>
              <a:rPr lang="cs-CZ" dirty="0" err="1"/>
              <a:t>Apparatus</a:t>
            </a:r>
            <a:r>
              <a:rPr lang="cs-CZ" dirty="0"/>
              <a:t> </a:t>
            </a:r>
            <a:r>
              <a:rPr lang="cs-CZ" dirty="0" err="1"/>
              <a:t>World</a:t>
            </a:r>
            <a:r>
              <a:rPr lang="cs-CZ" dirty="0"/>
              <a:t> – A </a:t>
            </a:r>
            <a:r>
              <a:rPr lang="cs-CZ" dirty="0" err="1"/>
              <a:t>World</a:t>
            </a:r>
            <a:r>
              <a:rPr lang="cs-CZ" dirty="0"/>
              <a:t> </a:t>
            </a:r>
            <a:r>
              <a:rPr lang="cs-CZ" dirty="0" err="1"/>
              <a:t>Unto</a:t>
            </a:r>
            <a:r>
              <a:rPr lang="cs-CZ" dirty="0"/>
              <a:t> </a:t>
            </a:r>
            <a:r>
              <a:rPr lang="cs-CZ" dirty="0" err="1"/>
              <a:t>Itself</a:t>
            </a:r>
            <a:endParaRPr lang="cs-CZ" dirty="0"/>
          </a:p>
          <a:p>
            <a:pPr lvl="1">
              <a:buFont typeface="Wingdings" panose="05000000000000000000" pitchFamily="2" charset="2"/>
              <a:buChar char="ü"/>
            </a:pPr>
            <a:r>
              <a:rPr lang="cs-CZ" dirty="0"/>
              <a:t>Lev </a:t>
            </a:r>
            <a:r>
              <a:rPr lang="cs-CZ" dirty="0" err="1"/>
              <a:t>Manovich</a:t>
            </a:r>
            <a:r>
              <a:rPr lang="cs-CZ" dirty="0"/>
              <a:t>: </a:t>
            </a:r>
            <a:r>
              <a:rPr lang="cs-CZ" dirty="0" err="1"/>
              <a:t>Avant</a:t>
            </a:r>
            <a:r>
              <a:rPr lang="cs-CZ" dirty="0"/>
              <a:t>-garde as Software</a:t>
            </a:r>
          </a:p>
          <a:p>
            <a:pPr lvl="1">
              <a:buFont typeface="Wingdings" panose="05000000000000000000" pitchFamily="2" charset="2"/>
              <a:buChar char="ü"/>
            </a:pPr>
            <a:r>
              <a:rPr lang="cs-CZ" dirty="0"/>
              <a:t>Lev </a:t>
            </a:r>
            <a:r>
              <a:rPr lang="cs-CZ" dirty="0" err="1"/>
              <a:t>Manovich</a:t>
            </a:r>
            <a:r>
              <a:rPr lang="cs-CZ" dirty="0"/>
              <a:t>: New Media: </a:t>
            </a:r>
            <a:r>
              <a:rPr lang="cs-CZ" dirty="0" err="1"/>
              <a:t>From</a:t>
            </a:r>
            <a:r>
              <a:rPr lang="cs-CZ" dirty="0"/>
              <a:t> </a:t>
            </a:r>
            <a:r>
              <a:rPr lang="cs-CZ" dirty="0" err="1"/>
              <a:t>Borges</a:t>
            </a:r>
            <a:r>
              <a:rPr lang="cs-CZ" dirty="0"/>
              <a:t> to HTML. In.: WARDRIP-FRUIN, N. a kol. (</a:t>
            </a:r>
            <a:r>
              <a:rPr lang="cs-CZ" dirty="0" err="1"/>
              <a:t>eds</a:t>
            </a:r>
            <a:r>
              <a:rPr lang="cs-CZ" dirty="0"/>
              <a:t>.): </a:t>
            </a:r>
            <a:r>
              <a:rPr lang="cs-CZ" dirty="0" err="1"/>
              <a:t>The</a:t>
            </a:r>
            <a:r>
              <a:rPr lang="cs-CZ" dirty="0"/>
              <a:t> New Media </a:t>
            </a:r>
            <a:r>
              <a:rPr lang="cs-CZ" dirty="0" err="1"/>
              <a:t>Reader</a:t>
            </a:r>
            <a:r>
              <a:rPr lang="cs-CZ" dirty="0"/>
              <a:t>. Cambridge: MIT </a:t>
            </a:r>
            <a:r>
              <a:rPr lang="cs-CZ" dirty="0" err="1"/>
              <a:t>Press</a:t>
            </a:r>
            <a:r>
              <a:rPr lang="cs-CZ" dirty="0"/>
              <a:t>, 2003, s. 13</a:t>
            </a:r>
            <a:r>
              <a:rPr lang="cs-CZ" sz="3200" dirty="0"/>
              <a:t>–</a:t>
            </a:r>
            <a:r>
              <a:rPr lang="cs-CZ" dirty="0"/>
              <a:t>25..</a:t>
            </a:r>
            <a:endParaRPr lang="cs-CZ" sz="3200" dirty="0"/>
          </a:p>
          <a:p>
            <a:pPr lvl="1">
              <a:buFont typeface="Wingdings" panose="05000000000000000000" pitchFamily="2" charset="2"/>
              <a:buChar char="ü"/>
            </a:pPr>
            <a:r>
              <a:rPr lang="cs-CZ" dirty="0"/>
              <a:t>Friedrich </a:t>
            </a:r>
            <a:r>
              <a:rPr lang="cs-CZ" dirty="0" err="1"/>
              <a:t>Nake</a:t>
            </a:r>
            <a:r>
              <a:rPr lang="cs-CZ" dirty="0"/>
              <a:t>: </a:t>
            </a:r>
            <a:r>
              <a:rPr lang="cs-CZ" dirty="0" err="1"/>
              <a:t>Construction</a:t>
            </a:r>
            <a:r>
              <a:rPr lang="cs-CZ" dirty="0"/>
              <a:t> and </a:t>
            </a:r>
            <a:r>
              <a:rPr lang="cs-CZ" dirty="0" err="1"/>
              <a:t>Intuition</a:t>
            </a:r>
            <a:r>
              <a:rPr lang="cs-CZ" dirty="0"/>
              <a:t>: </a:t>
            </a:r>
            <a:r>
              <a:rPr lang="cs-CZ" dirty="0" err="1"/>
              <a:t>Creativity</a:t>
            </a:r>
            <a:r>
              <a:rPr lang="cs-CZ" dirty="0"/>
              <a:t> in Early </a:t>
            </a:r>
            <a:r>
              <a:rPr lang="cs-CZ" dirty="0" err="1"/>
              <a:t>Computer</a:t>
            </a:r>
            <a:r>
              <a:rPr lang="cs-CZ" dirty="0"/>
              <a:t> Art</a:t>
            </a:r>
          </a:p>
          <a:p>
            <a:pPr lvl="1">
              <a:buFont typeface="Wingdings" panose="05000000000000000000" pitchFamily="2" charset="2"/>
              <a:buChar char="ü"/>
            </a:pPr>
            <a:r>
              <a:rPr lang="cs-CZ" dirty="0"/>
              <a:t>Sylvia Martin: Video Art. </a:t>
            </a:r>
            <a:r>
              <a:rPr lang="cs-CZ" dirty="0" err="1"/>
              <a:t>Taschen</a:t>
            </a:r>
            <a:r>
              <a:rPr lang="cs-CZ" dirty="0"/>
              <a:t>, 1992, s. 6–25.</a:t>
            </a:r>
          </a:p>
          <a:p>
            <a:pPr lvl="1">
              <a:buFont typeface="Wingdings" panose="05000000000000000000" pitchFamily="2" charset="2"/>
              <a:buChar char="ü"/>
            </a:pPr>
            <a:r>
              <a:rPr lang="cs-CZ" dirty="0"/>
              <a:t>New Media Art (</a:t>
            </a:r>
            <a:r>
              <a:rPr lang="cs-CZ" dirty="0" err="1"/>
              <a:t>Wikipedia</a:t>
            </a:r>
            <a:r>
              <a:rPr lang="cs-CZ" dirty="0"/>
              <a:t>): </a:t>
            </a:r>
            <a:r>
              <a:rPr lang="cs-CZ" u="sng" dirty="0">
                <a:hlinkClick r:id="rId2"/>
              </a:rPr>
              <a:t>https://en.wikipedia.org/wiki/New_media_art</a:t>
            </a:r>
            <a:endParaRPr lang="cs-CZ" dirty="0"/>
          </a:p>
          <a:p>
            <a:pPr marL="457200" lvl="1" indent="0">
              <a:buNone/>
            </a:pPr>
            <a:endParaRPr lang="cs-CZ" dirty="0">
              <a:latin typeface="Arial Black" panose="020B0A04020102020204" pitchFamily="34" charset="0"/>
            </a:endParaRPr>
          </a:p>
          <a:p>
            <a:pPr marL="457200" lvl="1" indent="0">
              <a:buNone/>
            </a:pPr>
            <a:r>
              <a:rPr lang="cs-CZ" dirty="0">
                <a:latin typeface="Arial Black" panose="020B0A04020102020204" pitchFamily="34" charset="0"/>
              </a:rPr>
              <a:t>Rozsah: </a:t>
            </a:r>
            <a:r>
              <a:rPr lang="cs-CZ" dirty="0">
                <a:latin typeface="Arial" panose="020B0604020202020204" pitchFamily="34" charset="0"/>
                <a:cs typeface="Arial" panose="020B0604020202020204" pitchFamily="34" charset="0"/>
              </a:rPr>
              <a:t>1 800 znaků na jeden text, 6 textů v jediném dokumentu, místo odevzdání: odevzdávárna předmětu v IS MU (</a:t>
            </a:r>
            <a:r>
              <a:rPr lang="cs-CZ" dirty="0">
                <a:highlight>
                  <a:srgbClr val="FFFF00"/>
                </a:highlight>
                <a:latin typeface="Arial" panose="020B0604020202020204" pitchFamily="34" charset="0"/>
                <a:cs typeface="Arial" panose="020B0604020202020204" pitchFamily="34" charset="0"/>
              </a:rPr>
              <a:t>pozor, studenti, kteří absolvují kurz IM124, vkládají texty do předmětu IM124cv</a:t>
            </a:r>
            <a:r>
              <a:rPr lang="cs-CZ" dirty="0">
                <a:latin typeface="Arial" panose="020B0604020202020204" pitchFamily="34" charset="0"/>
                <a:cs typeface="Arial" panose="020B0604020202020204" pitchFamily="34" charset="0"/>
              </a:rPr>
              <a:t>), </a:t>
            </a:r>
            <a:r>
              <a:rPr lang="cs-CZ" b="1" dirty="0" err="1">
                <a:latin typeface="Arial" panose="020B0604020202020204" pitchFamily="34" charset="0"/>
                <a:cs typeface="Arial" panose="020B0604020202020204" pitchFamily="34" charset="0"/>
              </a:rPr>
              <a:t>deadline</a:t>
            </a:r>
            <a:r>
              <a:rPr lang="cs-CZ" b="1" dirty="0">
                <a:latin typeface="Arial" panose="020B0604020202020204" pitchFamily="34" charset="0"/>
                <a:cs typeface="Arial" panose="020B0604020202020204" pitchFamily="34" charset="0"/>
              </a:rPr>
              <a:t> 15. 12. 2019.</a:t>
            </a:r>
          </a:p>
          <a:p>
            <a:endParaRPr lang="cs-CZ" dirty="0">
              <a:latin typeface="Arial Black" panose="020B0A04020102020204" pitchFamily="34" charset="0"/>
            </a:endParaRPr>
          </a:p>
        </p:txBody>
      </p:sp>
    </p:spTree>
    <p:extLst>
      <p:ext uri="{BB962C8B-B14F-4D97-AF65-F5344CB8AC3E}">
        <p14:creationId xmlns:p14="http://schemas.microsoft.com/office/powerpoint/2010/main" val="2748929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a:bodyPr>
          <a:lstStyle/>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Co je to umění nových médií?</a:t>
            </a:r>
          </a:p>
          <a:p>
            <a:pPr marL="457200" lvl="1" indent="0">
              <a:buNone/>
            </a:pPr>
            <a:r>
              <a:rPr lang="cs-CZ" dirty="0">
                <a:latin typeface="Arial Black" panose="020B0A04020102020204" pitchFamily="34" charset="0"/>
                <a:cs typeface="Arial" panose="020B0604020202020204" pitchFamily="34" charset="0"/>
              </a:rPr>
              <a:t>Dotazník </a:t>
            </a:r>
            <a:r>
              <a:rPr lang="cs-CZ" dirty="0">
                <a:latin typeface="Arial Black" panose="020B0A04020102020204" pitchFamily="34" charset="0"/>
                <a:cs typeface="Arial" panose="020B0604020202020204" pitchFamily="34" charset="0"/>
                <a:sym typeface="Wingdings" panose="05000000000000000000" pitchFamily="2" charset="2"/>
              </a:rPr>
              <a:t></a:t>
            </a:r>
          </a:p>
          <a:p>
            <a:pPr marL="457200" lvl="1" indent="0">
              <a:buNone/>
            </a:pPr>
            <a:r>
              <a:rPr lang="cs-CZ" dirty="0">
                <a:latin typeface="Arial Black" panose="020B0A04020102020204" pitchFamily="34" charset="0"/>
                <a:cs typeface="Arial" panose="020B0604020202020204" pitchFamily="34" charset="0"/>
                <a:sym typeface="Wingdings" panose="05000000000000000000" pitchFamily="2" charset="2"/>
              </a:rPr>
              <a:t>Nápověda</a:t>
            </a:r>
          </a:p>
          <a:p>
            <a:pPr marL="457200" lvl="1" indent="0">
              <a:buNone/>
            </a:pPr>
            <a:r>
              <a:rPr lang="cs-CZ" dirty="0" err="1">
                <a:latin typeface="Arial" panose="020B0604020202020204" pitchFamily="34" charset="0"/>
                <a:cs typeface="Arial" panose="020B0604020202020204" pitchFamily="34" charset="0"/>
                <a:sym typeface="Wingdings" panose="05000000000000000000" pitchFamily="2" charset="2"/>
              </a:rPr>
              <a:t>Ars</a:t>
            </a:r>
            <a:r>
              <a:rPr lang="cs-CZ" dirty="0">
                <a:latin typeface="Arial" panose="020B0604020202020204" pitchFamily="34" charset="0"/>
                <a:cs typeface="Arial" panose="020B0604020202020204" pitchFamily="34" charset="0"/>
                <a:sym typeface="Wingdings" panose="05000000000000000000" pitchFamily="2" charset="2"/>
              </a:rPr>
              <a:t> </a:t>
            </a:r>
            <a:r>
              <a:rPr lang="cs-CZ" dirty="0" err="1">
                <a:latin typeface="Arial" panose="020B0604020202020204" pitchFamily="34" charset="0"/>
                <a:cs typeface="Arial" panose="020B0604020202020204" pitchFamily="34" charset="0"/>
                <a:sym typeface="Wingdings" panose="05000000000000000000" pitchFamily="2" charset="2"/>
              </a:rPr>
              <a:t>Electronica</a:t>
            </a:r>
            <a:r>
              <a:rPr lang="cs-CZ" dirty="0">
                <a:latin typeface="Arial" panose="020B0604020202020204" pitchFamily="34" charset="0"/>
                <a:cs typeface="Arial" panose="020B0604020202020204" pitchFamily="34" charset="0"/>
                <a:sym typeface="Wingdings" panose="05000000000000000000" pitchFamily="2" charset="2"/>
              </a:rPr>
              <a:t> 2019</a:t>
            </a:r>
          </a:p>
          <a:p>
            <a:pPr marL="457200" lvl="1" indent="0">
              <a:buNone/>
            </a:pPr>
            <a:r>
              <a:rPr lang="cs-CZ" u="sng" dirty="0">
                <a:hlinkClick r:id="rId2"/>
              </a:rPr>
              <a:t>https://www.youtube.com/watch?v=bKj6j1gYYGI&amp;list=PLKrmQr-thTw4JXY9FIOdEwq81GH_njIx9</a:t>
            </a:r>
            <a:endParaRPr lang="cs-CZ" dirty="0"/>
          </a:p>
          <a:p>
            <a:pPr marL="457200" lvl="1" indent="0">
              <a:buNone/>
            </a:pPr>
            <a:r>
              <a:rPr lang="cs-CZ" dirty="0" err="1">
                <a:latin typeface="Arial" panose="020B0604020202020204" pitchFamily="34" charset="0"/>
                <a:cs typeface="Arial" panose="020B0604020202020204" pitchFamily="34" charset="0"/>
                <a:sym typeface="Wingdings" panose="05000000000000000000" pitchFamily="2" charset="2"/>
              </a:rPr>
              <a:t>CyberArts</a:t>
            </a:r>
            <a:r>
              <a:rPr lang="cs-CZ" dirty="0">
                <a:latin typeface="Arial" panose="020B0604020202020204" pitchFamily="34" charset="0"/>
                <a:cs typeface="Arial" panose="020B0604020202020204" pitchFamily="34" charset="0"/>
                <a:sym typeface="Wingdings" panose="05000000000000000000" pitchFamily="2" charset="2"/>
              </a:rPr>
              <a:t> 2019</a:t>
            </a:r>
          </a:p>
          <a:p>
            <a:pPr marL="457200" lvl="1" indent="0">
              <a:buNone/>
            </a:pPr>
            <a:r>
              <a:rPr lang="cs-CZ" dirty="0">
                <a:hlinkClick r:id="rId3"/>
              </a:rPr>
              <a:t>https://www.youtube.com/watch?v=67-xOkkvjwc&amp;list=PLKrmQr-thTw4JXY9FIOdEwq81GH_njIx9&amp;index=2</a:t>
            </a:r>
            <a:endParaRPr lang="cs-CZ" dirty="0"/>
          </a:p>
          <a:p>
            <a:pPr marL="457200" lvl="1" indent="0">
              <a:buNone/>
            </a:pPr>
            <a:r>
              <a:rPr lang="cs-CZ" dirty="0">
                <a:latin typeface="Arial" panose="020B0604020202020204" pitchFamily="34" charset="0"/>
                <a:cs typeface="Arial" panose="020B0604020202020204" pitchFamily="34" charset="0"/>
                <a:sym typeface="Wingdings" panose="05000000000000000000" pitchFamily="2" charset="2"/>
              </a:rPr>
              <a:t>Tematická výstava: </a:t>
            </a:r>
            <a:r>
              <a:rPr lang="cs-CZ" dirty="0" err="1">
                <a:latin typeface="Arial" panose="020B0604020202020204" pitchFamily="34" charset="0"/>
                <a:cs typeface="Arial" panose="020B0604020202020204" pitchFamily="34" charset="0"/>
              </a:rPr>
              <a:t>Human</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Limitations</a:t>
            </a:r>
            <a:r>
              <a:rPr lang="cs-CZ" dirty="0">
                <a:latin typeface="Arial" panose="020B0604020202020204" pitchFamily="34" charset="0"/>
                <a:cs typeface="Arial" panose="020B0604020202020204" pitchFamily="34" charset="0"/>
              </a:rPr>
              <a:t> – Limited Humanity </a:t>
            </a:r>
            <a:r>
              <a:rPr lang="cs-CZ" u="sng" dirty="0">
                <a:hlinkClick r:id="rId4"/>
              </a:rPr>
              <a:t>https://www.youtube.com/watch?v=OTtlxO3aDX0</a:t>
            </a:r>
            <a:endParaRPr lang="cs-CZ" dirty="0"/>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endParaRPr>
          </a:p>
          <a:p>
            <a:endParaRPr lang="cs-CZ" dirty="0">
              <a:latin typeface="Arial Black" panose="020B0A04020102020204" pitchFamily="34" charset="0"/>
            </a:endParaRPr>
          </a:p>
        </p:txBody>
      </p:sp>
    </p:spTree>
    <p:extLst>
      <p:ext uri="{BB962C8B-B14F-4D97-AF65-F5344CB8AC3E}">
        <p14:creationId xmlns:p14="http://schemas.microsoft.com/office/powerpoint/2010/main" val="385864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a:bodyPr>
          <a:lstStyle/>
          <a:p>
            <a:pPr marL="0" indent="0">
              <a:buNone/>
            </a:pPr>
            <a:r>
              <a:rPr lang="cs-CZ" sz="9600" dirty="0">
                <a:latin typeface="Arial Black" panose="020B0A04020102020204" pitchFamily="34" charset="0"/>
                <a:cs typeface="Arial" panose="020B0604020202020204" pitchFamily="34" charset="0"/>
              </a:rPr>
              <a:t>Co je umění nových médií?</a:t>
            </a:r>
          </a:p>
          <a:p>
            <a:pPr marL="0" indent="0">
              <a:buNone/>
            </a:pPr>
            <a:endParaRPr lang="cs-CZ" dirty="0">
              <a:latin typeface="Arial Black" panose="020B0A04020102020204" pitchFamily="34" charset="0"/>
              <a:cs typeface="Arial" panose="020B0604020202020204" pitchFamily="34" charset="0"/>
            </a:endParaRP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endParaRPr>
          </a:p>
          <a:p>
            <a:endParaRPr lang="cs-CZ" dirty="0">
              <a:latin typeface="Arial Black" panose="020B0A04020102020204" pitchFamily="34" charset="0"/>
            </a:endParaRPr>
          </a:p>
        </p:txBody>
      </p:sp>
    </p:spTree>
    <p:extLst>
      <p:ext uri="{BB962C8B-B14F-4D97-AF65-F5344CB8AC3E}">
        <p14:creationId xmlns:p14="http://schemas.microsoft.com/office/powerpoint/2010/main" val="3421161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a:bodyPr>
          <a:lstStyle/>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Co je umění nových médií?</a:t>
            </a:r>
          </a:p>
          <a:p>
            <a:pPr marL="0" indent="0">
              <a:buNone/>
            </a:pPr>
            <a:endParaRPr lang="cs-CZ" dirty="0">
              <a:latin typeface="Arial Black" panose="020B0A04020102020204" pitchFamily="34" charset="0"/>
              <a:cs typeface="Arial" panose="020B0604020202020204" pitchFamily="34" charset="0"/>
            </a:endParaRPr>
          </a:p>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Proč je obtížné je definovat?</a:t>
            </a:r>
          </a:p>
          <a:p>
            <a:pPr lvl="1">
              <a:buFont typeface="Wingdings" panose="05000000000000000000" pitchFamily="2" charset="2"/>
              <a:buChar char="ü"/>
            </a:pPr>
            <a:r>
              <a:rPr lang="cs-CZ" dirty="0">
                <a:latin typeface="Arial Black" panose="020B0A04020102020204" pitchFamily="34" charset="0"/>
                <a:cs typeface="Arial" panose="020B0604020202020204" pitchFamily="34" charset="0"/>
              </a:rPr>
              <a:t>Neukončený proces integrace do světa umění…</a:t>
            </a:r>
          </a:p>
          <a:p>
            <a:pPr lvl="1">
              <a:buFont typeface="Wingdings" panose="05000000000000000000" pitchFamily="2" charset="2"/>
              <a:buChar char="ü"/>
            </a:pPr>
            <a:r>
              <a:rPr lang="cs-CZ" dirty="0">
                <a:latin typeface="Arial Black" panose="020B0A04020102020204" pitchFamily="34" charset="0"/>
                <a:cs typeface="Arial" panose="020B0604020202020204" pitchFamily="34" charset="0"/>
              </a:rPr>
              <a:t>Obtížná definice uměleckých druhů a žánrů obecně…</a:t>
            </a:r>
          </a:p>
          <a:p>
            <a:pPr lvl="1">
              <a:buFont typeface="Wingdings" panose="05000000000000000000" pitchFamily="2" charset="2"/>
              <a:buChar char="ü"/>
            </a:pPr>
            <a:r>
              <a:rPr lang="cs-CZ" dirty="0">
                <a:latin typeface="Arial Black" panose="020B0A04020102020204" pitchFamily="34" charset="0"/>
                <a:cs typeface="Arial" panose="020B0604020202020204" pitchFamily="34" charset="0"/>
              </a:rPr>
              <a:t>Všudypřítomnost nových médií.</a:t>
            </a:r>
          </a:p>
          <a:p>
            <a:pPr lvl="1">
              <a:buFont typeface="Wingdings" panose="05000000000000000000" pitchFamily="2" charset="2"/>
              <a:buChar char="ü"/>
            </a:pPr>
            <a:r>
              <a:rPr lang="cs-CZ" dirty="0">
                <a:latin typeface="Arial Black" panose="020B0A04020102020204" pitchFamily="34" charset="0"/>
                <a:cs typeface="Arial" panose="020B0604020202020204" pitchFamily="34" charset="0"/>
              </a:rPr>
              <a:t>Definice na základě užitého média.</a:t>
            </a:r>
          </a:p>
          <a:p>
            <a:pPr lvl="1">
              <a:buFont typeface="Wingdings" panose="05000000000000000000" pitchFamily="2" charset="2"/>
              <a:buChar char="ü"/>
            </a:pPr>
            <a:endParaRPr lang="cs-CZ" dirty="0">
              <a:latin typeface="Arial Black" panose="020B0A04020102020204" pitchFamily="34" charset="0"/>
              <a:cs typeface="Arial" panose="020B0604020202020204" pitchFamily="34" charset="0"/>
            </a:endParaRPr>
          </a:p>
          <a:p>
            <a:pPr lvl="1">
              <a:buFont typeface="Wingdings" panose="05000000000000000000" pitchFamily="2" charset="2"/>
              <a:buChar char="ü"/>
            </a:pPr>
            <a:r>
              <a:rPr lang="cs-CZ" dirty="0">
                <a:latin typeface="Arial Black" panose="020B0A04020102020204" pitchFamily="34" charset="0"/>
                <a:cs typeface="Arial" panose="020B0604020202020204" pitchFamily="34" charset="0"/>
              </a:rPr>
              <a:t>Přidružená témata: archivace, kurátorství nových médií</a:t>
            </a:r>
          </a:p>
          <a:p>
            <a:pPr lvl="1">
              <a:buFont typeface="Wingdings" panose="05000000000000000000" pitchFamily="2" charset="2"/>
              <a:buChar char="ü"/>
            </a:pPr>
            <a:endParaRPr lang="cs-CZ" dirty="0">
              <a:latin typeface="Arial Black" panose="020B0A04020102020204" pitchFamily="34" charset="0"/>
              <a:cs typeface="Arial" panose="020B0604020202020204" pitchFamily="34" charset="0"/>
            </a:endParaRP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endParaRPr>
          </a:p>
          <a:p>
            <a:endParaRPr lang="cs-CZ" dirty="0">
              <a:latin typeface="Arial Black" panose="020B0A04020102020204" pitchFamily="34" charset="0"/>
            </a:endParaRPr>
          </a:p>
        </p:txBody>
      </p:sp>
    </p:spTree>
    <p:extLst>
      <p:ext uri="{BB962C8B-B14F-4D97-AF65-F5344CB8AC3E}">
        <p14:creationId xmlns:p14="http://schemas.microsoft.com/office/powerpoint/2010/main" val="3268324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a:bodyPr>
          <a:lstStyle/>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Co je to umění nových médií?</a:t>
            </a:r>
          </a:p>
          <a:p>
            <a:pPr marL="0" indent="0">
              <a:buNone/>
            </a:pPr>
            <a:endParaRPr lang="cs-CZ" dirty="0">
              <a:latin typeface="Arial Black" panose="020B0A04020102020204" pitchFamily="34" charset="0"/>
              <a:cs typeface="Arial" panose="020B0604020202020204" pitchFamily="34" charset="0"/>
            </a:endParaRPr>
          </a:p>
          <a:p>
            <a:pPr marL="457200" lvl="1" indent="0">
              <a:buNone/>
            </a:pPr>
            <a:r>
              <a:rPr lang="cs-CZ" dirty="0">
                <a:latin typeface="Arial Black" panose="020B0A04020102020204" pitchFamily="34" charset="0"/>
                <a:cs typeface="Arial" panose="020B0604020202020204" pitchFamily="34" charset="0"/>
                <a:sym typeface="Wingdings" panose="05000000000000000000" pitchFamily="2" charset="2"/>
              </a:rPr>
              <a:t>Nové mediální umění je obvykle definováno jako druh, který zahrnuje umělecká díla vytvořená pomocí nových mediálních technologií, včetně digitálního umění, počítačové grafiky, počítačové animace, virtuálního umění, internetového umění, interaktivního umění, videoher, počítačové robotiky, 3D tisku a umění jako biotechnologie. </a:t>
            </a: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r>
              <a:rPr lang="cs-CZ" dirty="0">
                <a:latin typeface="Arial Black" panose="020B0A04020102020204" pitchFamily="34" charset="0"/>
                <a:cs typeface="Arial" panose="020B0604020202020204" pitchFamily="34" charset="0"/>
                <a:sym typeface="Wingdings" panose="05000000000000000000" pitchFamily="2" charset="2"/>
              </a:rPr>
              <a:t>Charakteristické rysy: interaktivita a kreativní participace.</a:t>
            </a: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endParaRPr>
          </a:p>
          <a:p>
            <a:endParaRPr lang="cs-CZ" dirty="0">
              <a:latin typeface="Arial Black" panose="020B0A04020102020204" pitchFamily="34" charset="0"/>
            </a:endParaRPr>
          </a:p>
        </p:txBody>
      </p:sp>
    </p:spTree>
    <p:extLst>
      <p:ext uri="{BB962C8B-B14F-4D97-AF65-F5344CB8AC3E}">
        <p14:creationId xmlns:p14="http://schemas.microsoft.com/office/powerpoint/2010/main" val="2120203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a:xfrm>
            <a:off x="838200" y="1843732"/>
            <a:ext cx="10515600" cy="4351338"/>
          </a:xfrm>
        </p:spPr>
        <p:txBody>
          <a:bodyPr>
            <a:normAutofit/>
          </a:bodyPr>
          <a:lstStyle/>
          <a:p>
            <a:pPr>
              <a:buFont typeface="Wingdings" panose="05000000000000000000" pitchFamily="2" charset="2"/>
              <a:buChar char="ü"/>
            </a:pPr>
            <a:r>
              <a:rPr lang="cs-CZ" u="sng" dirty="0">
                <a:latin typeface="Arial Black" panose="020B0A04020102020204" pitchFamily="34" charset="0"/>
                <a:cs typeface="Arial" panose="020B0604020202020204" pitchFamily="34" charset="0"/>
              </a:rPr>
              <a:t>Příklady</a:t>
            </a:r>
          </a:p>
          <a:p>
            <a:pPr lvl="1">
              <a:buFont typeface="Wingdings" panose="05000000000000000000" pitchFamily="2" charset="2"/>
              <a:buChar char="ü"/>
            </a:pPr>
            <a:r>
              <a:rPr lang="cs-CZ" dirty="0" err="1">
                <a:latin typeface="Arial Black" panose="020B0A04020102020204" pitchFamily="34" charset="0"/>
                <a:cs typeface="Arial" panose="020B0604020202020204" pitchFamily="34" charset="0"/>
                <a:sym typeface="Wingdings" panose="05000000000000000000" pitchFamily="2" charset="2"/>
              </a:rPr>
              <a:t>The</a:t>
            </a:r>
            <a:r>
              <a:rPr lang="cs-CZ" dirty="0">
                <a:latin typeface="Arial Black" panose="020B0A04020102020204" pitchFamily="34" charset="0"/>
                <a:cs typeface="Arial" panose="020B0604020202020204" pitchFamily="34" charset="0"/>
                <a:sym typeface="Wingdings" panose="05000000000000000000" pitchFamily="2" charset="2"/>
              </a:rPr>
              <a:t> Inheritance, 2015 </a:t>
            </a:r>
            <a:r>
              <a:rPr lang="cs-CZ" b="1" dirty="0">
                <a:latin typeface="Arial" panose="020B0604020202020204" pitchFamily="34" charset="0"/>
                <a:cs typeface="Arial" panose="020B0604020202020204" pitchFamily="34" charset="0"/>
                <a:sym typeface="Wingdings" panose="05000000000000000000" pitchFamily="2" charset="2"/>
              </a:rPr>
              <a:t>(performance, </a:t>
            </a:r>
            <a:r>
              <a:rPr lang="en-GB" b="1" dirty="0">
                <a:latin typeface="Arial" panose="020B0604020202020204" pitchFamily="34" charset="0"/>
                <a:cs typeface="Arial" panose="020B0604020202020204" pitchFamily="34" charset="0"/>
                <a:sym typeface="Wingdings" panose="05000000000000000000" pitchFamily="2" charset="2"/>
              </a:rPr>
              <a:t>motion capture </a:t>
            </a:r>
            <a:r>
              <a:rPr lang="cs-CZ" b="1" dirty="0">
                <a:latin typeface="Arial" panose="020B0604020202020204" pitchFamily="34" charset="0"/>
                <a:cs typeface="Arial" panose="020B0604020202020204" pitchFamily="34" charset="0"/>
                <a:sym typeface="Wingdings" panose="05000000000000000000" pitchFamily="2" charset="2"/>
              </a:rPr>
              <a:t>technology): </a:t>
            </a:r>
            <a:r>
              <a:rPr lang="cs-CZ" u="sng" dirty="0">
                <a:hlinkClick r:id="rId2"/>
              </a:rPr>
              <a:t>https://www.youtube.com/watch?v=AIehsaH_rYk</a:t>
            </a:r>
            <a:endParaRPr lang="cs-CZ" u="sng" dirty="0"/>
          </a:p>
          <a:p>
            <a:pPr lvl="1">
              <a:buFont typeface="Wingdings" panose="05000000000000000000" pitchFamily="2" charset="2"/>
              <a:buChar char="ü"/>
            </a:pPr>
            <a:r>
              <a:rPr lang="cs-CZ" dirty="0" err="1">
                <a:latin typeface="Arial Black" panose="020B0A04020102020204" pitchFamily="34" charset="0"/>
                <a:cs typeface="Arial" panose="020B0604020202020204" pitchFamily="34" charset="0"/>
              </a:rPr>
              <a:t>Synthetic</a:t>
            </a:r>
            <a:r>
              <a:rPr lang="cs-CZ" dirty="0">
                <a:latin typeface="Arial Black" panose="020B0A04020102020204" pitchFamily="34" charset="0"/>
                <a:cs typeface="Arial" panose="020B0604020202020204" pitchFamily="34" charset="0"/>
              </a:rPr>
              <a:t> </a:t>
            </a:r>
            <a:r>
              <a:rPr lang="cs-CZ" dirty="0" err="1">
                <a:latin typeface="Arial Black" panose="020B0A04020102020204" pitchFamily="34" charset="0"/>
                <a:cs typeface="Arial" panose="020B0604020202020204" pitchFamily="34" charset="0"/>
              </a:rPr>
              <a:t>Seduction</a:t>
            </a:r>
            <a:r>
              <a:rPr lang="cs-CZ" dirty="0">
                <a:latin typeface="Arial Black" panose="020B0A04020102020204" pitchFamily="34" charset="0"/>
                <a:cs typeface="Arial" panose="020B0604020202020204" pitchFamily="34" charset="0"/>
              </a:rPr>
              <a:t>, 2013 </a:t>
            </a:r>
            <a:r>
              <a:rPr lang="cs-CZ" b="1" dirty="0">
                <a:latin typeface="Arial" panose="020B0604020202020204" pitchFamily="34" charset="0"/>
                <a:cs typeface="Arial" panose="020B0604020202020204" pitchFamily="34" charset="0"/>
              </a:rPr>
              <a:t>(</a:t>
            </a:r>
            <a:r>
              <a:rPr lang="en-GB" b="1" dirty="0">
                <a:latin typeface="Arial" panose="020B0604020202020204" pitchFamily="34" charset="0"/>
                <a:cs typeface="Arial" panose="020B0604020202020204" pitchFamily="34" charset="0"/>
              </a:rPr>
              <a:t>installation</a:t>
            </a:r>
            <a:r>
              <a:rPr lang="cs-CZ" b="1" dirty="0">
                <a:latin typeface="Arial" panose="020B0604020202020204" pitchFamily="34" charset="0"/>
                <a:cs typeface="Arial" panose="020B0604020202020204" pitchFamily="34" charset="0"/>
              </a:rPr>
              <a:t>): </a:t>
            </a:r>
            <a:r>
              <a:rPr lang="cs-CZ" dirty="0">
                <a:hlinkClick r:id="rId3"/>
              </a:rPr>
              <a:t>http://artasiapacific.com/Magazine/WebExclusives/SyntheticSeductionShihChiehHuang</a:t>
            </a:r>
            <a:endParaRPr lang="cs-CZ" dirty="0"/>
          </a:p>
          <a:p>
            <a:pPr lvl="1">
              <a:buFont typeface="Wingdings" panose="05000000000000000000" pitchFamily="2" charset="2"/>
              <a:buChar char="ü"/>
            </a:pPr>
            <a:r>
              <a:rPr lang="en-US" dirty="0">
                <a:latin typeface="Arial Black" panose="020B0A04020102020204" pitchFamily="34" charset="0"/>
                <a:cs typeface="Arial" panose="020B0604020202020204" pitchFamily="34" charset="0"/>
              </a:rPr>
              <a:t>Maurice </a:t>
            </a:r>
            <a:r>
              <a:rPr lang="en-US" dirty="0" err="1">
                <a:latin typeface="Arial Black" panose="020B0A04020102020204" pitchFamily="34" charset="0"/>
                <a:cs typeface="Arial" panose="020B0604020202020204" pitchFamily="34" charset="0"/>
              </a:rPr>
              <a:t>Benayoun</a:t>
            </a:r>
            <a:r>
              <a:rPr lang="cs-CZ" dirty="0">
                <a:latin typeface="Arial Black" panose="020B0A04020102020204" pitchFamily="34" charset="0"/>
                <a:cs typeface="Arial" panose="020B0604020202020204" pitchFamily="34" charset="0"/>
              </a:rPr>
              <a:t>: </a:t>
            </a:r>
            <a:r>
              <a:rPr lang="en-US" dirty="0">
                <a:latin typeface="Arial Black" panose="020B0A04020102020204" pitchFamily="34" charset="0"/>
                <a:cs typeface="Arial" panose="020B0604020202020204" pitchFamily="34" charset="0"/>
              </a:rPr>
              <a:t>World Skin</a:t>
            </a:r>
            <a:r>
              <a:rPr lang="cs-CZ" dirty="0">
                <a:latin typeface="Arial Black" panose="020B0A04020102020204" pitchFamily="34" charset="0"/>
                <a:cs typeface="Arial" panose="020B0604020202020204" pitchFamily="34" charset="0"/>
              </a:rPr>
              <a:t>, 1997 </a:t>
            </a:r>
            <a:r>
              <a:rPr lang="cs-CZ" b="1" dirty="0">
                <a:latin typeface="Arial" panose="020B0604020202020204" pitchFamily="34" charset="0"/>
                <a:cs typeface="Arial" panose="020B0604020202020204" pitchFamily="34" charset="0"/>
              </a:rPr>
              <a:t>(</a:t>
            </a:r>
            <a:r>
              <a:rPr lang="en-GB" b="1" dirty="0">
                <a:latin typeface="Arial" panose="020B0604020202020204" pitchFamily="34" charset="0"/>
                <a:cs typeface="Arial" panose="020B0604020202020204" pitchFamily="34" charset="0"/>
              </a:rPr>
              <a:t>cave installation</a:t>
            </a:r>
            <a:r>
              <a:rPr lang="cs-CZ" b="1" dirty="0">
                <a:latin typeface="Arial" panose="020B0604020202020204" pitchFamily="34" charset="0"/>
                <a:cs typeface="Arial" panose="020B0604020202020204" pitchFamily="34" charset="0"/>
              </a:rPr>
              <a:t>): </a:t>
            </a:r>
            <a:r>
              <a:rPr lang="cs-CZ" dirty="0">
                <a:hlinkClick r:id="rId4"/>
              </a:rPr>
              <a:t>https://www.youtube.com/watch?v=I6NRSD7fBTw</a:t>
            </a:r>
            <a:endParaRPr lang="cs-CZ" dirty="0"/>
          </a:p>
          <a:p>
            <a:pPr lvl="1">
              <a:buFont typeface="Wingdings" panose="05000000000000000000" pitchFamily="2" charset="2"/>
              <a:buChar char="ü"/>
            </a:pPr>
            <a:r>
              <a:rPr lang="de-DE" dirty="0">
                <a:latin typeface="Arial Black" panose="020B0A04020102020204" pitchFamily="34" charset="0"/>
                <a:cs typeface="Arial" panose="020B0604020202020204" pitchFamily="34" charset="0"/>
              </a:rPr>
              <a:t>Kurt </a:t>
            </a:r>
            <a:r>
              <a:rPr lang="de-DE" dirty="0" err="1">
                <a:latin typeface="Arial Black" panose="020B0A04020102020204" pitchFamily="34" charset="0"/>
                <a:cs typeface="Arial" panose="020B0604020202020204" pitchFamily="34" charset="0"/>
              </a:rPr>
              <a:t>Hentschläger</a:t>
            </a:r>
            <a:r>
              <a:rPr lang="cs-CZ" dirty="0">
                <a:latin typeface="Arial Black" panose="020B0A04020102020204" pitchFamily="34" charset="0"/>
                <a:cs typeface="Arial" panose="020B0604020202020204" pitchFamily="34" charset="0"/>
              </a:rPr>
              <a:t>,</a:t>
            </a:r>
            <a:r>
              <a:rPr lang="de-DE" dirty="0">
                <a:latin typeface="Arial Black" panose="020B0A04020102020204" pitchFamily="34" charset="0"/>
                <a:cs typeface="Arial" panose="020B0604020202020204" pitchFamily="34" charset="0"/>
              </a:rPr>
              <a:t> Ulf Langheinrich / Granular Synthesis – Modell 5</a:t>
            </a:r>
            <a:r>
              <a:rPr lang="cs-CZ" dirty="0">
                <a:latin typeface="Arial Black" panose="020B0A04020102020204" pitchFamily="34" charset="0"/>
                <a:cs typeface="Arial" panose="020B0604020202020204" pitchFamily="34" charset="0"/>
              </a:rPr>
              <a:t>, 1995: </a:t>
            </a:r>
            <a:r>
              <a:rPr lang="cs-CZ" dirty="0">
                <a:hlinkClick r:id="rId5"/>
              </a:rPr>
              <a:t>https://vimeo.com/43744967</a:t>
            </a:r>
            <a:endParaRPr lang="de-DE" dirty="0">
              <a:latin typeface="Arial Black" panose="020B0A04020102020204" pitchFamily="34" charset="0"/>
              <a:cs typeface="Arial" panose="020B0604020202020204" pitchFamily="34" charset="0"/>
            </a:endParaRPr>
          </a:p>
          <a:p>
            <a:pPr marL="457200" lvl="1" indent="0">
              <a:buNone/>
            </a:pPr>
            <a:endParaRPr lang="en-US" b="1" dirty="0">
              <a:latin typeface="Arial" panose="020B0604020202020204" pitchFamily="34" charset="0"/>
              <a:cs typeface="Arial" panose="020B0604020202020204" pitchFamily="34" charset="0"/>
            </a:endParaRPr>
          </a:p>
          <a:p>
            <a:pPr lvl="1">
              <a:buFont typeface="Wingdings" panose="05000000000000000000" pitchFamily="2" charset="2"/>
              <a:buChar char="ü"/>
            </a:pPr>
            <a:endParaRPr lang="cs-CZ" u="sng" dirty="0"/>
          </a:p>
          <a:p>
            <a:pPr marL="0" indent="0">
              <a:buNone/>
            </a:pPr>
            <a:endParaRPr lang="cs-CZ" b="1" u="sng" dirty="0">
              <a:latin typeface="Arial" panose="020B0604020202020204" pitchFamily="34" charset="0"/>
              <a:cs typeface="Arial" panose="020B0604020202020204" pitchFamily="34" charset="0"/>
              <a:sym typeface="Wingdings" panose="05000000000000000000" pitchFamily="2" charset="2"/>
            </a:endParaRPr>
          </a:p>
          <a:p>
            <a:pPr marL="0" indent="0">
              <a:buNone/>
            </a:pPr>
            <a:endParaRPr lang="cs-CZ" b="1" dirty="0">
              <a:latin typeface="Arial" panose="020B06040202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endParaRPr>
          </a:p>
          <a:p>
            <a:endParaRPr lang="cs-CZ" dirty="0">
              <a:latin typeface="Arial Black" panose="020B0A04020102020204" pitchFamily="34" charset="0"/>
            </a:endParaRPr>
          </a:p>
        </p:txBody>
      </p:sp>
    </p:spTree>
    <p:extLst>
      <p:ext uri="{BB962C8B-B14F-4D97-AF65-F5344CB8AC3E}">
        <p14:creationId xmlns:p14="http://schemas.microsoft.com/office/powerpoint/2010/main" val="1512321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5627706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525</Words>
  <Application>Microsoft Office PowerPoint</Application>
  <PresentationFormat>Širokoúhlá obrazovka</PresentationFormat>
  <Paragraphs>69</Paragraphs>
  <Slides>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9</vt:i4>
      </vt:variant>
    </vt:vector>
  </HeadingPairs>
  <TitlesOfParts>
    <vt:vector size="15" baseType="lpstr">
      <vt:lpstr>Arial</vt:lpstr>
      <vt:lpstr>Arial Black</vt:lpstr>
      <vt:lpstr>Calibri</vt:lpstr>
      <vt:lpstr>Calibri Light</vt:lpstr>
      <vt:lpstr>Wingdings</vt:lpstr>
      <vt:lpstr>Motiv Office</vt:lpstr>
      <vt:lpstr>New Media Art I</vt:lpstr>
      <vt:lpstr>New Media Art I</vt:lpstr>
      <vt:lpstr>New Media Art I</vt:lpstr>
      <vt:lpstr>New Media Art I</vt:lpstr>
      <vt:lpstr>New Media Art I</vt:lpstr>
      <vt:lpstr>New Media Art I</vt:lpstr>
      <vt:lpstr>New Media Art I</vt:lpstr>
      <vt:lpstr>New Media Art I</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Media Art I</dc:title>
  <dc:creator>Jana Horáková</dc:creator>
  <cp:lastModifiedBy>Jana Horáková</cp:lastModifiedBy>
  <cp:revision>19</cp:revision>
  <dcterms:created xsi:type="dcterms:W3CDTF">2019-09-20T11:25:50Z</dcterms:created>
  <dcterms:modified xsi:type="dcterms:W3CDTF">2019-09-25T08:42:40Z</dcterms:modified>
</cp:coreProperties>
</file>