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3" r:id="rId6"/>
    <p:sldId id="261" r:id="rId7"/>
    <p:sldId id="262" r:id="rId8"/>
    <p:sldId id="264" r:id="rId9"/>
    <p:sldId id="265" r:id="rId10"/>
    <p:sldId id="259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791F-38D0-4364-B240-EC3B12A106C2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EE67-6013-4211-96B0-78A8E01983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361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791F-38D0-4364-B240-EC3B12A106C2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EE67-6013-4211-96B0-78A8E01983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39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791F-38D0-4364-B240-EC3B12A106C2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EE67-6013-4211-96B0-78A8E01983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796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791F-38D0-4364-B240-EC3B12A106C2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EE67-6013-4211-96B0-78A8E01983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20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791F-38D0-4364-B240-EC3B12A106C2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EE67-6013-4211-96B0-78A8E01983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342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791F-38D0-4364-B240-EC3B12A106C2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EE67-6013-4211-96B0-78A8E01983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5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791F-38D0-4364-B240-EC3B12A106C2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EE67-6013-4211-96B0-78A8E01983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290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791F-38D0-4364-B240-EC3B12A106C2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EE67-6013-4211-96B0-78A8E01983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55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791F-38D0-4364-B240-EC3B12A106C2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EE67-6013-4211-96B0-78A8E01983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56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791F-38D0-4364-B240-EC3B12A106C2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EE67-6013-4211-96B0-78A8E01983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574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791F-38D0-4364-B240-EC3B12A106C2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EE67-6013-4211-96B0-78A8E01983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553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A791F-38D0-4364-B240-EC3B12A106C2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5EE67-6013-4211-96B0-78A8E01983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288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predmet/phil/podzim2019/TIM_B_01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New_media_ar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7-xOkkvjwc&amp;list=PLKrmQr-thTw4JXY9FIOdEwq81GH_njIx9&amp;index=2" TargetMode="External"/><Relationship Id="rId2" Type="http://schemas.openxmlformats.org/officeDocument/2006/relationships/hyperlink" Target="https://www.youtube.com/watch?v=bKj6j1gYYGI&amp;list=PLKrmQr-thTw4JXY9FIOdEwq81GH_njIx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OTtlxO3aDX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artasiapacific.com/Magazine/WebExclusives/SyntheticSeductionShihChiehHuang" TargetMode="External"/><Relationship Id="rId2" Type="http://schemas.openxmlformats.org/officeDocument/2006/relationships/hyperlink" Target="https://www.youtube.com/watch?v=AIehsaH_rY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imeo.com/43744967" TargetMode="External"/><Relationship Id="rId4" Type="http://schemas.openxmlformats.org/officeDocument/2006/relationships/hyperlink" Target="https://www.youtube.com/watch?v=I6NRSD7fBT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New Media Art I</a:t>
            </a:r>
            <a:endParaRPr lang="cs-CZ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r>
              <a:rPr lang="cs-CZ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TIM_B_011 / program</a:t>
            </a:r>
          </a:p>
          <a:p>
            <a:pPr algn="l"/>
            <a:r>
              <a:rPr lang="cs-CZ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IM124</a:t>
            </a:r>
            <a:r>
              <a:rPr lang="cs-CZ" smtClean="0">
                <a:solidFill>
                  <a:schemeClr val="bg1"/>
                </a:solidFill>
                <a:latin typeface="Arial Black" panose="020B0A04020102020204" pitchFamily="34" charset="0"/>
              </a:rPr>
              <a:t>, </a:t>
            </a:r>
            <a:r>
              <a:rPr lang="cs-CZ" smtClean="0">
                <a:solidFill>
                  <a:schemeClr val="bg1"/>
                </a:solidFill>
                <a:latin typeface="Arial Black" panose="020B0A04020102020204" pitchFamily="34" charset="0"/>
              </a:rPr>
              <a:t>IM124cv </a:t>
            </a:r>
            <a:r>
              <a:rPr lang="cs-CZ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/obor </a:t>
            </a:r>
          </a:p>
          <a:p>
            <a:pPr algn="l"/>
            <a:endParaRPr lang="cs-CZ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l"/>
            <a:r>
              <a:rPr lang="cs-CZ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TIM_BK_011 / program</a:t>
            </a:r>
          </a:p>
          <a:p>
            <a:pPr algn="l"/>
            <a:r>
              <a:rPr lang="cs-CZ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IMK03 / obor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229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77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 Black" panose="020B0A04020102020204" pitchFamily="34" charset="0"/>
              </a:rPr>
              <a:t>New Media Art I</a:t>
            </a: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 smtClean="0">
                <a:latin typeface="Arial Black" panose="020B0A04020102020204" pitchFamily="34" charset="0"/>
                <a:cs typeface="Arial" panose="020B0604020202020204" pitchFamily="34" charset="0"/>
              </a:rPr>
              <a:t>Sylabus kurzu (IS MU): </a:t>
            </a:r>
            <a:r>
              <a:rPr lang="cs-CZ" dirty="0" smtClean="0">
                <a:hlinkClick r:id="rId2"/>
              </a:rPr>
              <a:t>https://is.muni.cz/predmet/phil/podzim2019/TIM_B_011</a:t>
            </a:r>
            <a:endParaRPr lang="cs-CZ" dirty="0" smtClean="0"/>
          </a:p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>
                <a:latin typeface="Arial Black" panose="020B0A04020102020204" pitchFamily="34" charset="0"/>
              </a:rPr>
              <a:t>Požadavky na ukončení kurzu:</a:t>
            </a:r>
          </a:p>
          <a:p>
            <a:pPr marL="0" indent="0">
              <a:buNone/>
            </a:pPr>
            <a:r>
              <a:rPr lang="cs-CZ" dirty="0" smtClean="0">
                <a:latin typeface="Arial Black" panose="020B0A04020102020204" pitchFamily="34" charset="0"/>
              </a:rPr>
              <a:t>	docházka (50 %) </a:t>
            </a:r>
          </a:p>
          <a:p>
            <a:pPr marL="0" indent="0">
              <a:buNone/>
            </a:pPr>
            <a:r>
              <a:rPr lang="cs-CZ" dirty="0">
                <a:latin typeface="Arial Black" panose="020B0A04020102020204" pitchFamily="34" charset="0"/>
              </a:rPr>
              <a:t>	</a:t>
            </a:r>
            <a:r>
              <a:rPr lang="cs-CZ" dirty="0" smtClean="0">
                <a:latin typeface="Arial Black" panose="020B0A04020102020204" pitchFamily="34" charset="0"/>
              </a:rPr>
              <a:t>resumé zadaných textů </a:t>
            </a:r>
          </a:p>
          <a:p>
            <a:pPr marL="0" indent="0">
              <a:buNone/>
            </a:pPr>
            <a:r>
              <a:rPr lang="cs-CZ" dirty="0">
                <a:latin typeface="Arial Black" panose="020B0A04020102020204" pitchFamily="34" charset="0"/>
              </a:rPr>
              <a:t>	</a:t>
            </a:r>
            <a:r>
              <a:rPr lang="cs-CZ" dirty="0" smtClean="0">
                <a:latin typeface="Arial Black" panose="020B0A04020102020204" pitchFamily="34" charset="0"/>
              </a:rPr>
              <a:t>test (písemný, </a:t>
            </a:r>
            <a:r>
              <a:rPr lang="cs-CZ" dirty="0" err="1" smtClean="0">
                <a:latin typeface="Arial Black" panose="020B0A04020102020204" pitchFamily="34" charset="0"/>
              </a:rPr>
              <a:t>polostrukturované</a:t>
            </a:r>
            <a:r>
              <a:rPr lang="cs-CZ" dirty="0" smtClean="0">
                <a:latin typeface="Arial Black" panose="020B0A04020102020204" pitchFamily="34" charset="0"/>
              </a:rPr>
              <a:t> odpovědi)</a:t>
            </a:r>
          </a:p>
          <a:p>
            <a:endParaRPr lang="cs-CZ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379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 Black" panose="020B0A04020102020204" pitchFamily="34" charset="0"/>
              </a:rPr>
              <a:t>New Media Art I</a:t>
            </a: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 smtClean="0">
                <a:latin typeface="Arial Black" panose="020B0A04020102020204" pitchFamily="34" charset="0"/>
                <a:cs typeface="Arial" panose="020B0604020202020204" pitchFamily="34" charset="0"/>
              </a:rPr>
              <a:t>Resumé zadaných textů (viz studijní literatura)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 smtClean="0"/>
              <a:t>Peter </a:t>
            </a:r>
            <a:r>
              <a:rPr lang="cs-CZ" dirty="0" err="1"/>
              <a:t>Weibel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Apparatus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– A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Unto</a:t>
            </a:r>
            <a:r>
              <a:rPr lang="cs-CZ" dirty="0"/>
              <a:t> </a:t>
            </a:r>
            <a:r>
              <a:rPr lang="cs-CZ" dirty="0" err="1"/>
              <a:t>Itself</a:t>
            </a:r>
            <a:endParaRPr lang="cs-CZ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Lev </a:t>
            </a:r>
            <a:r>
              <a:rPr lang="cs-CZ" dirty="0" err="1"/>
              <a:t>Manovich</a:t>
            </a:r>
            <a:r>
              <a:rPr lang="cs-CZ" dirty="0"/>
              <a:t>: </a:t>
            </a:r>
            <a:r>
              <a:rPr lang="cs-CZ" dirty="0" err="1"/>
              <a:t>Avant</a:t>
            </a:r>
            <a:r>
              <a:rPr lang="cs-CZ" dirty="0"/>
              <a:t>-garde as Software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Lev </a:t>
            </a:r>
            <a:r>
              <a:rPr lang="cs-CZ" dirty="0" err="1"/>
              <a:t>Manovich</a:t>
            </a:r>
            <a:r>
              <a:rPr lang="cs-CZ" dirty="0"/>
              <a:t>: New Media: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Borges</a:t>
            </a:r>
            <a:r>
              <a:rPr lang="cs-CZ" dirty="0"/>
              <a:t> to HTML. In.: WARDRIP-FRUIN, N. a kol. (</a:t>
            </a:r>
            <a:r>
              <a:rPr lang="cs-CZ" dirty="0" err="1"/>
              <a:t>eds</a:t>
            </a:r>
            <a:r>
              <a:rPr lang="cs-CZ" dirty="0"/>
              <a:t>.): </a:t>
            </a:r>
            <a:r>
              <a:rPr lang="cs-CZ" dirty="0" err="1"/>
              <a:t>The</a:t>
            </a:r>
            <a:r>
              <a:rPr lang="cs-CZ" dirty="0"/>
              <a:t> New Media </a:t>
            </a:r>
            <a:r>
              <a:rPr lang="cs-CZ" dirty="0" err="1"/>
              <a:t>Reader</a:t>
            </a:r>
            <a:r>
              <a:rPr lang="cs-CZ" dirty="0"/>
              <a:t>. Cambridge: MIT </a:t>
            </a:r>
            <a:r>
              <a:rPr lang="cs-CZ" dirty="0" err="1"/>
              <a:t>Press</a:t>
            </a:r>
            <a:r>
              <a:rPr lang="cs-CZ" dirty="0"/>
              <a:t>, 2003, s. 13</a:t>
            </a:r>
            <a:r>
              <a:rPr lang="cs-CZ" sz="3200" dirty="0"/>
              <a:t>–</a:t>
            </a:r>
            <a:r>
              <a:rPr lang="cs-CZ" dirty="0"/>
              <a:t>25..</a:t>
            </a:r>
            <a:endParaRPr lang="cs-CZ" sz="32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Friedrich </a:t>
            </a:r>
            <a:r>
              <a:rPr lang="cs-CZ" dirty="0" err="1"/>
              <a:t>Nake</a:t>
            </a:r>
            <a:r>
              <a:rPr lang="cs-CZ" dirty="0"/>
              <a:t>: </a:t>
            </a:r>
            <a:r>
              <a:rPr lang="cs-CZ" dirty="0" err="1"/>
              <a:t>Construction</a:t>
            </a:r>
            <a:r>
              <a:rPr lang="cs-CZ" dirty="0"/>
              <a:t> and </a:t>
            </a:r>
            <a:r>
              <a:rPr lang="cs-CZ" dirty="0" err="1"/>
              <a:t>Intuition</a:t>
            </a:r>
            <a:r>
              <a:rPr lang="cs-CZ" dirty="0"/>
              <a:t>: </a:t>
            </a:r>
            <a:r>
              <a:rPr lang="cs-CZ" dirty="0" err="1"/>
              <a:t>Creativity</a:t>
            </a:r>
            <a:r>
              <a:rPr lang="cs-CZ" dirty="0"/>
              <a:t> in Early </a:t>
            </a:r>
            <a:r>
              <a:rPr lang="cs-CZ" dirty="0" err="1"/>
              <a:t>Computer</a:t>
            </a:r>
            <a:r>
              <a:rPr lang="cs-CZ" dirty="0"/>
              <a:t> Art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Sylvia Martin: Video Art. </a:t>
            </a:r>
            <a:r>
              <a:rPr lang="cs-CZ" dirty="0" err="1"/>
              <a:t>Taschen</a:t>
            </a:r>
            <a:r>
              <a:rPr lang="cs-CZ" dirty="0"/>
              <a:t>, 1992, s. 6–25.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New Media Art (</a:t>
            </a:r>
            <a:r>
              <a:rPr lang="cs-CZ" dirty="0" err="1"/>
              <a:t>Wikipedia</a:t>
            </a:r>
            <a:r>
              <a:rPr lang="cs-CZ" dirty="0"/>
              <a:t>): </a:t>
            </a:r>
            <a:r>
              <a:rPr lang="cs-CZ" u="sng" dirty="0">
                <a:hlinkClick r:id="rId2"/>
              </a:rPr>
              <a:t>https://</a:t>
            </a:r>
            <a:r>
              <a:rPr lang="cs-CZ" u="sng" dirty="0" smtClean="0">
                <a:hlinkClick r:id="rId2"/>
              </a:rPr>
              <a:t>en.wikipedia.org/wiki/New_media_art</a:t>
            </a:r>
            <a:endParaRPr lang="cs-CZ" dirty="0"/>
          </a:p>
          <a:p>
            <a:pPr marL="457200" lvl="1" indent="0">
              <a:buNone/>
            </a:pPr>
            <a:endParaRPr lang="cs-CZ" dirty="0">
              <a:latin typeface="Arial Black" panose="020B0A04020102020204" pitchFamily="34" charset="0"/>
            </a:endParaRPr>
          </a:p>
          <a:p>
            <a:pPr marL="457200" lvl="1" indent="0">
              <a:buNone/>
            </a:pPr>
            <a:r>
              <a:rPr lang="cs-CZ" dirty="0" smtClean="0">
                <a:latin typeface="Arial Black" panose="020B0A04020102020204" pitchFamily="34" charset="0"/>
              </a:rPr>
              <a:t>Rozsah: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1 800 znaků na jeden text, 6 textů v jediném dokumentu, místo odevzdání: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odevzdávárna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předmětu v IS MU, </a:t>
            </a:r>
            <a:r>
              <a:rPr lang="cs-CZ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deadline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 15. 12. 2019.</a:t>
            </a:r>
          </a:p>
          <a:p>
            <a:endParaRPr lang="cs-CZ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929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 Black" panose="020B0A04020102020204" pitchFamily="34" charset="0"/>
              </a:rPr>
              <a:t>New Media Art I</a:t>
            </a: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 smtClean="0">
                <a:latin typeface="Arial Black" panose="020B0A04020102020204" pitchFamily="34" charset="0"/>
                <a:cs typeface="Arial" panose="020B0604020202020204" pitchFamily="34" charset="0"/>
              </a:rPr>
              <a:t>Co je to umění nových médií?</a:t>
            </a:r>
          </a:p>
          <a:p>
            <a:pPr marL="457200" lvl="1" indent="0">
              <a:buNone/>
            </a:pPr>
            <a:r>
              <a:rPr lang="cs-CZ" dirty="0" smtClean="0">
                <a:latin typeface="Arial Black" panose="020B0A04020102020204" pitchFamily="34" charset="0"/>
                <a:cs typeface="Arial" panose="020B0604020202020204" pitchFamily="34" charset="0"/>
              </a:rPr>
              <a:t>Dotazník </a:t>
            </a:r>
            <a:r>
              <a:rPr lang="cs-CZ" dirty="0" smtClean="0">
                <a:latin typeface="Arial Black" panose="020B0A040201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</a:p>
          <a:p>
            <a:pPr marL="457200" lvl="1" indent="0">
              <a:buNone/>
            </a:pPr>
            <a:r>
              <a:rPr lang="cs-CZ" dirty="0" smtClean="0">
                <a:latin typeface="Arial Black" panose="020B0A040201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Nápověda</a:t>
            </a:r>
          </a:p>
          <a:p>
            <a:pPr marL="457200" lvl="1" indent="0">
              <a:buNone/>
            </a:pP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Ars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Electronica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2019</a:t>
            </a:r>
          </a:p>
          <a:p>
            <a:pPr marL="457200" lvl="1" indent="0">
              <a:buNone/>
            </a:pPr>
            <a:r>
              <a:rPr lang="cs-CZ" u="sng" dirty="0" smtClean="0">
                <a:hlinkClick r:id="rId2"/>
              </a:rPr>
              <a:t>https</a:t>
            </a:r>
            <a:r>
              <a:rPr lang="cs-CZ" u="sng" dirty="0">
                <a:hlinkClick r:id="rId2"/>
              </a:rPr>
              <a:t>://www.youtube.com/watch?v=bKj6j1gYYGI&amp;list=PLKrmQr-thTw4JXY9FIOdEwq81GH_njIx9</a:t>
            </a:r>
            <a:endParaRPr lang="cs-CZ" dirty="0"/>
          </a:p>
          <a:p>
            <a:pPr marL="457200" lvl="1" indent="0">
              <a:buNone/>
            </a:pP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CyberArts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2019</a:t>
            </a:r>
          </a:p>
          <a:p>
            <a:pPr marL="457200" lvl="1" indent="0">
              <a:buNone/>
            </a:pPr>
            <a:r>
              <a:rPr lang="cs-CZ" dirty="0" smtClean="0">
                <a:hlinkClick r:id="rId3"/>
              </a:rPr>
              <a:t>https://www.youtube.com/watch?v=67-xOkkvjwc&amp;list=PLKrmQr-thTw4JXY9FIOdEwq81GH_njIx9&amp;index=2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Tematická výstava: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Human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Limitations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– Limited Humanity </a:t>
            </a:r>
            <a:r>
              <a:rPr lang="cs-CZ" u="sng" dirty="0">
                <a:hlinkClick r:id="rId4"/>
              </a:rPr>
              <a:t>https://www.youtube.com/watch?v=OTtlxO3aDX0</a:t>
            </a:r>
            <a:endParaRPr lang="cs-CZ" dirty="0"/>
          </a:p>
          <a:p>
            <a:pPr marL="457200" lvl="1" indent="0">
              <a:buNone/>
            </a:pPr>
            <a:endParaRPr lang="cs-CZ" dirty="0" smtClean="0">
              <a:latin typeface="Arial Black" panose="020B0A040201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cs-CZ" dirty="0" smtClean="0">
              <a:latin typeface="Arial Black" panose="020B0A04020102020204" pitchFamily="34" charset="0"/>
            </a:endParaRPr>
          </a:p>
          <a:p>
            <a:endParaRPr lang="cs-CZ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64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 Black" panose="020B0A04020102020204" pitchFamily="34" charset="0"/>
              </a:rPr>
              <a:t>New Media Art I</a:t>
            </a: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9600" dirty="0" smtClean="0">
                <a:latin typeface="Arial Black" panose="020B0A04020102020204" pitchFamily="34" charset="0"/>
                <a:cs typeface="Arial" panose="020B0604020202020204" pitchFamily="34" charset="0"/>
              </a:rPr>
              <a:t>Co je umění nových médií?</a:t>
            </a:r>
          </a:p>
          <a:p>
            <a:pPr marL="0" indent="0">
              <a:buNone/>
            </a:pPr>
            <a:endParaRPr lang="cs-CZ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cs-CZ" dirty="0" smtClean="0">
              <a:latin typeface="Arial Black" panose="020B0A040201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cs-CZ" dirty="0" smtClean="0">
              <a:latin typeface="Arial Black" panose="020B0A040201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cs-CZ" dirty="0" smtClean="0">
              <a:latin typeface="Arial Black" panose="020B0A04020102020204" pitchFamily="34" charset="0"/>
            </a:endParaRPr>
          </a:p>
          <a:p>
            <a:endParaRPr lang="cs-CZ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161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 Black" panose="020B0A04020102020204" pitchFamily="34" charset="0"/>
              </a:rPr>
              <a:t>New Media Art I</a:t>
            </a: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 smtClean="0">
                <a:latin typeface="Arial Black" panose="020B0A04020102020204" pitchFamily="34" charset="0"/>
                <a:cs typeface="Arial" panose="020B0604020202020204" pitchFamily="34" charset="0"/>
              </a:rPr>
              <a:t>Co je umění nových médií?</a:t>
            </a:r>
          </a:p>
          <a:p>
            <a:pPr marL="0" indent="0">
              <a:buNone/>
            </a:pPr>
            <a:endParaRPr lang="cs-CZ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>
                <a:latin typeface="Arial Black" panose="020B0A04020102020204" pitchFamily="34" charset="0"/>
                <a:cs typeface="Arial" panose="020B0604020202020204" pitchFamily="34" charset="0"/>
              </a:rPr>
              <a:t>Proč je obtížné je definovat?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 smtClean="0">
                <a:latin typeface="Arial Black" panose="020B0A04020102020204" pitchFamily="34" charset="0"/>
                <a:cs typeface="Arial" panose="020B0604020202020204" pitchFamily="34" charset="0"/>
              </a:rPr>
              <a:t>Neukončený proces…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 smtClean="0">
                <a:latin typeface="Arial Black" panose="020B0A04020102020204" pitchFamily="34" charset="0"/>
                <a:cs typeface="Arial" panose="020B0604020202020204" pitchFamily="34" charset="0"/>
              </a:rPr>
              <a:t>Obtížná definice uměleckých druhů a žánrů obecně…</a:t>
            </a:r>
          </a:p>
          <a:p>
            <a:pPr marL="457200" lvl="1" indent="0">
              <a:buNone/>
            </a:pPr>
            <a:endParaRPr lang="cs-CZ" dirty="0" smtClean="0">
              <a:latin typeface="Arial Black" panose="020B0A040201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cs-CZ" dirty="0" smtClean="0">
              <a:latin typeface="Arial Black" panose="020B0A040201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cs-CZ" dirty="0" smtClean="0">
              <a:latin typeface="Arial Black" panose="020B0A04020102020204" pitchFamily="34" charset="0"/>
            </a:endParaRPr>
          </a:p>
          <a:p>
            <a:endParaRPr lang="cs-CZ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324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 Black" panose="020B0A04020102020204" pitchFamily="34" charset="0"/>
              </a:rPr>
              <a:t>New Media Art I</a:t>
            </a: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 smtClean="0">
                <a:latin typeface="Arial Black" panose="020B0A04020102020204" pitchFamily="34" charset="0"/>
                <a:cs typeface="Arial" panose="020B0604020202020204" pitchFamily="34" charset="0"/>
              </a:rPr>
              <a:t>Co je to umění nových médií?</a:t>
            </a:r>
          </a:p>
          <a:p>
            <a:pPr marL="0" indent="0">
              <a:buNone/>
            </a:pPr>
            <a:endParaRPr lang="cs-CZ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cs-CZ" dirty="0">
                <a:latin typeface="Arial Black" panose="020B0A040201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Nové mediální umění je obvykle definováno jako </a:t>
            </a:r>
            <a:r>
              <a:rPr lang="cs-CZ" dirty="0" smtClean="0">
                <a:latin typeface="Arial Black" panose="020B0A040201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druh, </a:t>
            </a:r>
            <a:r>
              <a:rPr lang="cs-CZ" dirty="0">
                <a:latin typeface="Arial Black" panose="020B0A040201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který zahrnuje umělecká díla vytvořená pomocí nových mediálních technologií, včetně digitálního umění, počítačové grafiky, počítačové animace, virtuálního umění, internetového umění, interaktivního umění, videoher, počítačové robotiky, 3D tisku a umění jako biotechnologie. </a:t>
            </a:r>
            <a:endParaRPr lang="cs-CZ" dirty="0" smtClean="0">
              <a:latin typeface="Arial Black" panose="020B0A040201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cs-CZ" dirty="0">
              <a:latin typeface="Arial Black" panose="020B0A040201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cs-CZ" dirty="0" smtClean="0">
                <a:latin typeface="Arial Black" panose="020B0A040201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Charakteristický rys: interaktivita a kreativní participace.</a:t>
            </a:r>
          </a:p>
          <a:p>
            <a:pPr marL="457200" lvl="1" indent="0">
              <a:buNone/>
            </a:pPr>
            <a:endParaRPr lang="cs-CZ" dirty="0" smtClean="0">
              <a:latin typeface="Arial Black" panose="020B0A040201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cs-CZ" dirty="0" smtClean="0">
              <a:latin typeface="Arial Black" panose="020B0A04020102020204" pitchFamily="34" charset="0"/>
            </a:endParaRPr>
          </a:p>
          <a:p>
            <a:endParaRPr lang="cs-CZ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203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 Black" panose="020B0A04020102020204" pitchFamily="34" charset="0"/>
              </a:rPr>
              <a:t>New Media Art I</a:t>
            </a: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 smtClean="0">
                <a:latin typeface="Arial Black" panose="020B0A04020102020204" pitchFamily="34" charset="0"/>
                <a:cs typeface="Arial" panose="020B0604020202020204" pitchFamily="34" charset="0"/>
              </a:rPr>
              <a:t>Co je to umění nových médií?</a:t>
            </a:r>
          </a:p>
          <a:p>
            <a:pPr marL="0" indent="0">
              <a:buNone/>
            </a:pPr>
            <a:endParaRPr lang="cs-CZ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cs-CZ" dirty="0">
                <a:latin typeface="Arial Black" panose="020B0A040201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Nové mediální umění je obvykle definováno jako </a:t>
            </a:r>
            <a:r>
              <a:rPr lang="cs-CZ" dirty="0" smtClean="0">
                <a:latin typeface="Arial Black" panose="020B0A040201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druh, </a:t>
            </a:r>
            <a:r>
              <a:rPr lang="cs-CZ" dirty="0">
                <a:latin typeface="Arial Black" panose="020B0A040201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který zahrnuje umělecká díla vytvořená pomocí nových mediálních technologií, včetně digitálního umění, počítačové grafiky, počítačové animace, virtuálního umění, internetového umění, interaktivního umění, videoher, počítačové robotiky, 3D tisku a umění jako biotechnologie. </a:t>
            </a:r>
            <a:endParaRPr lang="cs-CZ" dirty="0" smtClean="0">
              <a:latin typeface="Arial Black" panose="020B0A040201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cs-CZ" dirty="0">
              <a:latin typeface="Arial Black" panose="020B0A040201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cs-CZ" dirty="0" smtClean="0">
                <a:latin typeface="Arial Black" panose="020B0A040201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Charakteristický rys: interaktivita a kreativní participace.</a:t>
            </a:r>
          </a:p>
          <a:p>
            <a:pPr marL="457200" lvl="1" indent="0">
              <a:buNone/>
            </a:pPr>
            <a:endParaRPr lang="cs-CZ" dirty="0" smtClean="0">
              <a:latin typeface="Arial Black" panose="020B0A040201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cs-CZ" dirty="0" smtClean="0">
              <a:latin typeface="Arial Black" panose="020B0A04020102020204" pitchFamily="34" charset="0"/>
            </a:endParaRPr>
          </a:p>
          <a:p>
            <a:endParaRPr lang="cs-CZ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877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 Black" panose="020B0A04020102020204" pitchFamily="34" charset="0"/>
              </a:rPr>
              <a:t>New Media Art I</a:t>
            </a: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3732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u="sng" dirty="0" smtClean="0">
                <a:latin typeface="Arial Black" panose="020B0A04020102020204" pitchFamily="34" charset="0"/>
                <a:cs typeface="Arial" panose="020B0604020202020204" pitchFamily="34" charset="0"/>
              </a:rPr>
              <a:t>Příklady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 err="1" smtClean="0">
                <a:latin typeface="Arial Black" panose="020B0A040201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The</a:t>
            </a:r>
            <a:r>
              <a:rPr lang="cs-CZ" dirty="0" smtClean="0">
                <a:latin typeface="Arial Black" panose="020B0A040201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Inheritance, 2015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(performance, </a:t>
            </a:r>
            <a:r>
              <a:rPr lang="cs-CZ" b="1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motion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cs-CZ" b="1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capture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technology): </a:t>
            </a:r>
            <a:r>
              <a:rPr lang="cs-CZ" u="sng" dirty="0" smtClean="0">
                <a:hlinkClick r:id="rId2"/>
              </a:rPr>
              <a:t>https</a:t>
            </a:r>
            <a:r>
              <a:rPr lang="cs-CZ" u="sng" dirty="0">
                <a:hlinkClick r:id="rId2"/>
              </a:rPr>
              <a:t>://</a:t>
            </a:r>
            <a:r>
              <a:rPr lang="cs-CZ" u="sng" dirty="0" smtClean="0">
                <a:hlinkClick r:id="rId2"/>
              </a:rPr>
              <a:t>www.youtube.com/watch?v=AIehsaH_rYk</a:t>
            </a:r>
            <a:endParaRPr lang="cs-CZ" u="sng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 err="1">
                <a:latin typeface="Arial Black" panose="020B0A04020102020204" pitchFamily="34" charset="0"/>
                <a:cs typeface="Arial" panose="020B0604020202020204" pitchFamily="34" charset="0"/>
              </a:rPr>
              <a:t>Synthetic</a:t>
            </a:r>
            <a:r>
              <a:rPr lang="cs-CZ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 Black" panose="020B0A04020102020204" pitchFamily="34" charset="0"/>
                <a:cs typeface="Arial" panose="020B0604020202020204" pitchFamily="34" charset="0"/>
              </a:rPr>
              <a:t>Seduction</a:t>
            </a:r>
            <a:r>
              <a:rPr lang="cs-CZ" dirty="0">
                <a:latin typeface="Arial Black" panose="020B0A04020102020204" pitchFamily="34" charset="0"/>
                <a:cs typeface="Arial" panose="020B0604020202020204" pitchFamily="34" charset="0"/>
              </a:rPr>
              <a:t>, 2013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instalation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artasiapacific.com/Magazine/WebExclusives/SyntheticSeductionShihChiehHuang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Arial Black" panose="020B0A04020102020204" pitchFamily="34" charset="0"/>
                <a:cs typeface="Arial" panose="020B0604020202020204" pitchFamily="34" charset="0"/>
              </a:rPr>
              <a:t>Maurice </a:t>
            </a:r>
            <a:r>
              <a:rPr lang="en-US" dirty="0" err="1" smtClean="0">
                <a:latin typeface="Arial Black" panose="020B0A04020102020204" pitchFamily="34" charset="0"/>
                <a:cs typeface="Arial" panose="020B0604020202020204" pitchFamily="34" charset="0"/>
              </a:rPr>
              <a:t>Benayoun</a:t>
            </a:r>
            <a:r>
              <a:rPr lang="cs-CZ" dirty="0" smtClean="0">
                <a:latin typeface="Arial Black" panose="020B0A04020102020204" pitchFamily="34" charset="0"/>
                <a:cs typeface="Arial" panose="020B0604020202020204" pitchFamily="34" charset="0"/>
              </a:rPr>
              <a:t>: </a:t>
            </a:r>
            <a:r>
              <a:rPr lang="en-US" dirty="0" smtClean="0">
                <a:latin typeface="Arial Black" panose="020B0A04020102020204" pitchFamily="34" charset="0"/>
                <a:cs typeface="Arial" panose="020B0604020202020204" pitchFamily="34" charset="0"/>
              </a:rPr>
              <a:t>World Skin</a:t>
            </a:r>
            <a:r>
              <a:rPr lang="cs-CZ" dirty="0" smtClean="0">
                <a:latin typeface="Arial Black" panose="020B0A04020102020204" pitchFamily="34" charset="0"/>
                <a:cs typeface="Arial" panose="020B0604020202020204" pitchFamily="34" charset="0"/>
              </a:rPr>
              <a:t>, 1997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(c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ave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nstallation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www.youtube.com/watch?v=I6NRSD7fBTw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de-DE" dirty="0">
                <a:latin typeface="Arial Black" panose="020B0A04020102020204" pitchFamily="34" charset="0"/>
                <a:cs typeface="Arial" panose="020B0604020202020204" pitchFamily="34" charset="0"/>
              </a:rPr>
              <a:t>Kurt </a:t>
            </a:r>
            <a:r>
              <a:rPr lang="de-DE" dirty="0" err="1">
                <a:latin typeface="Arial Black" panose="020B0A04020102020204" pitchFamily="34" charset="0"/>
                <a:cs typeface="Arial" panose="020B0604020202020204" pitchFamily="34" charset="0"/>
              </a:rPr>
              <a:t>Hentschläger</a:t>
            </a:r>
            <a:r>
              <a:rPr lang="de-DE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 Black" panose="020B0A04020102020204" pitchFamily="34" charset="0"/>
                <a:cs typeface="Arial" panose="020B0604020202020204" pitchFamily="34" charset="0"/>
              </a:rPr>
              <a:t>and</a:t>
            </a:r>
            <a:r>
              <a:rPr lang="de-DE" dirty="0">
                <a:latin typeface="Arial Black" panose="020B0A04020102020204" pitchFamily="34" charset="0"/>
                <a:cs typeface="Arial" panose="020B0604020202020204" pitchFamily="34" charset="0"/>
              </a:rPr>
              <a:t> Ulf </a:t>
            </a:r>
            <a:r>
              <a:rPr lang="de-DE" dirty="0" err="1">
                <a:latin typeface="Arial Black" panose="020B0A04020102020204" pitchFamily="34" charset="0"/>
                <a:cs typeface="Arial" panose="020B0604020202020204" pitchFamily="34" charset="0"/>
              </a:rPr>
              <a:t>Langheinrich</a:t>
            </a:r>
            <a:r>
              <a:rPr lang="de-DE" dirty="0">
                <a:latin typeface="Arial Black" panose="020B0A04020102020204" pitchFamily="34" charset="0"/>
                <a:cs typeface="Arial" panose="020B0604020202020204" pitchFamily="34" charset="0"/>
              </a:rPr>
              <a:t> / Granular Synthesis – Modell </a:t>
            </a:r>
            <a:r>
              <a:rPr lang="de-DE" dirty="0" smtClean="0">
                <a:latin typeface="Arial Black" panose="020B0A04020102020204" pitchFamily="34" charset="0"/>
                <a:cs typeface="Arial" panose="020B0604020202020204" pitchFamily="34" charset="0"/>
              </a:rPr>
              <a:t>5</a:t>
            </a:r>
            <a:r>
              <a:rPr lang="cs-CZ" dirty="0" smtClean="0">
                <a:latin typeface="Arial Black" panose="020B0A04020102020204" pitchFamily="34" charset="0"/>
                <a:cs typeface="Arial" panose="020B0604020202020204" pitchFamily="34" charset="0"/>
              </a:rPr>
              <a:t>, 1995: </a:t>
            </a:r>
            <a:r>
              <a:rPr lang="cs-CZ" dirty="0">
                <a:hlinkClick r:id="rId5"/>
              </a:rPr>
              <a:t>https://vimeo.com/43744967</a:t>
            </a:r>
            <a:endParaRPr lang="de-DE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cs-CZ" u="sng" dirty="0" smtClean="0"/>
          </a:p>
          <a:p>
            <a:pPr marL="0" indent="0">
              <a:buNone/>
            </a:pPr>
            <a:endParaRPr lang="cs-CZ" b="1" u="sng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b="1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cs-CZ" dirty="0" smtClean="0">
              <a:latin typeface="Arial Black" panose="020B0A040201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cs-CZ" dirty="0" smtClean="0">
              <a:latin typeface="Arial Black" panose="020B0A04020102020204" pitchFamily="34" charset="0"/>
            </a:endParaRPr>
          </a:p>
          <a:p>
            <a:endParaRPr lang="cs-CZ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3217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443</Words>
  <Application>Microsoft Office PowerPoint</Application>
  <PresentationFormat>Širokoúhlá obrazovka</PresentationFormat>
  <Paragraphs>71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Wingdings</vt:lpstr>
      <vt:lpstr>Motiv Office</vt:lpstr>
      <vt:lpstr>New Media Art I</vt:lpstr>
      <vt:lpstr>New Media Art I</vt:lpstr>
      <vt:lpstr>New Media Art I</vt:lpstr>
      <vt:lpstr>New Media Art I</vt:lpstr>
      <vt:lpstr>New Media Art I</vt:lpstr>
      <vt:lpstr>New Media Art I</vt:lpstr>
      <vt:lpstr>New Media Art I</vt:lpstr>
      <vt:lpstr>New Media Art I</vt:lpstr>
      <vt:lpstr>New Media Art I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Media Art I</dc:title>
  <dc:creator>Jana Horáková</dc:creator>
  <cp:lastModifiedBy>Jana Horáková</cp:lastModifiedBy>
  <cp:revision>14</cp:revision>
  <dcterms:created xsi:type="dcterms:W3CDTF">2019-09-20T11:25:50Z</dcterms:created>
  <dcterms:modified xsi:type="dcterms:W3CDTF">2019-09-20T14:27:14Z</dcterms:modified>
</cp:coreProperties>
</file>