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notesMasterIdLst>
    <p:notesMasterId r:id="rId41"/>
  </p:notesMasterIdLst>
  <p:sldIdLst>
    <p:sldId id="256" r:id="rId2"/>
    <p:sldId id="260" r:id="rId3"/>
    <p:sldId id="335" r:id="rId4"/>
    <p:sldId id="336" r:id="rId5"/>
    <p:sldId id="261" r:id="rId6"/>
    <p:sldId id="309" r:id="rId7"/>
    <p:sldId id="262" r:id="rId8"/>
    <p:sldId id="259" r:id="rId9"/>
    <p:sldId id="263" r:id="rId10"/>
    <p:sldId id="334" r:id="rId11"/>
    <p:sldId id="315" r:id="rId12"/>
    <p:sldId id="284" r:id="rId13"/>
    <p:sldId id="317" r:id="rId14"/>
    <p:sldId id="318" r:id="rId15"/>
    <p:sldId id="283" r:id="rId16"/>
    <p:sldId id="314" r:id="rId17"/>
    <p:sldId id="282" r:id="rId18"/>
    <p:sldId id="310" r:id="rId19"/>
    <p:sldId id="311" r:id="rId20"/>
    <p:sldId id="312" r:id="rId21"/>
    <p:sldId id="313" r:id="rId22"/>
    <p:sldId id="322" r:id="rId23"/>
    <p:sldId id="265" r:id="rId24"/>
    <p:sldId id="264" r:id="rId25"/>
    <p:sldId id="337" r:id="rId26"/>
    <p:sldId id="319" r:id="rId27"/>
    <p:sldId id="324" r:id="rId28"/>
    <p:sldId id="323" r:id="rId29"/>
    <p:sldId id="331" r:id="rId30"/>
    <p:sldId id="327" r:id="rId31"/>
    <p:sldId id="328" r:id="rId32"/>
    <p:sldId id="333" r:id="rId33"/>
    <p:sldId id="330" r:id="rId34"/>
    <p:sldId id="325" r:id="rId35"/>
    <p:sldId id="326" r:id="rId36"/>
    <p:sldId id="332" r:id="rId37"/>
    <p:sldId id="320" r:id="rId38"/>
    <p:sldId id="321" r:id="rId39"/>
    <p:sldId id="300" r:id="rId4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65"/>
  </p:normalViewPr>
  <p:slideViewPr>
    <p:cSldViewPr snapToGrid="0" snapToObjects="1">
      <p:cViewPr varScale="1">
        <p:scale>
          <a:sx n="67" d="100"/>
          <a:sy n="67" d="100"/>
        </p:scale>
        <p:origin x="62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C3BA8-661E-FD45-8954-8EE3C6D24C1F}" type="datetimeFigureOut">
              <a:rPr lang="cs-CZ" smtClean="0"/>
              <a:t>17.11.2019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0C284-0D64-A947-86E5-23323B3235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6510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9147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9C48DA5-454F-4943-9AC5-879BA495E5C8}" type="datetimeFigureOut">
              <a:rPr lang="cs-CZ" smtClean="0"/>
              <a:t>17.11.2019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6524-0E18-B143-B9DC-5172F34A0FBD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008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8DA5-454F-4943-9AC5-879BA495E5C8}" type="datetimeFigureOut">
              <a:rPr lang="cs-CZ" smtClean="0"/>
              <a:t>17.11.2019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6524-0E18-B143-B9DC-5172F34A0F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2596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8DA5-454F-4943-9AC5-879BA495E5C8}" type="datetimeFigureOut">
              <a:rPr lang="cs-CZ" smtClean="0"/>
              <a:t>17.11.2019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6524-0E18-B143-B9DC-5172F34A0FBD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77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8DA5-454F-4943-9AC5-879BA495E5C8}" type="datetimeFigureOut">
              <a:rPr lang="cs-CZ" smtClean="0"/>
              <a:t>17.11.2019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6524-0E18-B143-B9DC-5172F34A0F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1975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8DA5-454F-4943-9AC5-879BA495E5C8}" type="datetimeFigureOut">
              <a:rPr lang="cs-CZ" smtClean="0"/>
              <a:t>17.11.2019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6524-0E18-B143-B9DC-5172F34A0FBD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394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8DA5-454F-4943-9AC5-879BA495E5C8}" type="datetimeFigureOut">
              <a:rPr lang="cs-CZ" smtClean="0"/>
              <a:t>17.11.2019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6524-0E18-B143-B9DC-5172F34A0F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3099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8DA5-454F-4943-9AC5-879BA495E5C8}" type="datetimeFigureOut">
              <a:rPr lang="cs-CZ" smtClean="0"/>
              <a:t>17.11.2019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6524-0E18-B143-B9DC-5172F34A0F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0680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8DA5-454F-4943-9AC5-879BA495E5C8}" type="datetimeFigureOut">
              <a:rPr lang="cs-CZ" smtClean="0"/>
              <a:t>17.11.2019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6524-0E18-B143-B9DC-5172F34A0F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888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8DA5-454F-4943-9AC5-879BA495E5C8}" type="datetimeFigureOut">
              <a:rPr lang="cs-CZ" smtClean="0"/>
              <a:t>17.11.2019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6524-0E18-B143-B9DC-5172F34A0F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2934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8DA5-454F-4943-9AC5-879BA495E5C8}" type="datetimeFigureOut">
              <a:rPr lang="cs-CZ" smtClean="0"/>
              <a:t>17.11.2019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6524-0E18-B143-B9DC-5172F34A0F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4497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8DA5-454F-4943-9AC5-879BA495E5C8}" type="datetimeFigureOut">
              <a:rPr lang="cs-CZ" smtClean="0"/>
              <a:t>17.11.2019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6524-0E18-B143-B9DC-5172F34A0FBD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737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9C48DA5-454F-4943-9AC5-879BA495E5C8}" type="datetimeFigureOut">
              <a:rPr lang="cs-CZ" smtClean="0"/>
              <a:t>17.11.2019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C106524-0E18-B143-B9DC-5172F34A0FBD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608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vebrand.cz/wp-content/uploads/2016/05/manual-kokoza.png" TargetMode="External"/><Relationship Id="rId2" Type="http://schemas.openxmlformats.org/officeDocument/2006/relationships/hyperlink" Target="https://tyinternety.cz/prirucka-marketera/prirucka-marketera-5-nejcastejsich-priznaku-ze-znacce-chybi-tone-of-voice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ideshare.net/randfish/why-content-marketing-fails/37-In_My_Experience_Content_Spread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ilichili.cz/" TargetMode="External"/><Relationship Id="rId2" Type="http://schemas.openxmlformats.org/officeDocument/2006/relationships/hyperlink" Target="https://tchiboblog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igy.cz/ladab.html" TargetMode="External"/><Relationship Id="rId5" Type="http://schemas.openxmlformats.org/officeDocument/2006/relationships/hyperlink" Target="https://www.ruzovyslon.cz/" TargetMode="External"/><Relationship Id="rId4" Type="http://schemas.openxmlformats.org/officeDocument/2006/relationships/hyperlink" Target="https://www.woox.cz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cs.wikipedia.org/wiki/Copywriting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ottobohus.cz/pornomagnat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ottobohus.cz/trilogie-zdarma" TargetMode="External"/><Relationship Id="rId2" Type="http://schemas.openxmlformats.org/officeDocument/2006/relationships/hyperlink" Target="https://ottobohus.cz/blo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pytriky.cz/blog/" TargetMode="External"/><Relationship Id="rId4" Type="http://schemas.openxmlformats.org/officeDocument/2006/relationships/hyperlink" Target="https://nejlepsicopywriter.cz/blog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log.bloxxter.cz/proc-cesky-obsahovy-marketing-nefunguje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A8696B-0DDE-6948-9450-3D89C52F4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352" y="4627016"/>
            <a:ext cx="7827092" cy="1655762"/>
          </a:xfrm>
        </p:spPr>
        <p:txBody>
          <a:bodyPr>
            <a:noAutofit/>
          </a:bodyPr>
          <a:lstStyle/>
          <a:p>
            <a:r>
              <a:rPr lang="cs-CZ" sz="5500" dirty="0"/>
              <a:t>Obsahový marketing</a:t>
            </a:r>
            <a:br>
              <a:rPr lang="cs-CZ" sz="5500" dirty="0"/>
            </a:br>
            <a:r>
              <a:rPr lang="cs-CZ" sz="5500" dirty="0"/>
              <a:t>a </a:t>
            </a:r>
            <a:r>
              <a:rPr lang="cs-CZ" sz="5500" dirty="0" err="1"/>
              <a:t>copywriting</a:t>
            </a:r>
            <a:endParaRPr lang="cs-CZ" sz="55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2C8C61B-937B-7B4C-BDDF-EAE5C47B9E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352" y="5645547"/>
            <a:ext cx="3200400" cy="1212453"/>
          </a:xfrm>
        </p:spPr>
        <p:txBody>
          <a:bodyPr>
            <a:normAutofit/>
          </a:bodyPr>
          <a:lstStyle/>
          <a:p>
            <a:r>
              <a:rPr lang="cs-CZ" sz="3000" dirty="0"/>
              <a:t>ISKM50</a:t>
            </a: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906B9F4F-A522-5E43-A495-BC07D41E2979}"/>
              </a:ext>
            </a:extLst>
          </p:cNvPr>
          <p:cNvSpPr txBox="1">
            <a:spLocks/>
          </p:cNvSpPr>
          <p:nvPr/>
        </p:nvSpPr>
        <p:spPr>
          <a:xfrm>
            <a:off x="8387254" y="5190236"/>
            <a:ext cx="322142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/>
              <a:t>Markéta Bartoníčková, </a:t>
            </a:r>
            <a:r>
              <a:rPr lang="cs-CZ"/>
              <a:t>Lukáš Porsche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1004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75FB908-12A9-EB41-B4D3-5CD5930B1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453" y="895350"/>
            <a:ext cx="10120122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4400" dirty="0">
                <a:latin typeface="Garamond" panose="02020404030301010803" pitchFamily="18" charset="0"/>
              </a:rPr>
              <a:t>„O našem tématu se nedá nic napsat.“ „Dá.“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6B9BCF7-19FA-4EE2-9852-BCFB91E04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627" y="2073949"/>
            <a:ext cx="6861774" cy="454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339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152671-1AB1-5E4B-9ED4-18CE1D130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textů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62F23AC-95E3-DD42-8829-3AD93F7F9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094357"/>
            <a:ext cx="9720073" cy="4354068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800" dirty="0"/>
              <a:t> Popisy produktů, texty v kategoriích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/>
              <a:t> </a:t>
            </a:r>
            <a:r>
              <a:rPr lang="cs-CZ" sz="2800" dirty="0" err="1"/>
              <a:t>Případovky</a:t>
            </a:r>
            <a:endParaRPr lang="cs-CZ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/>
              <a:t> Recenze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/>
              <a:t> Srovnání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/>
              <a:t> Hodnocení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/>
              <a:t> Novinky v oboru, v nabídce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/>
              <a:t> Návody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/>
              <a:t> Nákupní rádci</a:t>
            </a:r>
          </a:p>
        </p:txBody>
      </p:sp>
    </p:spTree>
    <p:extLst>
      <p:ext uri="{BB962C8B-B14F-4D97-AF65-F5344CB8AC3E}">
        <p14:creationId xmlns:p14="http://schemas.microsoft.com/office/powerpoint/2010/main" val="1984465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0DAECD-EEA3-C746-92DA-8B4B4D1AC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 na začátek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7BDBEDD-60CF-7048-BF18-01020B1D6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</a:t>
            </a:r>
            <a:r>
              <a:rPr lang="cs-CZ" sz="2800" dirty="0"/>
              <a:t>Máme definovanou tonalitu značky (tone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voice</a:t>
            </a:r>
            <a:r>
              <a:rPr lang="cs-CZ" sz="2800" dirty="0"/>
              <a:t>)?</a:t>
            </a:r>
          </a:p>
          <a:p>
            <a:pPr marL="0" indent="0">
              <a:buNone/>
            </a:pPr>
            <a:r>
              <a:rPr lang="cs-CZ" sz="2800" dirty="0">
                <a:hlinkClick r:id="rId2"/>
              </a:rPr>
              <a:t>https://tyinternety.cz/prirucka-marketera/prirucka-marketera-5-nejcastejsich-priznaku-ze-znacce-chybi-tone-of-voice/</a:t>
            </a:r>
            <a:endParaRPr lang="cs-CZ" sz="2800" dirty="0"/>
          </a:p>
          <a:p>
            <a:pPr marL="0" indent="0">
              <a:buNone/>
            </a:pPr>
            <a:r>
              <a:rPr lang="cs-CZ" sz="2800" dirty="0">
                <a:hlinkClick r:id="rId3"/>
              </a:rPr>
              <a:t>http://www.lovebrand.cz/wp-content/uploads/2016/05/manual-kokoza.png</a:t>
            </a:r>
            <a:r>
              <a:rPr lang="cs-CZ" sz="28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/>
              <a:t> Jaká máme od obsahu očekávání, co by se mělo stát?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/>
              <a:t> Jaké máme zdroje (peníze, čas, know-how)?</a:t>
            </a:r>
          </a:p>
        </p:txBody>
      </p:sp>
    </p:spTree>
    <p:extLst>
      <p:ext uri="{BB962C8B-B14F-4D97-AF65-F5344CB8AC3E}">
        <p14:creationId xmlns:p14="http://schemas.microsoft.com/office/powerpoint/2010/main" val="1951016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9FD438-893F-3B41-AA01-6297F29F9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Obsahová strategie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B844F8E-0348-9E46-AC61-A6A2F29F1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943100"/>
            <a:ext cx="9720073" cy="402336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Co je cílem, proč to děláme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Kdo je cílovka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Jaký obsah považuje za přínosný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Jaké jsou silné a slabé stránky našich produktů či služeb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Jaký obsah můžeme nabídnout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Kdo ho bude tvořit, kontrolovat, publikovat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Jak ho dostaneme k lidem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Kdy ho budeme zveřejňovat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Jak budeme měřit dopad a vyhodnocovat plnění cílů</a:t>
            </a:r>
          </a:p>
        </p:txBody>
      </p:sp>
    </p:spTree>
    <p:extLst>
      <p:ext uri="{BB962C8B-B14F-4D97-AF65-F5344CB8AC3E}">
        <p14:creationId xmlns:p14="http://schemas.microsoft.com/office/powerpoint/2010/main" val="1911322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9FD438-893F-3B41-AA01-6297F29F9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Obsahová strategie: příklad z realitky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B844F8E-0348-9E46-AC61-A6A2F29F1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084832"/>
            <a:ext cx="11073279" cy="402336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300" dirty="0"/>
              <a:t> Co je cílem – ukázat lidem, že jsme odborníci na reality a baví nás 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300" dirty="0"/>
              <a:t> Kdo je cílovka – lidi, co chtějí prodat, pronajmout, najmout či koupit nemovitost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300" dirty="0"/>
              <a:t> Jaký obsah považuje za přínosný – jak nacenit nemovitost, na co si dát pozor před koupí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300" dirty="0"/>
              <a:t> Jaké jsou silné a slabé stránky našich produktů či služeb – hodnocení 4,9/5 na Googlu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300" dirty="0"/>
              <a:t> Jaký obsah můžeme nabídnout – rady, návody, fotografie, videa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300" dirty="0"/>
              <a:t> Kdo ho bude tvořit, kontrolovat, publikovat – </a:t>
            </a:r>
            <a:r>
              <a:rPr lang="cs-CZ" sz="2300" dirty="0" err="1"/>
              <a:t>content</a:t>
            </a:r>
            <a:r>
              <a:rPr lang="cs-CZ" sz="2300" dirty="0"/>
              <a:t> manager a jeho tým </a:t>
            </a:r>
            <a:r>
              <a:rPr lang="cs-CZ" sz="2300" dirty="0">
                <a:sym typeface="Wingdings" pitchFamily="2" charset="2"/>
              </a:rPr>
              <a:t>:)</a:t>
            </a:r>
            <a:endParaRPr lang="cs-CZ" sz="23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300" dirty="0"/>
              <a:t> Jak ho dostaneme k lidem – sociální sítě, newsletter, diskuze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300" dirty="0"/>
              <a:t> Kdy ho budeme zveřejňovat – hlavně pravidelně, lidi si navyknou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300" dirty="0"/>
              <a:t> Jak budeme měřit dopad a vyhodnocovat plnění cílů – čtenost, sledovanost, kvalita návštěv</a:t>
            </a:r>
          </a:p>
        </p:txBody>
      </p:sp>
    </p:spTree>
    <p:extLst>
      <p:ext uri="{BB962C8B-B14F-4D97-AF65-F5344CB8AC3E}">
        <p14:creationId xmlns:p14="http://schemas.microsoft.com/office/powerpoint/2010/main" val="2420924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51311A-C55D-4A43-B6D5-3C9037260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dostat obsah mezi lidi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51F62CC-D253-1742-9263-756015126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463679" cy="4343400"/>
          </a:xfrm>
        </p:spPr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4000" dirty="0"/>
              <a:t> Zaměřte se na nějakou komunitu – lidé, co preferují dřevostavby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4000" dirty="0"/>
              <a:t> Posilujte přesvědčení – podle nové studie bydlení na venkově snižuje riziko deprese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4000" dirty="0"/>
              <a:t> Vymezte se vůči existujícím názorům – dům ve svahu nemusí být drahý: řešením jsou piloty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4000" dirty="0"/>
              <a:t> Nahoďte kontroverzní téma – krásné bydlení ze starých železných kontejnerů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4000" dirty="0"/>
              <a:t> Co bude v zájmu lidí sdílet – 10 nejoriginálnějších staveb                        v Jihomoravském kraji v roce 2019</a:t>
            </a:r>
          </a:p>
          <a:p>
            <a:pPr marL="0" indent="0">
              <a:buNone/>
            </a:pPr>
            <a:endParaRPr lang="cs-CZ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Zdroj: </a:t>
            </a:r>
            <a:r>
              <a:rPr lang="cs-CZ" sz="2600" dirty="0">
                <a:hlinkClick r:id="rId2"/>
              </a:rPr>
              <a:t>Rand </a:t>
            </a:r>
            <a:r>
              <a:rPr lang="cs-CZ" sz="2600" dirty="0" err="1">
                <a:hlinkClick r:id="rId2"/>
              </a:rPr>
              <a:t>Fishkin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935968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F65525-E412-DF46-B380-70A0380AB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Jaké metriky sledovat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2325FF3-FC19-6644-8BD6-2C9C92F7E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Návštěvnost (čtenost)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Chování – míra okamžitého opuštění, čas na stránce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Asistované konverze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5CA0068-ECF2-0E45-90F2-B6565580C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04" y="3897944"/>
            <a:ext cx="11719991" cy="237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217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3993B2-C40F-2E4A-946B-63469A807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Kdo to dělá dobře: příklady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B99E9C9-9D22-934B-9877-A9A5DC07B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424212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</a:t>
            </a:r>
            <a:r>
              <a:rPr lang="cs-CZ" sz="2600" dirty="0">
                <a:hlinkClick r:id="rId2"/>
              </a:rPr>
              <a:t>Tchibo blog</a:t>
            </a:r>
            <a:endParaRPr lang="cs-CZ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</a:t>
            </a:r>
            <a:r>
              <a:rPr lang="cs-CZ" sz="2600" dirty="0" err="1">
                <a:hlinkClick r:id="rId3"/>
              </a:rPr>
              <a:t>Čilichili</a:t>
            </a:r>
            <a:endParaRPr lang="cs-CZ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</a:t>
            </a:r>
            <a:r>
              <a:rPr lang="cs-CZ" sz="2600" dirty="0" err="1">
                <a:hlinkClick r:id="rId4"/>
              </a:rPr>
              <a:t>Woox</a:t>
            </a:r>
            <a:endParaRPr lang="cs-CZ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</a:t>
            </a:r>
            <a:r>
              <a:rPr lang="cs-CZ" sz="2600" dirty="0">
                <a:hlinkClick r:id="rId5"/>
              </a:rPr>
              <a:t>Růžový slon</a:t>
            </a:r>
            <a:endParaRPr lang="cs-CZ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</a:t>
            </a:r>
            <a:r>
              <a:rPr lang="cs-CZ" sz="2600" dirty="0">
                <a:hlinkClick r:id="rId6"/>
              </a:rPr>
              <a:t>Lada hledá práci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3430616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BD1B16-CC5C-9A4E-813F-C5729094E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093C087D-4D5B-7943-996C-2F2A06690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782" y="0"/>
            <a:ext cx="41744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120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BD1B16-CC5C-9A4E-813F-C5729094E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15C659F9-CDDD-8247-8251-219FB92D5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517" y="0"/>
            <a:ext cx="82349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804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134546-1717-104C-996F-E687ADC18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 dirty="0"/>
              <a:t>Obsah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1FAC6E6-60AA-A54A-8F51-5EEA4FDE5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4457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Obsah tvoříme pro lidi, měl by mít nějakou hodnotu, přínos: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800" dirty="0"/>
              <a:t> informační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800" dirty="0"/>
              <a:t> zábavný</a:t>
            </a:r>
          </a:p>
          <a:p>
            <a:pPr marL="0" indent="0">
              <a:buNone/>
            </a:pPr>
            <a:r>
              <a:rPr lang="cs-CZ" sz="2800" dirty="0"/>
              <a:t>A měl by také přispívat k větší </a:t>
            </a:r>
            <a:r>
              <a:rPr lang="cs-CZ" sz="2800" dirty="0" err="1"/>
              <a:t>visibilitě</a:t>
            </a:r>
            <a:r>
              <a:rPr lang="cs-CZ" sz="2800" dirty="0"/>
              <a:t> webu ve vyhledávačích</a:t>
            </a:r>
          </a:p>
        </p:txBody>
      </p:sp>
    </p:spTree>
    <p:extLst>
      <p:ext uri="{BB962C8B-B14F-4D97-AF65-F5344CB8AC3E}">
        <p14:creationId xmlns:p14="http://schemas.microsoft.com/office/powerpoint/2010/main" val="9133522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BD1B16-CC5C-9A4E-813F-C5729094E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0CC596E-EE5C-614D-8C65-6942B8136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134" y="0"/>
            <a:ext cx="113357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704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BD1B16-CC5C-9A4E-813F-C5729094E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3EE92FC1-B74A-0F45-A891-2172FF00E9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4791"/>
            <a:ext cx="12192000" cy="6608418"/>
          </a:xfrm>
        </p:spPr>
      </p:pic>
    </p:spTree>
    <p:extLst>
      <p:ext uri="{BB962C8B-B14F-4D97-AF65-F5344CB8AC3E}">
        <p14:creationId xmlns:p14="http://schemas.microsoft.com/office/powerpoint/2010/main" val="31780548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6DF1E388-0369-4249-8122-AE73684C15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6013" y="118181"/>
            <a:ext cx="6999043" cy="6739819"/>
          </a:xfrm>
        </p:spPr>
      </p:pic>
    </p:spTree>
    <p:extLst>
      <p:ext uri="{BB962C8B-B14F-4D97-AF65-F5344CB8AC3E}">
        <p14:creationId xmlns:p14="http://schemas.microsoft.com/office/powerpoint/2010/main" val="35935551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D4333E-6425-E54A-BAA8-E72334279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166" y="4960137"/>
            <a:ext cx="8061434" cy="1463040"/>
          </a:xfrm>
        </p:spPr>
        <p:txBody>
          <a:bodyPr/>
          <a:lstStyle/>
          <a:p>
            <a:r>
              <a:rPr lang="cs-CZ" dirty="0" err="1"/>
              <a:t>Copywriting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60C7750-CB64-6146-8E7C-A1109C395D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5597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D99F0F-4A91-C644-8594-A5119A203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Copywriting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538A61E-9CD1-CF4C-B9EF-7A214D4D4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5999"/>
            <a:ext cx="10242962" cy="427245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</a:t>
            </a:r>
            <a:r>
              <a:rPr lang="cs-CZ" sz="2600" dirty="0" err="1"/>
              <a:t>Copywriting</a:t>
            </a:r>
            <a:r>
              <a:rPr lang="cs-CZ" sz="2600" dirty="0"/>
              <a:t> = psaní reklamních a marketingových textů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Jinými slovy “psaní textů, které plní svůj účel“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Což znamená, že by měly: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 informovat,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 vzdělat,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 zabavit.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42882061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D99F0F-4A91-C644-8594-A5119A203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Copywriter a </a:t>
            </a:r>
            <a:r>
              <a:rPr lang="cs-CZ" dirty="0" err="1"/>
              <a:t>seo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538A61E-9CD1-CF4C-B9EF-7A214D4D4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5999"/>
            <a:ext cx="10242962" cy="42724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/>
              <a:t>Čím je </a:t>
            </a:r>
            <a:r>
              <a:rPr lang="cs-CZ" sz="2600" dirty="0" err="1"/>
              <a:t>copywriterova</a:t>
            </a:r>
            <a:r>
              <a:rPr lang="cs-CZ" sz="2600" dirty="0"/>
              <a:t> práce významnější (má mít velký finanční přínos, jedná se o velký projekt apod.), tím více musí copywriter rozumět SEO.</a:t>
            </a:r>
          </a:p>
          <a:p>
            <a:pPr marL="0" indent="0">
              <a:buNone/>
            </a:pPr>
            <a:r>
              <a:rPr lang="cs-CZ" sz="2600" dirty="0"/>
              <a:t>To samé platí pro produktového managera, který pracuje s texty na stránkách produktů či kategorií.</a:t>
            </a:r>
          </a:p>
        </p:txBody>
      </p:sp>
    </p:spTree>
    <p:extLst>
      <p:ext uri="{BB962C8B-B14F-4D97-AF65-F5344CB8AC3E}">
        <p14:creationId xmlns:p14="http://schemas.microsoft.com/office/powerpoint/2010/main" val="2009964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7505EF-CB3F-0948-87EA-6D7538F41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pravidla </a:t>
            </a:r>
            <a:r>
              <a:rPr lang="cs-CZ" dirty="0" err="1"/>
              <a:t>copywritingu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20637FE-A745-F141-B726-E7870DA36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Stylistická a gramatická správnost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Unikátnost a přínos pro čtenáře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Obsah důležitých informací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Pozitivní nádech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Důvěryhodnost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Přesvědčivost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Čtivost</a:t>
            </a:r>
          </a:p>
          <a:p>
            <a:pPr marL="0" indent="0" algn="r">
              <a:buNone/>
            </a:pPr>
            <a:r>
              <a:rPr lang="cs-CZ" sz="2600" dirty="0"/>
              <a:t>Zdroj: </a:t>
            </a:r>
            <a:r>
              <a:rPr lang="cs-CZ" sz="2600" dirty="0" err="1">
                <a:hlinkClick r:id="rId2"/>
              </a:rPr>
              <a:t>Wikipedia</a:t>
            </a:r>
            <a:endParaRPr lang="cs-CZ" sz="2600" dirty="0"/>
          </a:p>
          <a:p>
            <a:pPr>
              <a:buFont typeface="Arial" panose="020B0604020202020204" pitchFamily="34" charset="0"/>
              <a:buChar char="•"/>
            </a:pP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23392648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6A7E3A-AA24-C34B-BAE8-F9AEE8C1A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463679" cy="1499616"/>
          </a:xfrm>
        </p:spPr>
        <p:txBody>
          <a:bodyPr/>
          <a:lstStyle/>
          <a:p>
            <a:r>
              <a:rPr lang="cs-CZ" dirty="0"/>
              <a:t>5 otázek, na které v textu odpovězte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07854B0-2A23-E747-A4AE-6B9EFF2E0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600" dirty="0"/>
              <a:t>Co je za problém?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600" dirty="0"/>
              <a:t>Proč problém stále trvá?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600" dirty="0"/>
              <a:t>Jaké jsou možnosti?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600" dirty="0"/>
              <a:t>V čem je to jiné?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600" dirty="0"/>
              <a:t>Co mají lidi udělat teď?</a:t>
            </a:r>
          </a:p>
          <a:p>
            <a:pPr marL="457200" indent="-457200">
              <a:buFont typeface="+mj-lt"/>
              <a:buAutoNum type="arabicPeriod"/>
            </a:pPr>
            <a:endParaRPr lang="cs-CZ" sz="2600" dirty="0"/>
          </a:p>
          <a:p>
            <a:pPr marL="457200" indent="-457200">
              <a:buFont typeface="+mj-lt"/>
              <a:buAutoNum type="arabicPeriod"/>
            </a:pPr>
            <a:endParaRPr lang="cs-CZ" sz="2600" dirty="0"/>
          </a:p>
          <a:p>
            <a:pPr marL="0" indent="0" algn="r">
              <a:buNone/>
            </a:pPr>
            <a:r>
              <a:rPr lang="cs-CZ" sz="2600" dirty="0"/>
              <a:t>Zdroj: Maria </a:t>
            </a:r>
            <a:r>
              <a:rPr lang="cs-CZ" sz="2600" dirty="0" err="1"/>
              <a:t>Veloso</a:t>
            </a:r>
            <a:r>
              <a:rPr lang="cs-CZ" sz="2600" dirty="0"/>
              <a:t>, citováno podle </a:t>
            </a:r>
            <a:r>
              <a:rPr lang="cs-CZ" sz="2600" dirty="0">
                <a:hlinkClick r:id="rId2"/>
              </a:rPr>
              <a:t>Otty Bohuše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17437069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3B44F9-43F6-E948-BE9F-5A57D7086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obrácená pyramida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49C6D83-910E-7A42-96B1-C6E21D54C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8822" y="1764740"/>
            <a:ext cx="6154356" cy="509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1990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300D60-EDD4-6F4F-84B2-DD35D2E2D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jeden nadpis vládne všem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C9350EC-263B-004F-8CCC-737C72E67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747458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Proč začít nadpisem / titulkem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 Přečte si ho 4x více lidí než zbytek textu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 SEO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Jak by měl vypadat správný titulek podle </a:t>
            </a:r>
            <a:r>
              <a:rPr lang="cs-CZ" sz="2600" dirty="0" err="1"/>
              <a:t>American</a:t>
            </a:r>
            <a:r>
              <a:rPr lang="cs-CZ" sz="2600" dirty="0"/>
              <a:t> </a:t>
            </a:r>
            <a:r>
              <a:rPr lang="cs-CZ" sz="2600" dirty="0" err="1"/>
              <a:t>Writers</a:t>
            </a:r>
            <a:r>
              <a:rPr lang="cs-CZ" sz="2600" dirty="0"/>
              <a:t> &amp; </a:t>
            </a:r>
            <a:r>
              <a:rPr lang="cs-CZ" sz="2600" dirty="0" err="1"/>
              <a:t>Artists</a:t>
            </a:r>
            <a:r>
              <a:rPr lang="cs-CZ" sz="2600" dirty="0"/>
              <a:t> – 4 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 užitečný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 urgentní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 unikátní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 </a:t>
            </a:r>
            <a:r>
              <a:rPr lang="cs-CZ" sz="2600" dirty="0" err="1"/>
              <a:t>ultraspecifický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1099940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134546-1717-104C-996F-E687ADC18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 dirty="0"/>
              <a:t>Typy Obsahu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1FAC6E6-60AA-A54A-8F51-5EEA4FDE5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44577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800" dirty="0"/>
              <a:t> Text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/>
              <a:t> Fotografie, infografika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/>
              <a:t> Video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/>
              <a:t> Zvuk (</a:t>
            </a:r>
            <a:r>
              <a:rPr lang="cs-CZ" sz="2800" dirty="0" err="1"/>
              <a:t>podcast</a:t>
            </a:r>
            <a:r>
              <a:rPr lang="cs-CZ" sz="2800" dirty="0"/>
              <a:t>, živé vysílání)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/>
              <a:t> E-knihy</a:t>
            </a:r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4912363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964D51-D77C-7649-A71C-5414DFC49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psát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8E73E96-7796-6745-A3B8-1785FEA8D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Čtěte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Zkraťte všechno, co můžete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Hlavně srozumitelně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Udržujte jednotný styl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Pište jako člověk</a:t>
            </a:r>
          </a:p>
        </p:txBody>
      </p:sp>
    </p:spTree>
    <p:extLst>
      <p:ext uri="{BB962C8B-B14F-4D97-AF65-F5344CB8AC3E}">
        <p14:creationId xmlns:p14="http://schemas.microsoft.com/office/powerpoint/2010/main" val="8493645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025C47-FAD2-D943-AE16-57368EC65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786138B2-4228-A040-B7D0-9A210B03B1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6427" y="89186"/>
            <a:ext cx="12264853" cy="6679628"/>
          </a:xfrm>
        </p:spPr>
      </p:pic>
    </p:spTree>
    <p:extLst>
      <p:ext uri="{BB962C8B-B14F-4D97-AF65-F5344CB8AC3E}">
        <p14:creationId xmlns:p14="http://schemas.microsoft.com/office/powerpoint/2010/main" val="1871185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A4DCAC-4881-BB4F-8810-318C5FFE8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1C5AA164-F987-5C47-82AC-44F56EE333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2922" y="415153"/>
            <a:ext cx="10046156" cy="6027694"/>
          </a:xfrm>
        </p:spPr>
      </p:pic>
    </p:spTree>
    <p:extLst>
      <p:ext uri="{BB962C8B-B14F-4D97-AF65-F5344CB8AC3E}">
        <p14:creationId xmlns:p14="http://schemas.microsoft.com/office/powerpoint/2010/main" val="7605845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964D51-D77C-7649-A71C-5414DFC49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psát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8E73E96-7796-6745-A3B8-1785FEA8D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Nemluvte o sobě, ale o lidech a jejich potřebách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Vyhněte se prázdným frázím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Buďte konkrétní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Chtějte po lidech vždy jen jednu akci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Pravidla pravopisu jsou pořád in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22113999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C9DCCEEC-0013-9243-A10C-7AF8FAE87D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5563" y="609642"/>
            <a:ext cx="11440873" cy="5638716"/>
          </a:xfrm>
        </p:spPr>
      </p:pic>
    </p:spTree>
    <p:extLst>
      <p:ext uri="{BB962C8B-B14F-4D97-AF65-F5344CB8AC3E}">
        <p14:creationId xmlns:p14="http://schemas.microsoft.com/office/powerpoint/2010/main" val="27786044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FEBD92-5708-0242-9D65-28259A1D7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A1C191-F0BF-FE45-9C48-33FFA82CA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972A24C-18FC-9140-8322-A46898766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249" y="113313"/>
            <a:ext cx="8841829" cy="663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3672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57E0BD-B215-B84F-A9A5-0ADC8EEBD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A683A77A-23E4-D94E-8B4E-CD36A56D6A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599" y="3808431"/>
            <a:ext cx="11273697" cy="2235181"/>
          </a:xfr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A3BDE9B-55ED-CE46-A49D-EE1344EB3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99" y="585216"/>
            <a:ext cx="11321865" cy="234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3656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90BF71-B503-2241-A6C4-4C52F5E3A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Pár Rad a triků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E554DFD-C7C7-574F-8143-C1E0E2988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757969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Konkrétní čísla vzbuzují důvěryhodnost – 73 % zákazníků, 862 prodaných kusů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Omezte používání podmiňovacího způsobu a slov „kdyby“, „bych“ apod.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Vyhýbejte se trpnému rodu – samo se to nikdy neudělá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Vykřičníky s rozumem – text by měl být důrazný sám o sobě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Oslovujte lidi jménem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Vzbuďte zvědavost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30056463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50BC0C-1188-9C42-A2F2-55D594D7A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68E82610-F5F4-3F47-870E-61FFC959D0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1111"/>
          <a:stretch/>
        </p:blipFill>
        <p:spPr>
          <a:xfrm>
            <a:off x="3267075" y="-82273"/>
            <a:ext cx="5657850" cy="6940273"/>
          </a:xfrm>
        </p:spPr>
      </p:pic>
    </p:spTree>
    <p:extLst>
      <p:ext uri="{BB962C8B-B14F-4D97-AF65-F5344CB8AC3E}">
        <p14:creationId xmlns:p14="http://schemas.microsoft.com/office/powerpoint/2010/main" val="28799899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635E0F-1943-CE46-BACD-186FC86F7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Koho sledovat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427F3F7-C4B2-D340-BD00-FF29B8717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10457957" cy="402336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</a:t>
            </a:r>
            <a:r>
              <a:rPr lang="cs-CZ" sz="2600" dirty="0">
                <a:hlinkClick r:id="rId2"/>
              </a:rPr>
              <a:t>Otto Bohuš neboli </a:t>
            </a:r>
            <a:r>
              <a:rPr lang="cs-CZ" sz="2600" dirty="0" err="1">
                <a:hlinkClick r:id="rId2"/>
              </a:rPr>
              <a:t>Ottocopy</a:t>
            </a:r>
            <a:r>
              <a:rPr lang="cs-CZ" sz="2600" dirty="0"/>
              <a:t>, jeho </a:t>
            </a:r>
            <a:r>
              <a:rPr lang="cs-CZ" sz="2600" dirty="0">
                <a:hlinkClick r:id="rId3"/>
              </a:rPr>
              <a:t>Ebook zdarma</a:t>
            </a:r>
            <a:endParaRPr lang="cs-CZ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</a:t>
            </a:r>
            <a:r>
              <a:rPr lang="cs-CZ" sz="2600" dirty="0">
                <a:hlinkClick r:id="rId4"/>
              </a:rPr>
              <a:t>Pavel </a:t>
            </a:r>
            <a:r>
              <a:rPr lang="cs-CZ" sz="2600" dirty="0" err="1">
                <a:hlinkClick r:id="rId4"/>
              </a:rPr>
              <a:t>Šenkapoun</a:t>
            </a:r>
            <a:r>
              <a:rPr lang="cs-CZ" sz="2600" dirty="0">
                <a:hlinkClick r:id="rId4"/>
              </a:rPr>
              <a:t> neboli Nejlepší </a:t>
            </a:r>
            <a:r>
              <a:rPr lang="cs-CZ" sz="2600" dirty="0" err="1">
                <a:hlinkClick r:id="rId4"/>
              </a:rPr>
              <a:t>copywriter</a:t>
            </a:r>
            <a:endParaRPr lang="cs-CZ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</a:t>
            </a:r>
            <a:r>
              <a:rPr lang="cs-CZ" sz="2600" dirty="0">
                <a:hlinkClick r:id="rId5"/>
              </a:rPr>
              <a:t>Michaela </a:t>
            </a:r>
            <a:r>
              <a:rPr lang="cs-CZ" sz="2600" dirty="0" err="1">
                <a:hlinkClick r:id="rId5"/>
              </a:rPr>
              <a:t>Weikertová</a:t>
            </a:r>
            <a:r>
              <a:rPr lang="cs-CZ" sz="2600" dirty="0">
                <a:hlinkClick r:id="rId5"/>
              </a:rPr>
              <a:t> neboli Copytriky.cz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1891801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134546-1717-104C-996F-E687ADC18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 dirty="0"/>
              <a:t>Kde?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1FAC6E6-60AA-A54A-8F51-5EEA4FDE5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44577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800" dirty="0"/>
              <a:t> Vlastní web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/>
              <a:t> Vlastní sociální sítě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/>
              <a:t> Jiné weby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/>
              <a:t> Sociální sítě jiných subjektů</a:t>
            </a:r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24007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05871C-DD08-FC45-A3D4-415FE94A7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Přesahy k </a:t>
            </a:r>
            <a:r>
              <a:rPr lang="cs-CZ" dirty="0" err="1"/>
              <a:t>seo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468D8C5-C002-BC4F-BE18-631146491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5999"/>
            <a:ext cx="10768479" cy="44291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Obsah musí být srozumitelný pro vyhledávací roboty; struktura – nadpisy, odstavce, </a:t>
            </a:r>
            <a:r>
              <a:rPr lang="cs-CZ" sz="28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title</a:t>
            </a:r>
            <a:r>
              <a:rPr lang="cs-CZ" sz="28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, meta </a:t>
            </a:r>
            <a:r>
              <a:rPr lang="cs-CZ" sz="28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description</a:t>
            </a:r>
            <a:r>
              <a:rPr lang="cs-CZ" sz="28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atd.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Být dostatečně dlouhý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Originální, ne převzatý z jiného webu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Použití klíčových slov</a:t>
            </a:r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</a:t>
            </a:r>
            <a:r>
              <a:rPr lang="cs-CZ" sz="28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Co lidé reálně hledají</a:t>
            </a:r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Jak nazývají vaše produkty nebo služby</a:t>
            </a:r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Jak formulují dotazy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2600" dirty="0">
              <a:solidFill>
                <a:schemeClr val="dk1"/>
              </a:solidFill>
              <a:latin typeface="Tw Cen MT" panose="020B0602020104020603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3391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6A5487-33AF-6740-B535-B5B7C2D9D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lidé hledají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B5FA7DB4-7882-A246-B263-94811A682B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89648" y="2127699"/>
            <a:ext cx="4976085" cy="4435206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06D2920-21EC-A546-AA1E-0008B55DE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732" y="2127699"/>
            <a:ext cx="4841621" cy="443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864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ED19AF-FA6B-D147-B825-6C679672A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čemu slouží obsahový marketing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E46EF1C-67DB-7246-A521-5FEE63738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803" y="2135527"/>
            <a:ext cx="10526741" cy="4440621"/>
          </a:xfrm>
        </p:spPr>
        <p:txBody>
          <a:bodyPr>
            <a:normAutofit/>
          </a:bodyPr>
          <a:lstStyle/>
          <a:p>
            <a:pPr marL="50800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Navazování vztahů – dáváme lidem něco zadarmo, něco navíc</a:t>
            </a:r>
          </a:p>
          <a:p>
            <a:pPr marL="50800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Budování důvěry – jsme odborníci, víme, co děláme</a:t>
            </a:r>
          </a:p>
          <a:p>
            <a:pPr marL="50800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SEO – díky obsahu je náš web lépe hodnocen a zobrazuje se na vyšších pozicích i na obecná slova</a:t>
            </a:r>
          </a:p>
          <a:p>
            <a:pPr marL="50800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Přilákání (potenciálních) zákazníků a zvýšení tržeb – ovšem nepřímo</a:t>
            </a:r>
          </a:p>
        </p:txBody>
      </p:sp>
    </p:spTree>
    <p:extLst>
      <p:ext uri="{BB962C8B-B14F-4D97-AF65-F5344CB8AC3E}">
        <p14:creationId xmlns:p14="http://schemas.microsoft.com/office/powerpoint/2010/main" val="369976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cap="non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JAK </a:t>
            </a:r>
            <a:r>
              <a:rPr lang="cs-CZ" u="sng" cap="non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NE</a:t>
            </a:r>
            <a:r>
              <a:rPr lang="cs-CZ" cap="non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FUNGUJE OBSAHOVÝ MARKETING</a:t>
            </a:r>
            <a:endParaRPr lang="cs-CZ" b="0" i="0" u="none" strike="noStrike" cap="none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80C08790-A56F-B646-A8B0-62AE68923A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9589"/>
          <a:stretch/>
        </p:blipFill>
        <p:spPr>
          <a:xfrm>
            <a:off x="3405283" y="1943494"/>
            <a:ext cx="4957762" cy="4781156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732BCA4-CE10-224E-83D3-5B70EC67FDF3}"/>
              </a:ext>
            </a:extLst>
          </p:cNvPr>
          <p:cNvSpPr txBox="1"/>
          <p:nvPr/>
        </p:nvSpPr>
        <p:spPr>
          <a:xfrm>
            <a:off x="480483" y="6272784"/>
            <a:ext cx="1780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Zdroj: </a:t>
            </a:r>
            <a:r>
              <a:rPr lang="cs-CZ" dirty="0">
                <a:hlinkClick r:id="rId4"/>
              </a:rPr>
              <a:t>Pavel Ungr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1415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6B3DC0-BC4E-0E45-A5DE-987CA8F74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 čím je třeba počítat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75FB908-12A9-EB41-B4D3-5CD5930B1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877360" cy="402336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Potrvá to dlouho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Dá to fakt práci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Obtížně poznáte, jak dobře a jestli vůbec to funguje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Konkrétní přínos (návratnost investic) změříte ještě obtížněji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Pokud produkt a služba stojí za houby, sebelepší text to nezachrání</a:t>
            </a:r>
          </a:p>
        </p:txBody>
      </p:sp>
    </p:spTree>
    <p:extLst>
      <p:ext uri="{BB962C8B-B14F-4D97-AF65-F5344CB8AC3E}">
        <p14:creationId xmlns:p14="http://schemas.microsoft.com/office/powerpoint/2010/main" val="29281634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{7AE97C23-EDBB-A442-AA12-6A616C402B53}tf10001061</Template>
  <TotalTime>1516</TotalTime>
  <Words>1028</Words>
  <Application>Microsoft Office PowerPoint</Application>
  <PresentationFormat>Širokoúhlá obrazovka</PresentationFormat>
  <Paragraphs>157</Paragraphs>
  <Slides>39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6" baseType="lpstr">
      <vt:lpstr>Arial</vt:lpstr>
      <vt:lpstr>Calibri</vt:lpstr>
      <vt:lpstr>Garamond</vt:lpstr>
      <vt:lpstr>Tw Cen MT</vt:lpstr>
      <vt:lpstr>Tw Cen MT Condensed</vt:lpstr>
      <vt:lpstr>Wingdings 3</vt:lpstr>
      <vt:lpstr>Integrál</vt:lpstr>
      <vt:lpstr>Obsahový marketing a copywriting</vt:lpstr>
      <vt:lpstr>Obsah</vt:lpstr>
      <vt:lpstr>Typy Obsahu</vt:lpstr>
      <vt:lpstr>Kde?</vt:lpstr>
      <vt:lpstr>Přesahy k seo</vt:lpstr>
      <vt:lpstr>co lidé hledají</vt:lpstr>
      <vt:lpstr>k čemu slouží obsahový marketing</vt:lpstr>
      <vt:lpstr>JAK NEFUNGUJE OBSAHOVÝ MARKETING</vt:lpstr>
      <vt:lpstr>S čím je třeba počítat</vt:lpstr>
      <vt:lpstr>Prezentace aplikace PowerPoint</vt:lpstr>
      <vt:lpstr>Příklady textů</vt:lpstr>
      <vt:lpstr>Otázky na začátek</vt:lpstr>
      <vt:lpstr>Obsahová strategie</vt:lpstr>
      <vt:lpstr>Obsahová strategie: příklad z realitky</vt:lpstr>
      <vt:lpstr>Jak dostat obsah mezi lidi</vt:lpstr>
      <vt:lpstr>Jaké metriky sledovat</vt:lpstr>
      <vt:lpstr>Kdo to dělá dobře: příklady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Copywriting</vt:lpstr>
      <vt:lpstr>Copywriting</vt:lpstr>
      <vt:lpstr>Copywriter a seo</vt:lpstr>
      <vt:lpstr>pravidla copywritingu</vt:lpstr>
      <vt:lpstr>5 otázek, na které v textu odpovězte</vt:lpstr>
      <vt:lpstr>obrácená pyramida</vt:lpstr>
      <vt:lpstr>jeden nadpis vládne všem</vt:lpstr>
      <vt:lpstr>jak psát</vt:lpstr>
      <vt:lpstr>Prezentace aplikace PowerPoint</vt:lpstr>
      <vt:lpstr>Prezentace aplikace PowerPoint</vt:lpstr>
      <vt:lpstr>jak psát</vt:lpstr>
      <vt:lpstr>Prezentace aplikace PowerPoint</vt:lpstr>
      <vt:lpstr>Prezentace aplikace PowerPoint</vt:lpstr>
      <vt:lpstr>Prezentace aplikace PowerPoint</vt:lpstr>
      <vt:lpstr>Pár Rad a triků</vt:lpstr>
      <vt:lpstr>Prezentace aplikace PowerPoint</vt:lpstr>
      <vt:lpstr>Koho sledovat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Digitální marketing</dc:title>
  <dc:creator>Markéta Bartoníčková</dc:creator>
  <cp:lastModifiedBy>Lukas</cp:lastModifiedBy>
  <cp:revision>76</cp:revision>
  <cp:lastPrinted>2018-09-18T12:46:15Z</cp:lastPrinted>
  <dcterms:created xsi:type="dcterms:W3CDTF">2018-09-18T10:56:09Z</dcterms:created>
  <dcterms:modified xsi:type="dcterms:W3CDTF">2019-11-18T09:12:26Z</dcterms:modified>
</cp:coreProperties>
</file>