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9" r:id="rId3"/>
    <p:sldId id="261" r:id="rId4"/>
    <p:sldId id="257" r:id="rId5"/>
    <p:sldId id="262" r:id="rId6"/>
    <p:sldId id="258" r:id="rId7"/>
    <p:sldId id="263" r:id="rId8"/>
    <p:sldId id="264" r:id="rId9"/>
    <p:sldId id="265" r:id="rId10"/>
    <p:sldId id="266" r:id="rId11"/>
    <p:sldId id="267" r:id="rId12"/>
    <p:sldId id="270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8215C-91B1-498B-81B4-7B6855DF1D58}" type="datetimeFigureOut">
              <a:rPr lang="cs-CZ" smtClean="0"/>
              <a:pPr/>
              <a:t>23.09.2019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DF530-F098-4F75-A02E-658E90EB923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Jakou znáte nejstarší hru?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F530-F098-4F75-A02E-658E90EB923D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106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Kolik mohl stát MO?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F530-F098-4F75-A02E-658E90EB923D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181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Atari</a:t>
            </a:r>
            <a:r>
              <a:rPr lang="cs-CZ" dirty="0" smtClean="0"/>
              <a:t> šok – důvody?</a:t>
            </a:r>
            <a:br>
              <a:rPr lang="cs-CZ" dirty="0" smtClean="0"/>
            </a:br>
            <a:r>
              <a:rPr lang="cs-CZ" dirty="0" smtClean="0"/>
              <a:t>Jakou znáte nejstarší japonskou hru?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F530-F098-4F75-A02E-658E90EB923D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8333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Jaké hry byste si</a:t>
            </a:r>
            <a:r>
              <a:rPr lang="cs-CZ" baseline="0" dirty="0" smtClean="0"/>
              <a:t> na to představili?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F530-F098-4F75-A02E-658E90EB923D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D42D-4A96-47FF-9295-655C30171099}" type="datetimeFigureOut">
              <a:rPr lang="cs-CZ" smtClean="0"/>
              <a:pPr/>
              <a:t>23.09.2019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5ED7-F4E3-409C-9861-3F986F7350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D42D-4A96-47FF-9295-655C30171099}" type="datetimeFigureOut">
              <a:rPr lang="cs-CZ" smtClean="0"/>
              <a:pPr/>
              <a:t>23.09.2019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5ED7-F4E3-409C-9861-3F986F7350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D42D-4A96-47FF-9295-655C30171099}" type="datetimeFigureOut">
              <a:rPr lang="cs-CZ" smtClean="0"/>
              <a:pPr/>
              <a:t>23.09.2019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5ED7-F4E3-409C-9861-3F986F7350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D42D-4A96-47FF-9295-655C30171099}" type="datetimeFigureOut">
              <a:rPr lang="cs-CZ" smtClean="0"/>
              <a:pPr/>
              <a:t>23.09.2019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5ED7-F4E3-409C-9861-3F986F7350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D42D-4A96-47FF-9295-655C30171099}" type="datetimeFigureOut">
              <a:rPr lang="cs-CZ" smtClean="0"/>
              <a:pPr/>
              <a:t>23.09.2019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5ED7-F4E3-409C-9861-3F986F7350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D42D-4A96-47FF-9295-655C30171099}" type="datetimeFigureOut">
              <a:rPr lang="cs-CZ" smtClean="0"/>
              <a:pPr/>
              <a:t>23.09.2019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5ED7-F4E3-409C-9861-3F986F7350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D42D-4A96-47FF-9295-655C30171099}" type="datetimeFigureOut">
              <a:rPr lang="cs-CZ" smtClean="0"/>
              <a:pPr/>
              <a:t>23.09.2019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5ED7-F4E3-409C-9861-3F986F7350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D42D-4A96-47FF-9295-655C30171099}" type="datetimeFigureOut">
              <a:rPr lang="cs-CZ" smtClean="0"/>
              <a:pPr/>
              <a:t>23.09.2019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5ED7-F4E3-409C-9861-3F986F7350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D42D-4A96-47FF-9295-655C30171099}" type="datetimeFigureOut">
              <a:rPr lang="cs-CZ" smtClean="0"/>
              <a:pPr/>
              <a:t>23.09.2019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5ED7-F4E3-409C-9861-3F986F7350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D42D-4A96-47FF-9295-655C30171099}" type="datetimeFigureOut">
              <a:rPr lang="cs-CZ" smtClean="0"/>
              <a:pPr/>
              <a:t>23.09.2019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5ED7-F4E3-409C-9861-3F986F7350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D42D-4A96-47FF-9295-655C30171099}" type="datetimeFigureOut">
              <a:rPr lang="cs-CZ" smtClean="0"/>
              <a:pPr/>
              <a:t>23.09.2019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5ED7-F4E3-409C-9861-3F986F7350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2D42D-4A96-47FF-9295-655C30171099}" type="datetimeFigureOut">
              <a:rPr lang="cs-CZ" smtClean="0"/>
              <a:pPr/>
              <a:t>23.09.2019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55ED7-F4E3-409C-9861-3F986F73501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Kdz5Xt9r0k" TargetMode="External"/><Relationship Id="rId2" Type="http://schemas.openxmlformats.org/officeDocument/2006/relationships/hyperlink" Target="https://www.youtube.com/watch?v=g5oHitJTon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en.wikipedia.org/wiki/List_of_Nintendo_Entertainment_System_accessori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werk.at/spacewa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hyperlink" Target="https://www.youtube.com/watch?v=HL2p2ANFlQ4" TargetMode="External"/><Relationship Id="rId4" Type="http://schemas.openxmlformats.org/officeDocument/2006/relationships/hyperlink" Target="https://www.youtube.com/watch?v=jLGBtkKPj2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iFPpaII8Qg?t=1m31s" TargetMode="External"/><Relationship Id="rId2" Type="http://schemas.openxmlformats.org/officeDocument/2006/relationships/hyperlink" Target="https://www.youtube.com/watch?v=svQzx8OI8P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Vsh-WTZFX58?t=6m29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onkey-kong.org/" TargetMode="External"/><Relationship Id="rId3" Type="http://schemas.openxmlformats.org/officeDocument/2006/relationships/hyperlink" Target="https://www.youtube.com/watch?v=vJIpUI3oTGU" TargetMode="External"/><Relationship Id="rId7" Type="http://schemas.openxmlformats.org/officeDocument/2006/relationships/hyperlink" Target="https://www.youtube.com/watch?v=pZY_LPhkzUk" TargetMode="External"/><Relationship Id="rId2" Type="http://schemas.openxmlformats.org/officeDocument/2006/relationships/hyperlink" Target="https://www.youtube.com/watch?v=BMV_meVa7m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trogames.cz/play_019-NES.php?language=EN" TargetMode="External"/><Relationship Id="rId5" Type="http://schemas.openxmlformats.org/officeDocument/2006/relationships/hyperlink" Target="https://www.mysteinbach.ca/game-zone/85/space-invaders/" TargetMode="External"/><Relationship Id="rId4" Type="http://schemas.openxmlformats.org/officeDocument/2006/relationships/hyperlink" Target="https://www.youtube.com/watch?v=gRwwN1N5KSA" TargetMode="External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cQpec98nC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Japonské digitální hry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Historický úvod 1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Příchod domácích konzolí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70. léta: konzole s vestavěnými hrami</a:t>
            </a:r>
          </a:p>
          <a:p>
            <a:pPr lvl="1"/>
            <a:r>
              <a:rPr lang="cs-CZ" dirty="0" err="1" smtClean="0"/>
              <a:t>Např</a:t>
            </a:r>
            <a:r>
              <a:rPr lang="cs-CZ" dirty="0" smtClean="0"/>
              <a:t> </a:t>
            </a:r>
            <a:r>
              <a:rPr lang="cs-CZ" i="1" dirty="0" err="1" smtClean="0"/>
              <a:t>Kará</a:t>
            </a:r>
            <a:r>
              <a:rPr lang="cs-CZ" i="1" dirty="0" smtClean="0"/>
              <a:t> </a:t>
            </a:r>
            <a:r>
              <a:rPr lang="cs-CZ" i="1" dirty="0" err="1" smtClean="0"/>
              <a:t>terebi</a:t>
            </a:r>
            <a:r>
              <a:rPr lang="cs-CZ" i="1" dirty="0" smtClean="0"/>
              <a:t> </a:t>
            </a:r>
            <a:r>
              <a:rPr lang="cs-CZ" i="1" dirty="0" err="1" smtClean="0"/>
              <a:t>gému</a:t>
            </a:r>
            <a:r>
              <a:rPr lang="cs-CZ" dirty="0" smtClean="0"/>
              <a:t> (video), </a:t>
            </a:r>
            <a:r>
              <a:rPr lang="cs-CZ" dirty="0" err="1" smtClean="0"/>
              <a:t>Burokku</a:t>
            </a:r>
            <a:r>
              <a:rPr lang="cs-CZ" dirty="0" smtClean="0"/>
              <a:t> </a:t>
            </a:r>
            <a:r>
              <a:rPr lang="cs-CZ" dirty="0" err="1" smtClean="0"/>
              <a:t>kuzuši</a:t>
            </a:r>
            <a:r>
              <a:rPr lang="cs-CZ" dirty="0" smtClean="0"/>
              <a:t> (</a:t>
            </a:r>
            <a:r>
              <a:rPr lang="cs-CZ" dirty="0" err="1" smtClean="0"/>
              <a:t>Nintendo</a:t>
            </a:r>
            <a:r>
              <a:rPr lang="cs-CZ" dirty="0" smtClean="0"/>
              <a:t>)</a:t>
            </a:r>
          </a:p>
          <a:p>
            <a:r>
              <a:rPr lang="cs-CZ" dirty="0" smtClean="0"/>
              <a:t>Počátek 80. let: tzv. </a:t>
            </a:r>
            <a:r>
              <a:rPr lang="cs-CZ" i="1" dirty="0" err="1" smtClean="0"/>
              <a:t>denši</a:t>
            </a:r>
            <a:r>
              <a:rPr lang="cs-CZ" i="1" dirty="0" smtClean="0"/>
              <a:t> </a:t>
            </a:r>
            <a:r>
              <a:rPr lang="cs-CZ" i="1" dirty="0" err="1" smtClean="0"/>
              <a:t>gému</a:t>
            </a:r>
            <a:r>
              <a:rPr lang="cs-CZ" i="1" dirty="0" smtClean="0"/>
              <a:t> – </a:t>
            </a:r>
            <a:r>
              <a:rPr lang="cs-CZ" dirty="0" err="1" smtClean="0"/>
              <a:t>digihry</a:t>
            </a:r>
            <a:r>
              <a:rPr lang="cs-CZ" dirty="0" smtClean="0"/>
              <a:t>?</a:t>
            </a:r>
          </a:p>
          <a:p>
            <a:pPr lvl="1"/>
            <a:r>
              <a:rPr lang="cs-CZ" dirty="0" err="1" smtClean="0">
                <a:hlinkClick r:id="rId2"/>
              </a:rPr>
              <a:t>Donkey</a:t>
            </a:r>
            <a:r>
              <a:rPr lang="cs-CZ" dirty="0" smtClean="0">
                <a:hlinkClick r:id="rId2"/>
              </a:rPr>
              <a:t> Kong </a:t>
            </a:r>
            <a:r>
              <a:rPr lang="cs-CZ" dirty="0" smtClean="0"/>
              <a:t>(1982)</a:t>
            </a:r>
          </a:p>
          <a:p>
            <a:r>
              <a:rPr lang="cs-CZ" dirty="0" smtClean="0"/>
              <a:t>70./80. léta: konzole s vyměnitelnými hrami</a:t>
            </a:r>
          </a:p>
          <a:p>
            <a:pPr lvl="1"/>
            <a:r>
              <a:rPr lang="cs-CZ" dirty="0" smtClean="0"/>
              <a:t>1981 </a:t>
            </a:r>
            <a:r>
              <a:rPr lang="cs-CZ" dirty="0" err="1" smtClean="0">
                <a:hlinkClick r:id="rId3"/>
              </a:rPr>
              <a:t>Kasetto</a:t>
            </a:r>
            <a:r>
              <a:rPr lang="cs-CZ" dirty="0" smtClean="0">
                <a:hlinkClick r:id="rId3"/>
              </a:rPr>
              <a:t> </a:t>
            </a:r>
            <a:r>
              <a:rPr lang="cs-CZ" dirty="0" err="1" smtClean="0">
                <a:hlinkClick r:id="rId3"/>
              </a:rPr>
              <a:t>bidžon</a:t>
            </a:r>
            <a:r>
              <a:rPr lang="cs-CZ" dirty="0" smtClean="0">
                <a:hlinkClick r:id="rId3"/>
              </a:rPr>
              <a:t> </a:t>
            </a:r>
            <a:r>
              <a:rPr lang="cs-CZ" dirty="0" smtClean="0"/>
              <a:t>(</a:t>
            </a:r>
            <a:r>
              <a:rPr lang="cs-CZ" dirty="0" err="1" smtClean="0"/>
              <a:t>Casette</a:t>
            </a:r>
            <a:r>
              <a:rPr lang="cs-CZ" dirty="0" smtClean="0"/>
              <a:t> vision - Epoch) </a:t>
            </a:r>
          </a:p>
          <a:p>
            <a:pPr lvl="1"/>
            <a:r>
              <a:rPr lang="cs-CZ" dirty="0" smtClean="0"/>
              <a:t>1983 </a:t>
            </a:r>
            <a:r>
              <a:rPr lang="cs-CZ" dirty="0" err="1" smtClean="0"/>
              <a:t>Family</a:t>
            </a:r>
            <a:r>
              <a:rPr lang="cs-CZ" dirty="0" smtClean="0"/>
              <a:t> </a:t>
            </a:r>
            <a:r>
              <a:rPr lang="cs-CZ" dirty="0" err="1" smtClean="0"/>
              <a:t>Computer</a:t>
            </a:r>
            <a:r>
              <a:rPr lang="cs-CZ" dirty="0" smtClean="0"/>
              <a:t> (</a:t>
            </a:r>
            <a:r>
              <a:rPr lang="cs-CZ" dirty="0" err="1" smtClean="0"/>
              <a:t>Nintendo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37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Family</a:t>
            </a:r>
            <a:r>
              <a:rPr lang="cs-CZ" dirty="0" smtClean="0"/>
              <a:t> </a:t>
            </a:r>
            <a:r>
              <a:rPr lang="cs-CZ" dirty="0" err="1" smtClean="0"/>
              <a:t>Computer</a:t>
            </a:r>
            <a:r>
              <a:rPr lang="cs-CZ" dirty="0" smtClean="0"/>
              <a:t> a jeho úspěch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Nízká cena, obstojný výkon</a:t>
            </a:r>
          </a:p>
          <a:p>
            <a:pPr lvl="1"/>
            <a:r>
              <a:rPr lang="cs-CZ" dirty="0" smtClean="0"/>
              <a:t>2M do r 1984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Dlouhotrvající relevance</a:t>
            </a:r>
          </a:p>
          <a:p>
            <a:pPr lvl="1"/>
            <a:r>
              <a:rPr lang="cs-CZ" dirty="0" smtClean="0"/>
              <a:t>1985 Super Mario </a:t>
            </a:r>
            <a:r>
              <a:rPr lang="cs-CZ" dirty="0" err="1" smtClean="0"/>
              <a:t>Brothers</a:t>
            </a:r>
            <a:r>
              <a:rPr lang="cs-CZ" dirty="0" smtClean="0"/>
              <a:t> &gt; další cca 4M</a:t>
            </a:r>
          </a:p>
          <a:p>
            <a:endParaRPr lang="cs-CZ" dirty="0" smtClean="0"/>
          </a:p>
          <a:p>
            <a:r>
              <a:rPr lang="cs-CZ" dirty="0" smtClean="0"/>
              <a:t>Do 2003 prodáno asi 19,3M v JP, přes 40M v zahraničí (NES, 1985)</a:t>
            </a:r>
          </a:p>
          <a:p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777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Family</a:t>
            </a:r>
            <a:r>
              <a:rPr lang="cs-CZ" dirty="0"/>
              <a:t> </a:t>
            </a:r>
            <a:r>
              <a:rPr lang="cs-CZ" dirty="0" err="1"/>
              <a:t>Computer</a:t>
            </a:r>
            <a:r>
              <a:rPr lang="cs-CZ" dirty="0"/>
              <a:t> a jeho úspěch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Proč je/bylo </a:t>
            </a:r>
            <a:r>
              <a:rPr lang="cs-CZ" dirty="0" err="1" smtClean="0"/>
              <a:t>Nintendo</a:t>
            </a:r>
            <a:r>
              <a:rPr lang="cs-CZ" dirty="0" smtClean="0"/>
              <a:t> úspěšné?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1293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Důvody úspěchu?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3rd party hry</a:t>
            </a:r>
          </a:p>
          <a:p>
            <a:endParaRPr lang="cs-CZ" dirty="0"/>
          </a:p>
          <a:p>
            <a:r>
              <a:rPr lang="cs-CZ" dirty="0" smtClean="0"/>
              <a:t>Kontrola </a:t>
            </a:r>
            <a:r>
              <a:rPr lang="cs-CZ" dirty="0" err="1"/>
              <a:t>Nintenda</a:t>
            </a:r>
            <a:r>
              <a:rPr lang="cs-CZ" dirty="0"/>
              <a:t> nad </a:t>
            </a:r>
            <a:r>
              <a:rPr lang="cs-CZ" dirty="0" smtClean="0"/>
              <a:t>hrami</a:t>
            </a:r>
          </a:p>
          <a:p>
            <a:endParaRPr lang="cs-CZ" dirty="0"/>
          </a:p>
          <a:p>
            <a:r>
              <a:rPr lang="cs-CZ" dirty="0" smtClean="0"/>
              <a:t>Kvalita her, obraz her?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Uživatelská přívětivost</a:t>
            </a:r>
          </a:p>
          <a:p>
            <a:endParaRPr lang="cs-CZ" dirty="0"/>
          </a:p>
          <a:p>
            <a:r>
              <a:rPr lang="cs-CZ" dirty="0" smtClean="0">
                <a:hlinkClick r:id="rId2"/>
              </a:rPr>
              <a:t>Periferie</a:t>
            </a:r>
            <a:r>
              <a:rPr lang="cs-CZ" dirty="0" smtClean="0"/>
              <a:t>?</a:t>
            </a:r>
          </a:p>
          <a:p>
            <a:r>
              <a:rPr lang="cs-CZ" dirty="0"/>
              <a:t>1986 disketový systém </a:t>
            </a:r>
          </a:p>
          <a:p>
            <a:pPr lvl="1"/>
            <a:r>
              <a:rPr lang="cs-CZ" dirty="0"/>
              <a:t> levnější hry, možnost ukládat</a:t>
            </a:r>
          </a:p>
          <a:p>
            <a:endParaRPr lang="cs-CZ" dirty="0" smtClean="0"/>
          </a:p>
          <a:p>
            <a:r>
              <a:rPr lang="cs-CZ" dirty="0" smtClean="0"/>
              <a:t>Kolektivismus?</a:t>
            </a:r>
          </a:p>
          <a:p>
            <a:pPr lvl="1"/>
            <a:endParaRPr lang="cs-CZ" dirty="0"/>
          </a:p>
        </p:txBody>
      </p:sp>
      <p:pic>
        <p:nvPicPr>
          <p:cNvPr id="1026" name="Picture 2" descr="Image result for disk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34565"/>
            <a:ext cx="6075039" cy="539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28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Jakou znáte nejstarší digitální hru?</a:t>
            </a:r>
          </a:p>
          <a:p>
            <a:endParaRPr lang="cs-CZ" dirty="0"/>
          </a:p>
          <a:p>
            <a:r>
              <a:rPr lang="cs-CZ" dirty="0" smtClean="0"/>
              <a:t>Jakou znáte nejstarší japonskou </a:t>
            </a:r>
            <a:r>
              <a:rPr lang="cs-CZ" dirty="0" err="1" smtClean="0"/>
              <a:t>dig</a:t>
            </a:r>
            <a:r>
              <a:rPr lang="cs-CZ" dirty="0" smtClean="0"/>
              <a:t>. </a:t>
            </a:r>
            <a:r>
              <a:rPr lang="cs-CZ" dirty="0"/>
              <a:t>h</a:t>
            </a:r>
            <a:r>
              <a:rPr lang="cs-CZ" dirty="0" smtClean="0"/>
              <a:t>ru?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5557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Počátky digitálních her v USA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Počátky ve výzkumných centrech</a:t>
            </a:r>
          </a:p>
          <a:p>
            <a:pPr lvl="1"/>
            <a:r>
              <a:rPr lang="cs-CZ" dirty="0" err="1" smtClean="0"/>
              <a:t>Tennis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Two</a:t>
            </a:r>
            <a:r>
              <a:rPr lang="cs-CZ" dirty="0" smtClean="0"/>
              <a:t> (1957)</a:t>
            </a:r>
          </a:p>
          <a:p>
            <a:pPr lvl="1"/>
            <a:r>
              <a:rPr lang="cs-CZ" dirty="0" err="1" smtClean="0">
                <a:hlinkClick r:id="rId3"/>
              </a:rPr>
              <a:t>Spacewar</a:t>
            </a:r>
            <a:r>
              <a:rPr lang="cs-CZ" dirty="0" smtClean="0"/>
              <a:t> (1962)</a:t>
            </a:r>
          </a:p>
          <a:p>
            <a:r>
              <a:rPr lang="cs-CZ" dirty="0" err="1" smtClean="0">
                <a:hlinkClick r:id="rId4"/>
              </a:rPr>
              <a:t>Magnavox</a:t>
            </a:r>
            <a:r>
              <a:rPr lang="cs-CZ" dirty="0" smtClean="0">
                <a:hlinkClick r:id="rId4"/>
              </a:rPr>
              <a:t> Odyssey</a:t>
            </a:r>
            <a:r>
              <a:rPr lang="cs-CZ" dirty="0" smtClean="0"/>
              <a:t> (1972, prototyp 1966)</a:t>
            </a:r>
          </a:p>
          <a:p>
            <a:endParaRPr lang="cs-CZ" dirty="0" smtClean="0"/>
          </a:p>
          <a:p>
            <a:r>
              <a:rPr lang="cs-CZ" dirty="0" err="1" smtClean="0"/>
              <a:t>Atari</a:t>
            </a:r>
            <a:r>
              <a:rPr lang="cs-CZ" dirty="0" smtClean="0"/>
              <a:t> (</a:t>
            </a:r>
            <a:r>
              <a:rPr lang="cs-CZ" dirty="0" err="1" smtClean="0"/>
              <a:t>zal</a:t>
            </a:r>
            <a:r>
              <a:rPr lang="cs-CZ" dirty="0" smtClean="0"/>
              <a:t>. 1972)</a:t>
            </a:r>
          </a:p>
          <a:p>
            <a:pPr lvl="1"/>
            <a:r>
              <a:rPr lang="cs-CZ" dirty="0" smtClean="0"/>
              <a:t>Pong (1972)</a:t>
            </a:r>
          </a:p>
          <a:p>
            <a:pPr lvl="1"/>
            <a:r>
              <a:rPr lang="cs-CZ" dirty="0" err="1" smtClean="0"/>
              <a:t>Atari</a:t>
            </a:r>
            <a:r>
              <a:rPr lang="cs-CZ" dirty="0" smtClean="0"/>
              <a:t> 2600, (1977) </a:t>
            </a:r>
            <a:r>
              <a:rPr lang="cs-CZ" dirty="0" smtClean="0">
                <a:hlinkClick r:id="rId5"/>
              </a:rPr>
              <a:t>Pac-Man</a:t>
            </a:r>
            <a:r>
              <a:rPr lang="cs-CZ" dirty="0" smtClean="0"/>
              <a:t> (1982)</a:t>
            </a:r>
          </a:p>
        </p:txBody>
      </p:sp>
      <p:pic>
        <p:nvPicPr>
          <p:cNvPr id="5122" name="Picture 2" descr="https://49.media.tumblr.com/bff502de63f8f16709e61c809ef7869f/tumblr_nyk4t2vHjz1qju2zso1_50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1988840"/>
            <a:ext cx="4572000" cy="2571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&quot;E.T. the Extra-Terrestrial&quot; cartrid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556792"/>
            <a:ext cx="5886450" cy="3905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Počátky digitálních her v Japonsku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 smtClean="0"/>
              <a:t>Elemecha</a:t>
            </a:r>
            <a:r>
              <a:rPr lang="cs-CZ" dirty="0" smtClean="0"/>
              <a:t> a jiné hry</a:t>
            </a:r>
          </a:p>
          <a:p>
            <a:pPr lvl="1"/>
            <a:r>
              <a:rPr lang="cs-CZ" dirty="0" err="1" smtClean="0"/>
              <a:t>Nakamura</a:t>
            </a:r>
            <a:r>
              <a:rPr lang="cs-CZ" dirty="0" smtClean="0"/>
              <a:t> </a:t>
            </a:r>
            <a:r>
              <a:rPr lang="cs-CZ" dirty="0" err="1" smtClean="0"/>
              <a:t>seisakušo</a:t>
            </a:r>
            <a:endParaRPr lang="en-US" dirty="0" smtClean="0"/>
          </a:p>
          <a:p>
            <a:pPr lvl="2"/>
            <a:r>
              <a:rPr lang="en-US" dirty="0" smtClean="0">
                <a:hlinkClick r:id="rId2"/>
              </a:rPr>
              <a:t>Mini drive </a:t>
            </a:r>
            <a:r>
              <a:rPr lang="cs-CZ" dirty="0" smtClean="0"/>
              <a:t>(1959)</a:t>
            </a:r>
          </a:p>
          <a:p>
            <a:pPr lvl="1"/>
            <a:r>
              <a:rPr lang="cs-CZ" dirty="0" err="1" smtClean="0"/>
              <a:t>Sega</a:t>
            </a:r>
            <a:r>
              <a:rPr lang="cs-CZ" dirty="0" smtClean="0"/>
              <a:t> </a:t>
            </a:r>
          </a:p>
          <a:p>
            <a:pPr lvl="2"/>
            <a:r>
              <a:rPr lang="cs-CZ" dirty="0" err="1" smtClean="0">
                <a:hlinkClick r:id="rId3"/>
              </a:rPr>
              <a:t>Helicopter</a:t>
            </a:r>
            <a:r>
              <a:rPr lang="cs-CZ" dirty="0" smtClean="0"/>
              <a:t> (1968)</a:t>
            </a:r>
          </a:p>
          <a:p>
            <a:pPr lvl="1"/>
            <a:r>
              <a:rPr lang="cs-CZ" dirty="0" err="1" smtClean="0"/>
              <a:t>Nintendo</a:t>
            </a:r>
            <a:endParaRPr lang="cs-CZ" dirty="0" smtClean="0"/>
          </a:p>
          <a:p>
            <a:pPr lvl="2"/>
            <a:r>
              <a:rPr lang="cs-CZ" dirty="0" err="1" smtClean="0">
                <a:hlinkClick r:id="rId4"/>
              </a:rPr>
              <a:t>Kósendžú</a:t>
            </a:r>
            <a:r>
              <a:rPr lang="cs-CZ" dirty="0" smtClean="0">
                <a:hlinkClick r:id="rId4"/>
              </a:rPr>
              <a:t> </a:t>
            </a:r>
            <a:r>
              <a:rPr lang="cs-CZ" dirty="0" err="1" smtClean="0">
                <a:hlinkClick r:id="rId4"/>
              </a:rPr>
              <a:t>Duck</a:t>
            </a:r>
            <a:r>
              <a:rPr lang="cs-CZ" dirty="0" smtClean="0">
                <a:hlinkClick r:id="rId4"/>
              </a:rPr>
              <a:t> </a:t>
            </a:r>
            <a:r>
              <a:rPr lang="cs-CZ" dirty="0" err="1" smtClean="0">
                <a:hlinkClick r:id="rId4"/>
              </a:rPr>
              <a:t>Hunt</a:t>
            </a:r>
            <a:r>
              <a:rPr lang="cs-CZ" dirty="0">
                <a:hlinkClick r:id="rId4"/>
              </a:rPr>
              <a:t> </a:t>
            </a:r>
            <a:r>
              <a:rPr lang="cs-CZ" dirty="0" smtClean="0"/>
              <a:t>(1976)</a:t>
            </a:r>
          </a:p>
          <a:p>
            <a:pPr lvl="2"/>
            <a:endParaRPr lang="cs-CZ" dirty="0" smtClean="0"/>
          </a:p>
          <a:p>
            <a:r>
              <a:rPr lang="cs-CZ" dirty="0" err="1" smtClean="0"/>
              <a:t>Přeprodej</a:t>
            </a:r>
            <a:r>
              <a:rPr lang="cs-CZ" dirty="0" smtClean="0"/>
              <a:t> amerických zábavních zařízení</a:t>
            </a:r>
          </a:p>
          <a:p>
            <a:pPr lvl="1"/>
            <a:r>
              <a:rPr lang="cs-CZ" dirty="0" err="1" smtClean="0"/>
              <a:t>Taitó</a:t>
            </a:r>
            <a:r>
              <a:rPr lang="cs-CZ" dirty="0" smtClean="0"/>
              <a:t> (</a:t>
            </a:r>
            <a:r>
              <a:rPr lang="ja-JP" altLang="en-US" sz="2300" dirty="0" smtClean="0"/>
              <a:t>太東</a:t>
            </a:r>
            <a:r>
              <a:rPr lang="cs-CZ" altLang="ja-JP" dirty="0" smtClean="0"/>
              <a:t>) </a:t>
            </a:r>
            <a:r>
              <a:rPr lang="cs-CZ" dirty="0" smtClean="0"/>
              <a:t>(1953)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Vlastní výroba a export</a:t>
            </a:r>
          </a:p>
          <a:p>
            <a:pPr lvl="1"/>
            <a:r>
              <a:rPr lang="cs-CZ" dirty="0" smtClean="0"/>
              <a:t>trend z oblasti spotřební elektroniky</a:t>
            </a:r>
            <a:endParaRPr lang="en-US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Specifika herních systémů </a:t>
            </a:r>
            <a:br>
              <a:rPr lang="cs-CZ" dirty="0" smtClean="0"/>
            </a:br>
            <a:r>
              <a:rPr lang="cs-CZ" dirty="0" smtClean="0"/>
              <a:t>(2. polovina 80. let)</a:t>
            </a:r>
            <a:endParaRPr lang="cs-CZ" dirty="0"/>
          </a:p>
        </p:txBody>
      </p:sp>
      <p:pic>
        <p:nvPicPr>
          <p:cNvPr id="17410" name="Picture 2" descr="æ­£çæ­£éãã·ã¹ãã 16åºç¤ã§ç¨¼åä¸­ã®ããã¡ã³ã¿ã¸ã¼ã¾ã¼ã³IIãããä¸­ã«PS2ã¯ä»è¾¼ãã§ã¾ããï¼ç¬ï¼ãã¨ã®ãã¨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1728192" cy="1296144"/>
          </a:xfrm>
          <a:prstGeom prst="rect">
            <a:avLst/>
          </a:prstGeom>
          <a:noFill/>
        </p:spPr>
      </p:pic>
      <p:pic>
        <p:nvPicPr>
          <p:cNvPr id="17414" name="Picture 6" descr="Image result for pc9801v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25144"/>
            <a:ext cx="1584176" cy="1856456"/>
          </a:xfrm>
          <a:prstGeom prst="rect">
            <a:avLst/>
          </a:prstGeom>
          <a:noFill/>
        </p:spPr>
      </p:pic>
      <p:pic>
        <p:nvPicPr>
          <p:cNvPr id="17416" name="Picture 8" descr="Image result for family compu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852936"/>
            <a:ext cx="1728192" cy="1728192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2483768" y="1628800"/>
            <a:ext cx="5909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System16: 	320x224</a:t>
            </a:r>
          </a:p>
          <a:p>
            <a:r>
              <a:rPr lang="cs-CZ" dirty="0" smtClean="0"/>
              <a:t>1985</a:t>
            </a:r>
            <a:r>
              <a:rPr lang="cs-CZ" dirty="0"/>
              <a:t>	</a:t>
            </a:r>
            <a:r>
              <a:rPr lang="cs-CZ" dirty="0" smtClean="0"/>
              <a:t>	4096 barev</a:t>
            </a:r>
          </a:p>
          <a:p>
            <a:r>
              <a:rPr lang="cs-CZ" dirty="0"/>
              <a:t>	</a:t>
            </a:r>
            <a:r>
              <a:rPr lang="cs-CZ" dirty="0" smtClean="0"/>
              <a:t> 	max. 128 spritů s možností změn velikosti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483768" y="3356992"/>
            <a:ext cx="47001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Family</a:t>
            </a:r>
            <a:r>
              <a:rPr lang="cs-CZ" dirty="0" smtClean="0"/>
              <a:t> </a:t>
            </a:r>
            <a:r>
              <a:rPr lang="cs-CZ" dirty="0" err="1" smtClean="0"/>
              <a:t>Computer</a:t>
            </a:r>
            <a:r>
              <a:rPr lang="cs-CZ" dirty="0" smtClean="0"/>
              <a:t>:	256x240</a:t>
            </a:r>
          </a:p>
          <a:p>
            <a:r>
              <a:rPr lang="cs-CZ" dirty="0" smtClean="0"/>
              <a:t>1983</a:t>
            </a:r>
            <a:r>
              <a:rPr lang="cs-CZ" dirty="0"/>
              <a:t>	</a:t>
            </a:r>
            <a:r>
              <a:rPr lang="cs-CZ" dirty="0" smtClean="0"/>
              <a:t>	25 barev z 52</a:t>
            </a:r>
          </a:p>
          <a:p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cs-CZ" dirty="0" err="1" smtClean="0"/>
              <a:t>max</a:t>
            </a:r>
            <a:r>
              <a:rPr lang="cs-CZ" dirty="0" smtClean="0"/>
              <a:t> 64 spritů, do 8 na řádku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411760" y="5157192"/>
            <a:ext cx="40434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PC-9801VM:	640x400</a:t>
            </a:r>
          </a:p>
          <a:p>
            <a:r>
              <a:rPr lang="cs-CZ" dirty="0" smtClean="0"/>
              <a:t>1985</a:t>
            </a:r>
            <a:r>
              <a:rPr lang="cs-CZ" dirty="0"/>
              <a:t>	</a:t>
            </a:r>
            <a:r>
              <a:rPr lang="cs-CZ" dirty="0" smtClean="0"/>
              <a:t>	16 barev z 4096</a:t>
            </a:r>
          </a:p>
          <a:p>
            <a:r>
              <a:rPr lang="cs-CZ" dirty="0"/>
              <a:t>	</a:t>
            </a:r>
            <a:r>
              <a:rPr lang="cs-CZ" dirty="0" smtClean="0"/>
              <a:t>	bez spritů</a:t>
            </a:r>
          </a:p>
          <a:p>
            <a:r>
              <a:rPr lang="cs-CZ" dirty="0"/>
              <a:t>	</a:t>
            </a:r>
            <a:r>
              <a:rPr lang="cs-CZ" dirty="0" smtClean="0"/>
              <a:t>	možnost ukládání dat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Kopírování a vlastní produkce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5020" y="1514475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1973 vlna kopií Pongu: </a:t>
            </a:r>
            <a:r>
              <a:rPr lang="cs-CZ" dirty="0" err="1" smtClean="0"/>
              <a:t>Elepong</a:t>
            </a:r>
            <a:r>
              <a:rPr lang="cs-CZ" dirty="0" smtClean="0"/>
              <a:t> (</a:t>
            </a:r>
            <a:r>
              <a:rPr lang="cs-CZ" dirty="0" err="1" smtClean="0"/>
              <a:t>Taitó</a:t>
            </a:r>
            <a:r>
              <a:rPr lang="cs-CZ" dirty="0" smtClean="0"/>
              <a:t>), Pong </a:t>
            </a:r>
            <a:r>
              <a:rPr lang="cs-CZ" dirty="0" err="1" smtClean="0"/>
              <a:t>Tron</a:t>
            </a:r>
            <a:r>
              <a:rPr lang="cs-CZ" dirty="0" smtClean="0"/>
              <a:t> (</a:t>
            </a:r>
            <a:r>
              <a:rPr lang="cs-CZ" dirty="0" err="1" smtClean="0"/>
              <a:t>Sega</a:t>
            </a:r>
            <a:r>
              <a:rPr lang="cs-CZ" dirty="0" smtClean="0"/>
              <a:t>), Pong (</a:t>
            </a:r>
            <a:r>
              <a:rPr lang="cs-CZ" dirty="0" err="1" smtClean="0"/>
              <a:t>Namco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Exportní hry: </a:t>
            </a:r>
            <a:r>
              <a:rPr lang="cs-CZ" dirty="0" smtClean="0">
                <a:hlinkClick r:id="rId2"/>
              </a:rPr>
              <a:t>Basketball</a:t>
            </a:r>
            <a:r>
              <a:rPr lang="cs-CZ" dirty="0" smtClean="0"/>
              <a:t>, </a:t>
            </a:r>
            <a:r>
              <a:rPr lang="cs-CZ" dirty="0" smtClean="0">
                <a:hlinkClick r:id="rId3"/>
              </a:rPr>
              <a:t>Speed </a:t>
            </a:r>
            <a:r>
              <a:rPr lang="cs-CZ" dirty="0" err="1" smtClean="0">
                <a:hlinkClick r:id="rId3"/>
              </a:rPr>
              <a:t>Race</a:t>
            </a:r>
            <a:r>
              <a:rPr lang="cs-CZ" dirty="0" smtClean="0">
                <a:hlinkClick r:id="rId3"/>
              </a:rPr>
              <a:t> DX</a:t>
            </a:r>
            <a:r>
              <a:rPr lang="cs-CZ" dirty="0" smtClean="0"/>
              <a:t>, </a:t>
            </a:r>
            <a:r>
              <a:rPr lang="cs-CZ" dirty="0" smtClean="0">
                <a:hlinkClick r:id="rId4"/>
              </a:rPr>
              <a:t>Western </a:t>
            </a:r>
            <a:r>
              <a:rPr lang="cs-CZ" dirty="0" err="1" smtClean="0">
                <a:hlinkClick r:id="rId4"/>
              </a:rPr>
              <a:t>Gun</a:t>
            </a:r>
            <a:r>
              <a:rPr lang="cs-CZ" dirty="0" smtClean="0"/>
              <a:t> (</a:t>
            </a:r>
            <a:r>
              <a:rPr lang="cs-CZ" dirty="0" err="1" smtClean="0"/>
              <a:t>Taitó</a:t>
            </a:r>
            <a:r>
              <a:rPr lang="cs-CZ" dirty="0" smtClean="0"/>
              <a:t> 1974, 75)</a:t>
            </a:r>
          </a:p>
          <a:p>
            <a:endParaRPr lang="cs-CZ" dirty="0" smtClean="0"/>
          </a:p>
          <a:p>
            <a:r>
              <a:rPr lang="cs-CZ" dirty="0" smtClean="0"/>
              <a:t>1977 vlna kopií </a:t>
            </a:r>
            <a:r>
              <a:rPr lang="cs-CZ" dirty="0" err="1" smtClean="0"/>
              <a:t>Breakoutu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Hity: </a:t>
            </a:r>
            <a:r>
              <a:rPr lang="cs-CZ" dirty="0" err="1" smtClean="0">
                <a:hlinkClick r:id="rId5"/>
              </a:rPr>
              <a:t>Space</a:t>
            </a:r>
            <a:r>
              <a:rPr lang="cs-CZ" dirty="0" smtClean="0">
                <a:hlinkClick r:id="rId5"/>
              </a:rPr>
              <a:t> </a:t>
            </a:r>
            <a:r>
              <a:rPr lang="cs-CZ" dirty="0" err="1" smtClean="0">
                <a:hlinkClick r:id="rId5"/>
              </a:rPr>
              <a:t>Invaders</a:t>
            </a:r>
            <a:r>
              <a:rPr lang="cs-CZ" dirty="0" smtClean="0">
                <a:hlinkClick r:id="rId5"/>
              </a:rPr>
              <a:t> </a:t>
            </a:r>
            <a:r>
              <a:rPr lang="cs-CZ" dirty="0" smtClean="0"/>
              <a:t>(</a:t>
            </a:r>
            <a:r>
              <a:rPr lang="cs-CZ" dirty="0" err="1" smtClean="0"/>
              <a:t>Taitó</a:t>
            </a:r>
            <a:r>
              <a:rPr lang="cs-CZ" dirty="0" smtClean="0"/>
              <a:t> 1978), </a:t>
            </a:r>
            <a:r>
              <a:rPr lang="cs-CZ" dirty="0" err="1" smtClean="0">
                <a:hlinkClick r:id="rId6"/>
              </a:rPr>
              <a:t>Galaxian</a:t>
            </a:r>
            <a:r>
              <a:rPr lang="cs-CZ" dirty="0" smtClean="0"/>
              <a:t> ,</a:t>
            </a:r>
            <a:r>
              <a:rPr lang="cs-CZ" dirty="0" err="1" smtClean="0"/>
              <a:t>Pacman</a:t>
            </a:r>
            <a:r>
              <a:rPr lang="cs-CZ" dirty="0" smtClean="0"/>
              <a:t> (</a:t>
            </a:r>
            <a:r>
              <a:rPr lang="cs-CZ" dirty="0" err="1" smtClean="0"/>
              <a:t>Namco</a:t>
            </a:r>
            <a:r>
              <a:rPr lang="cs-CZ" dirty="0" smtClean="0"/>
              <a:t> 1979, 1980), </a:t>
            </a:r>
            <a:r>
              <a:rPr lang="cs-CZ" dirty="0" err="1" smtClean="0">
                <a:hlinkClick r:id="rId7"/>
              </a:rPr>
              <a:t>Monaco</a:t>
            </a:r>
            <a:r>
              <a:rPr lang="cs-CZ" dirty="0" smtClean="0">
                <a:hlinkClick r:id="rId7"/>
              </a:rPr>
              <a:t> GP </a:t>
            </a:r>
            <a:r>
              <a:rPr lang="cs-CZ" dirty="0" smtClean="0"/>
              <a:t>(</a:t>
            </a:r>
            <a:r>
              <a:rPr lang="cs-CZ" dirty="0" err="1" smtClean="0"/>
              <a:t>Sega</a:t>
            </a:r>
            <a:r>
              <a:rPr lang="cs-CZ" dirty="0" smtClean="0"/>
              <a:t> 1979), </a:t>
            </a:r>
            <a:r>
              <a:rPr lang="cs-CZ" dirty="0" err="1" smtClean="0">
                <a:hlinkClick r:id="rId8"/>
              </a:rPr>
              <a:t>Donkey</a:t>
            </a:r>
            <a:r>
              <a:rPr lang="cs-CZ" dirty="0" smtClean="0">
                <a:hlinkClick r:id="rId8"/>
              </a:rPr>
              <a:t> Kong</a:t>
            </a:r>
            <a:r>
              <a:rPr lang="cs-CZ" dirty="0" smtClean="0"/>
              <a:t> (</a:t>
            </a:r>
            <a:r>
              <a:rPr lang="cs-CZ" dirty="0" err="1" smtClean="0"/>
              <a:t>Nintendo</a:t>
            </a:r>
            <a:r>
              <a:rPr lang="cs-CZ" dirty="0" smtClean="0"/>
              <a:t> 1981)</a:t>
            </a:r>
            <a:endParaRPr lang="cs-CZ" dirty="0"/>
          </a:p>
        </p:txBody>
      </p:sp>
      <p:pic>
        <p:nvPicPr>
          <p:cNvPr id="1026" name="Picture 2" descr="Image result for ã¤ã³ãã¼ãã¼ãã¼ã 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52736"/>
            <a:ext cx="35147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65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PC a hry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70. léta: méně přitažlivé hry</a:t>
            </a:r>
          </a:p>
          <a:p>
            <a:r>
              <a:rPr lang="cs-CZ" dirty="0" smtClean="0"/>
              <a:t>počátek 80. let: víc PC pro domácí užití, roste kvalita her, časopisy</a:t>
            </a:r>
          </a:p>
          <a:p>
            <a:r>
              <a:rPr lang="cs-CZ" dirty="0" smtClean="0"/>
              <a:t>Levnější herní počítače arch. MSX</a:t>
            </a:r>
          </a:p>
          <a:p>
            <a:r>
              <a:rPr lang="cs-CZ" dirty="0" smtClean="0"/>
              <a:t>Firmy: Hudson Soft, </a:t>
            </a:r>
            <a:r>
              <a:rPr lang="cs-CZ" dirty="0" err="1" smtClean="0"/>
              <a:t>Enix</a:t>
            </a:r>
            <a:r>
              <a:rPr lang="cs-CZ" dirty="0" smtClean="0"/>
              <a:t>, </a:t>
            </a:r>
            <a:r>
              <a:rPr lang="cs-CZ" dirty="0" err="1" smtClean="0"/>
              <a:t>Falcom</a:t>
            </a:r>
            <a:r>
              <a:rPr lang="cs-CZ" dirty="0" smtClean="0"/>
              <a:t>, Square, </a:t>
            </a:r>
            <a:r>
              <a:rPr lang="cs-CZ" dirty="0" err="1" smtClean="0"/>
              <a:t>Konami</a:t>
            </a:r>
            <a:endParaRPr lang="cs-CZ" dirty="0" smtClean="0"/>
          </a:p>
          <a:p>
            <a:pPr lvl="1"/>
            <a:r>
              <a:rPr lang="cs-CZ" dirty="0" smtClean="0"/>
              <a:t>Akční hry, RPG, </a:t>
            </a:r>
            <a:r>
              <a:rPr lang="cs-CZ" dirty="0" err="1" smtClean="0"/>
              <a:t>adventury</a:t>
            </a:r>
            <a:endParaRPr lang="cs-CZ" dirty="0" smtClean="0"/>
          </a:p>
          <a:p>
            <a:pPr lvl="2"/>
            <a:r>
              <a:rPr lang="cs-CZ" dirty="0" err="1" smtClean="0"/>
              <a:t>Lode</a:t>
            </a:r>
            <a:r>
              <a:rPr lang="cs-CZ" dirty="0" smtClean="0"/>
              <a:t> </a:t>
            </a:r>
            <a:r>
              <a:rPr lang="cs-CZ" dirty="0" err="1" smtClean="0"/>
              <a:t>Runner</a:t>
            </a:r>
            <a:r>
              <a:rPr lang="cs-CZ" dirty="0" smtClean="0"/>
              <a:t>, </a:t>
            </a:r>
            <a:r>
              <a:rPr lang="cs-CZ" dirty="0" err="1" smtClean="0"/>
              <a:t>Ys</a:t>
            </a:r>
            <a:r>
              <a:rPr lang="cs-CZ" dirty="0" smtClean="0"/>
              <a:t>, </a:t>
            </a:r>
            <a:r>
              <a:rPr lang="cs-CZ" dirty="0" err="1" smtClean="0"/>
              <a:t>Dragon</a:t>
            </a:r>
            <a:r>
              <a:rPr lang="cs-CZ" dirty="0"/>
              <a:t> </a:t>
            </a:r>
            <a:r>
              <a:rPr lang="cs-CZ" dirty="0" err="1" smtClean="0"/>
              <a:t>Slayer</a:t>
            </a:r>
            <a:r>
              <a:rPr lang="cs-CZ" dirty="0" smtClean="0"/>
              <a:t>…Metal </a:t>
            </a:r>
            <a:r>
              <a:rPr lang="cs-CZ" dirty="0" err="1" smtClean="0"/>
              <a:t>Gear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7557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PC trh v 80. letech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Nezávislá tvorba v 80. letech</a:t>
            </a:r>
          </a:p>
          <a:p>
            <a:pPr lvl="1"/>
            <a:r>
              <a:rPr lang="cs-CZ" dirty="0" smtClean="0"/>
              <a:t>Hry pro dospělé</a:t>
            </a:r>
          </a:p>
          <a:p>
            <a:r>
              <a:rPr lang="cs-CZ" dirty="0" smtClean="0"/>
              <a:t>Problémy u tvůrců</a:t>
            </a:r>
          </a:p>
          <a:p>
            <a:pPr lvl="1"/>
            <a:r>
              <a:rPr lang="cs-CZ" dirty="0" smtClean="0"/>
              <a:t>Kopírování, roztříštěnost trhu a </a:t>
            </a:r>
            <a:r>
              <a:rPr lang="cs-CZ" dirty="0" err="1" smtClean="0"/>
              <a:t>rozčírenost</a:t>
            </a:r>
            <a:r>
              <a:rPr lang="cs-CZ" dirty="0" smtClean="0"/>
              <a:t> PC</a:t>
            </a:r>
            <a:endParaRPr lang="cs-CZ" dirty="0" smtClean="0"/>
          </a:p>
          <a:p>
            <a:r>
              <a:rPr lang="cs-CZ" dirty="0" smtClean="0"/>
              <a:t>Proč </a:t>
            </a:r>
            <a:r>
              <a:rPr lang="cs-CZ" dirty="0" smtClean="0"/>
              <a:t>hraní na PC ztrácí na popularitě?</a:t>
            </a:r>
          </a:p>
          <a:p>
            <a:pPr lvl="1"/>
            <a:r>
              <a:rPr lang="cs-CZ" dirty="0" smtClean="0"/>
              <a:t>80./90. léta – počítače v cca 10-12% domácností, v roce 1990 14x víc peněz v konzolích&gt;firmy mění zaměření</a:t>
            </a:r>
          </a:p>
          <a:p>
            <a:r>
              <a:rPr lang="cs-CZ" dirty="0" err="1" smtClean="0">
                <a:hlinkClick r:id="rId2"/>
              </a:rPr>
              <a:t>Dragon</a:t>
            </a:r>
            <a:r>
              <a:rPr lang="cs-CZ" dirty="0" smtClean="0">
                <a:hlinkClick r:id="rId2"/>
              </a:rPr>
              <a:t> </a:t>
            </a:r>
            <a:r>
              <a:rPr lang="cs-CZ" dirty="0" err="1" smtClean="0">
                <a:hlinkClick r:id="rId2"/>
              </a:rPr>
              <a:t>Slayer</a:t>
            </a:r>
            <a:r>
              <a:rPr lang="cs-CZ" dirty="0" smtClean="0">
                <a:hlinkClick r:id="rId2"/>
              </a:rPr>
              <a:t> II – </a:t>
            </a:r>
            <a:r>
              <a:rPr lang="cs-CZ" dirty="0" err="1" smtClean="0">
                <a:hlinkClick r:id="rId2"/>
              </a:rPr>
              <a:t>Xanadu</a:t>
            </a:r>
            <a:r>
              <a:rPr lang="cs-CZ" dirty="0" smtClean="0"/>
              <a:t> (</a:t>
            </a:r>
            <a:r>
              <a:rPr lang="cs-CZ" dirty="0" err="1" smtClean="0"/>
              <a:t>Nihon</a:t>
            </a:r>
            <a:r>
              <a:rPr lang="cs-CZ" dirty="0" smtClean="0"/>
              <a:t> </a:t>
            </a:r>
            <a:r>
              <a:rPr lang="cs-CZ" dirty="0" err="1" smtClean="0"/>
              <a:t>Falcom</a:t>
            </a:r>
            <a:r>
              <a:rPr lang="cs-CZ" dirty="0" smtClean="0"/>
              <a:t>, 1985)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397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</Words>
  <Application>Microsoft Office PowerPoint</Application>
  <PresentationFormat>Předvádění na obrazovce (4:3)</PresentationFormat>
  <Paragraphs>103</Paragraphs>
  <Slides>13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ＭＳ Ｐゴシック</vt:lpstr>
      <vt:lpstr>Arial</vt:lpstr>
      <vt:lpstr>Calibri</vt:lpstr>
      <vt:lpstr>Motiv sady Office</vt:lpstr>
      <vt:lpstr>Japonské digitální hry</vt:lpstr>
      <vt:lpstr>Prezentace aplikace PowerPoint</vt:lpstr>
      <vt:lpstr>Počátky digitálních her v USA</vt:lpstr>
      <vt:lpstr>Prezentace aplikace PowerPoint</vt:lpstr>
      <vt:lpstr>Počátky digitálních her v Japonsku</vt:lpstr>
      <vt:lpstr>Specifika herních systémů  (2. polovina 80. let)</vt:lpstr>
      <vt:lpstr>Kopírování a vlastní produkce</vt:lpstr>
      <vt:lpstr>PC a hry</vt:lpstr>
      <vt:lpstr>PC trh v 80. letech</vt:lpstr>
      <vt:lpstr>Příchod domácích konzolí</vt:lpstr>
      <vt:lpstr>Family Computer a jeho úspěch</vt:lpstr>
      <vt:lpstr>Family Computer a jeho úspěch</vt:lpstr>
      <vt:lpstr>Důvody úspěchu?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Windows User</dc:creator>
  <cp:lastModifiedBy>Marek Mikeš</cp:lastModifiedBy>
  <cp:revision>72</cp:revision>
  <dcterms:created xsi:type="dcterms:W3CDTF">2018-09-21T16:17:26Z</dcterms:created>
  <dcterms:modified xsi:type="dcterms:W3CDTF">2019-09-23T11:55:58Z</dcterms:modified>
</cp:coreProperties>
</file>